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6" r:id="rId3"/>
    <p:sldId id="270" r:id="rId4"/>
    <p:sldId id="269" r:id="rId5"/>
    <p:sldId id="268" r:id="rId6"/>
    <p:sldId id="271" r:id="rId7"/>
    <p:sldId id="267" r:id="rId8"/>
    <p:sldId id="26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4" y="0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68100"/>
            <a:ext cx="7772400" cy="1537000"/>
          </a:xfrm>
        </p:spPr>
        <p:txBody>
          <a:bodyPr>
            <a:noAutofit/>
          </a:bodyPr>
          <a:lstStyle/>
          <a:p>
            <a:r>
              <a:rPr lang="en-IN" sz="2800" b="1" dirty="0"/>
              <a:t>Agenda Item 18</a:t>
            </a:r>
            <a:br>
              <a:rPr lang="en-IN" sz="2800" b="1" dirty="0"/>
            </a:br>
            <a:br>
              <a:rPr lang="en-IN" sz="2800" dirty="0"/>
            </a:br>
            <a:r>
              <a:rPr lang="en-IN" sz="4000" b="1" dirty="0"/>
              <a:t>Financial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>
                <a:solidFill>
                  <a:schemeClr val="tx1"/>
                </a:solidFill>
              </a:rPr>
              <a:t>SAI-India</a:t>
            </a:r>
            <a:endParaRPr lang="en-IN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Cambria" panose="02040503050406030204" pitchFamily="18" charset="0"/>
              </a:rPr>
              <a:t>11</a:t>
            </a:r>
            <a:r>
              <a:rPr lang="en-US" sz="3000" b="1" baseline="30000" dirty="0">
                <a:latin typeface="Cambria" panose="02040503050406030204" pitchFamily="18" charset="0"/>
              </a:rPr>
              <a:t>th</a:t>
            </a:r>
            <a:r>
              <a:rPr lang="en-US" sz="3000" b="1" dirty="0">
                <a:latin typeface="Cambria" panose="02040503050406030204" pitchFamily="18" charset="0"/>
              </a:rPr>
              <a:t> Meeting of KSC Steering Committee</a:t>
            </a:r>
          </a:p>
          <a:p>
            <a:endParaRPr lang="en-US" sz="3000" b="1" dirty="0">
              <a:latin typeface="Cambria" panose="02040503050406030204" pitchFamily="18" charset="0"/>
            </a:endParaRPr>
          </a:p>
          <a:p>
            <a:r>
              <a:rPr lang="en-IN" sz="3000" b="1" dirty="0">
                <a:latin typeface="Cambria" panose="02040503050406030204" pitchFamily="18" charset="0"/>
              </a:rPr>
              <a:t>Pampanga, Philippines</a:t>
            </a:r>
          </a:p>
          <a:p>
            <a:r>
              <a:rPr lang="en-IN" sz="3000" b="1" dirty="0">
                <a:latin typeface="Cambria" panose="02040503050406030204" pitchFamily="18" charset="0"/>
              </a:rPr>
              <a:t>(12-14 June 2019)</a:t>
            </a: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4" y="365125"/>
            <a:ext cx="8572501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Allocation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325" y="1726327"/>
            <a:ext cx="8175947" cy="4392487"/>
          </a:xfrm>
        </p:spPr>
        <p:txBody>
          <a:bodyPr>
            <a:noAutofit/>
          </a:bodyPr>
          <a:lstStyle/>
          <a:p>
            <a:r>
              <a:rPr lang="en-US" sz="2800" dirty="0"/>
              <a:t>25% of INTOSAI’s revenue allotted to Strategic Goals </a:t>
            </a:r>
          </a:p>
          <a:p>
            <a:r>
              <a:rPr lang="en-US" sz="2800" dirty="0"/>
              <a:t>To be shared equally among all goal chairs for years 2017, 2018 and 2018</a:t>
            </a:r>
          </a:p>
          <a:p>
            <a:r>
              <a:rPr lang="en-US" sz="2800" dirty="0">
                <a:latin typeface="Cambria" panose="02040503050406030204" pitchFamily="18" charset="0"/>
              </a:rPr>
              <a:t>Euro 18921 and </a:t>
            </a:r>
            <a:r>
              <a:rPr lang="en-US" sz="2800" dirty="0"/>
              <a:t>19502 and  </a:t>
            </a:r>
            <a:r>
              <a:rPr lang="en-US" sz="2800" dirty="0">
                <a:latin typeface="Cambria" panose="02040503050406030204" pitchFamily="18" charset="0"/>
              </a:rPr>
              <a:t>was provided for 2017 and 2018. </a:t>
            </a:r>
            <a:endParaRPr lang="en-US" sz="2800" dirty="0"/>
          </a:p>
          <a:p>
            <a:r>
              <a:rPr lang="en-US" sz="2800" dirty="0"/>
              <a:t>Euro 2955.75 has been received for 2019</a:t>
            </a:r>
          </a:p>
          <a:p>
            <a:r>
              <a:rPr lang="en-US" sz="2800" dirty="0"/>
              <a:t>Euro 16,000 more expected for this year</a:t>
            </a:r>
          </a:p>
        </p:txBody>
      </p:sp>
      <p:pic>
        <p:nvPicPr>
          <p:cNvPr id="1026" name="Picture 2" descr="http://www.simmssoftware.com/wordpress/wp-content/uploads/2013/02/simms_alloc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138" y="2216777"/>
            <a:ext cx="28575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724" y="212725"/>
            <a:ext cx="8658226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Allocation towards INTOSAI Community Portal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325" y="1726327"/>
            <a:ext cx="10068800" cy="4946616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Cambria" panose="02040503050406030204" pitchFamily="18" charset="0"/>
              </a:rPr>
              <a:t>9</a:t>
            </a:r>
            <a:r>
              <a:rPr lang="en-US" sz="2800" baseline="30000" dirty="0">
                <a:latin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</a:rPr>
              <a:t> KSC SC approved utilization of allocation for revamping of the INTOSAI Community Portal.</a:t>
            </a:r>
          </a:p>
          <a:p>
            <a:pPr algn="just"/>
            <a:r>
              <a:rPr lang="en-US" sz="2800" dirty="0">
                <a:latin typeface="Cambria" panose="02040503050406030204" pitchFamily="18" charset="0"/>
              </a:rPr>
              <a:t>Require Euro  15000 for the development and Maintenance of INTOSAI Community Portal.</a:t>
            </a:r>
          </a:p>
          <a:p>
            <a:pPr lvl="0" algn="just"/>
            <a:r>
              <a:rPr lang="en-US" sz="2800" dirty="0"/>
              <a:t>Hiring of full time consultant necessary for Content management of INTOSAI Community Portal. </a:t>
            </a:r>
          </a:p>
          <a:p>
            <a:pPr lvl="1" algn="just"/>
            <a:r>
              <a:rPr lang="en-US" sz="2600" dirty="0"/>
              <a:t>This would entail a cost of about Euro 7500 a year on recurring basis. </a:t>
            </a:r>
          </a:p>
          <a:p>
            <a:pPr algn="just"/>
            <a:r>
              <a:rPr lang="en-US" sz="2800" dirty="0"/>
              <a:t>Developing a mobile app for </a:t>
            </a:r>
            <a:r>
              <a:rPr lang="en-US" sz="2800" dirty="0" err="1"/>
              <a:t>CoP</a:t>
            </a:r>
            <a:r>
              <a:rPr lang="en-US" sz="2800" dirty="0"/>
              <a:t>, once the design of </a:t>
            </a:r>
            <a:r>
              <a:rPr lang="en-US" sz="2800" dirty="0" err="1"/>
              <a:t>CoP</a:t>
            </a:r>
            <a:r>
              <a:rPr lang="en-US" sz="2800" dirty="0"/>
              <a:t> is stabilized, would entail a one time cost of about Euro 3000.</a:t>
            </a:r>
          </a:p>
          <a:p>
            <a:pPr lvl="0"/>
            <a:endParaRPr lang="en-US" sz="2800" dirty="0"/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2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372" y="365125"/>
            <a:ext cx="8193386" cy="1325563"/>
          </a:xfrm>
        </p:spPr>
        <p:txBody>
          <a:bodyPr>
            <a:normAutofit/>
          </a:bodyPr>
          <a:lstStyle/>
          <a:p>
            <a:r>
              <a:rPr lang="en-IN" sz="3000" dirty="0"/>
              <a:t>Some proposals for utilisation of remaining Budget allocation of 2017-2019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2114020"/>
            <a:ext cx="10066701" cy="4199693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/>
              <a:t>WGEPPP (SAI France) has requested funds for translation of documents in French.</a:t>
            </a:r>
          </a:p>
          <a:p>
            <a:pPr lvl="0" algn="just"/>
            <a:r>
              <a:rPr lang="en-US" sz="2800" dirty="0"/>
              <a:t>WGKNI (SAI Russia) has requested assistance in holding the Annual meeting of WGKNI. </a:t>
            </a:r>
          </a:p>
          <a:p>
            <a:pPr lvl="0" algn="just"/>
            <a:r>
              <a:rPr lang="en-US" sz="2800" dirty="0"/>
              <a:t>WGEI to </a:t>
            </a:r>
            <a:r>
              <a:rPr lang="en-GB" sz="2800" dirty="0"/>
              <a:t>organize and facilitate trainings and workshops </a:t>
            </a:r>
            <a:r>
              <a:rPr lang="en-US" sz="2800" dirty="0"/>
              <a:t>.</a:t>
            </a:r>
          </a:p>
          <a:p>
            <a:pPr marL="746125" lvl="2" indent="-460375"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45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926" y="233137"/>
            <a:ext cx="8890324" cy="850106"/>
          </a:xfrm>
        </p:spPr>
        <p:txBody>
          <a:bodyPr>
            <a:noAutofit/>
          </a:bodyPr>
          <a:lstStyle/>
          <a:p>
            <a:r>
              <a:rPr lang="en-US" sz="4000" b="1" dirty="0"/>
              <a:t>Funds allocation to WGs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966" y="1480079"/>
            <a:ext cx="11458576" cy="5007807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/>
              <a:t>After making provision for Portal and other crosscutting priorities, funds to be divided equally among all WGs </a:t>
            </a:r>
          </a:p>
          <a:p>
            <a:pPr lvl="1" algn="just"/>
            <a:r>
              <a:rPr lang="en-US" dirty="0"/>
              <a:t>subject to the condition that WG will utilize the funds for  activities approved in KSC Work Plan in force</a:t>
            </a:r>
          </a:p>
          <a:p>
            <a:pPr lvl="0" algn="just"/>
            <a:r>
              <a:rPr lang="en-US" sz="2800" dirty="0"/>
              <a:t>Proposal in the prescribed template to be  forwarded to Goal Chair. </a:t>
            </a:r>
          </a:p>
          <a:p>
            <a:pPr lvl="0" algn="just"/>
            <a:r>
              <a:rPr lang="en-US" sz="2800" dirty="0"/>
              <a:t>Share not utilized by WG within the year of allotment, to be carried forward to next year. </a:t>
            </a:r>
          </a:p>
          <a:p>
            <a:pPr lvl="0" algn="just"/>
            <a:r>
              <a:rPr lang="en-US" sz="2800" dirty="0"/>
              <a:t>KSC Steering Committee may also consider allocation of  share of one WG to another WG on the merit of ease case.</a:t>
            </a:r>
          </a:p>
          <a:p>
            <a:pPr lvl="0" algn="just"/>
            <a:r>
              <a:rPr lang="en-US" sz="2800" dirty="0"/>
              <a:t>Utilization certificate to be forwarded by WG chair to Goal Chair</a:t>
            </a:r>
          </a:p>
          <a:p>
            <a:pPr lvl="0"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5931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527" y="520976"/>
            <a:ext cx="8071048" cy="850106"/>
          </a:xfrm>
        </p:spPr>
        <p:txBody>
          <a:bodyPr>
            <a:noAutofit/>
          </a:bodyPr>
          <a:lstStyle/>
          <a:p>
            <a:r>
              <a:rPr lang="en-US" sz="4000" dirty="0"/>
              <a:t>Project Proposal Format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49" y="1579043"/>
            <a:ext cx="10829925" cy="4465366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Description of the area for which funding is requested (</a:t>
            </a:r>
            <a:r>
              <a:rPr lang="en-US" sz="2800" dirty="0"/>
              <a:t>Demonstrated need for projects and initiatives)</a:t>
            </a:r>
          </a:p>
          <a:p>
            <a:pPr lvl="0"/>
            <a:r>
              <a:rPr lang="en-GB" sz="2800" dirty="0"/>
              <a:t>Link it with the approved Working Group Work Plan commitments</a:t>
            </a:r>
            <a:endParaRPr lang="en-US" sz="2800" dirty="0"/>
          </a:p>
          <a:p>
            <a:pPr lvl="0"/>
            <a:r>
              <a:rPr lang="en-US" sz="2800" dirty="0"/>
              <a:t>Link with approved KSC  Work Plan commitments</a:t>
            </a:r>
          </a:p>
          <a:p>
            <a:pPr lvl="0"/>
            <a:r>
              <a:rPr lang="en-US" sz="2800" dirty="0"/>
              <a:t>Description of anticipated benefits and timeframe for their accrual</a:t>
            </a:r>
          </a:p>
          <a:p>
            <a:pPr lvl="0"/>
            <a:r>
              <a:rPr lang="en-US" sz="2800" dirty="0"/>
              <a:t>Description of feasibility and risks</a:t>
            </a:r>
          </a:p>
          <a:p>
            <a:pPr lvl="0"/>
            <a:r>
              <a:rPr lang="en-GB" sz="2800" dirty="0"/>
              <a:t>Estimated cost of the proposal (€)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510" y="6148390"/>
            <a:ext cx="11611490" cy="5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AutoShape 2" descr="https://www.dnnhero.com/Portals/0/images/collaborative-service-framewor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5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527" y="520976"/>
            <a:ext cx="8071048" cy="850106"/>
          </a:xfrm>
        </p:spPr>
        <p:txBody>
          <a:bodyPr>
            <a:noAutofit/>
          </a:bodyPr>
          <a:lstStyle/>
          <a:p>
            <a:r>
              <a:rPr lang="en-US" sz="4000" b="1" dirty="0"/>
              <a:t>Discussions and Approvals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556657"/>
            <a:ext cx="11233152" cy="4799694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Proposals to the Steering Committee</a:t>
            </a:r>
          </a:p>
          <a:p>
            <a:pPr marL="457200" lvl="1" indent="-169863" algn="just"/>
            <a:r>
              <a:rPr lang="en-US" dirty="0"/>
              <a:t>Hiring of full time media consultant - Euro 7500 a year. </a:t>
            </a:r>
          </a:p>
          <a:p>
            <a:pPr marL="457200" lvl="1" indent="-169863" algn="just"/>
            <a:r>
              <a:rPr lang="en-US" dirty="0"/>
              <a:t>Develop a mobile app for </a:t>
            </a:r>
            <a:r>
              <a:rPr lang="en-US" dirty="0" err="1"/>
              <a:t>CoP</a:t>
            </a:r>
            <a:r>
              <a:rPr lang="en-US" dirty="0"/>
              <a:t>             - Euro 3000.</a:t>
            </a:r>
          </a:p>
          <a:p>
            <a:pPr marL="287337" lvl="1" indent="0" algn="just">
              <a:buNone/>
            </a:pPr>
            <a:r>
              <a:rPr lang="en-US" dirty="0"/>
              <a:t>(</a:t>
            </a:r>
            <a:r>
              <a:rPr lang="en-US" i="1" dirty="0"/>
              <a:t>to be undertaken only when sufficient level of participation is achieved</a:t>
            </a:r>
            <a:r>
              <a:rPr lang="en-US" dirty="0"/>
              <a:t>)</a:t>
            </a:r>
          </a:p>
          <a:p>
            <a:pPr algn="just"/>
            <a:r>
              <a:rPr lang="en-US" sz="2800" dirty="0"/>
              <a:t>After making provision for Portal and other crosscutting priorities, divide funds equally among all WGs.</a:t>
            </a:r>
          </a:p>
          <a:p>
            <a:pPr algn="just"/>
            <a:r>
              <a:rPr lang="en-US" sz="2800" dirty="0"/>
              <a:t>The unutilized share will be carried forward to the next year. </a:t>
            </a:r>
          </a:p>
          <a:p>
            <a:pPr algn="just"/>
            <a:r>
              <a:rPr lang="en-US" sz="2800" dirty="0"/>
              <a:t>KSC SC may allocate unutilized funds to another WG.</a:t>
            </a:r>
          </a:p>
          <a:p>
            <a:r>
              <a:rPr lang="en-US" sz="2800" dirty="0"/>
              <a:t>Project Proposal format.</a:t>
            </a:r>
          </a:p>
          <a:p>
            <a:pPr marL="171450" indent="0">
              <a:buNone/>
            </a:pPr>
            <a:endParaRPr lang="en-US" sz="2600" dirty="0"/>
          </a:p>
          <a:p>
            <a:pPr marL="171450" lvl="3" indent="0">
              <a:buNone/>
            </a:pPr>
            <a:endParaRPr lang="en-US" sz="2600" dirty="0"/>
          </a:p>
          <a:p>
            <a:pPr marL="361950" lvl="1" indent="0" algn="just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510" y="6148390"/>
            <a:ext cx="11611490" cy="5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AutoShape 2" descr="https://www.dnnhero.com/Portals/0/images/collaborative-service-framewor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7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br>
              <a:rPr lang="en-US" sz="4000" b="1" dirty="0">
                <a:latin typeface="Cambria" panose="02040503050406030204" pitchFamily="18" charset="0"/>
              </a:rPr>
            </a:br>
            <a:br>
              <a:rPr lang="en-US" sz="4000" b="1" dirty="0">
                <a:latin typeface="Cambria" panose="02040503050406030204" pitchFamily="18" charset="0"/>
              </a:rPr>
            </a:br>
            <a:r>
              <a:rPr lang="en-US" sz="5000" b="1" dirty="0">
                <a:latin typeface="Cambria" panose="02040503050406030204" pitchFamily="18" charset="0"/>
              </a:rPr>
              <a:t>THANK YOU</a:t>
            </a:r>
            <a:br>
              <a:rPr lang="en-IN" sz="4000" b="1" dirty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420</Words>
  <Application>Microsoft Macintosh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Agenda Item 18  Financial Matters</vt:lpstr>
      <vt:lpstr>Allocation</vt:lpstr>
      <vt:lpstr>Allocation towards INTOSAI Community Portal</vt:lpstr>
      <vt:lpstr>Some proposals for utilisation of remaining Budget allocation of 2017-2019 </vt:lpstr>
      <vt:lpstr>Funds allocation to WGs </vt:lpstr>
      <vt:lpstr>Project Proposal Format</vt:lpstr>
      <vt:lpstr>Discussions and Approvals</vt:lpstr>
      <vt:lpstr>  THANK YOU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praveen tiwari</cp:lastModifiedBy>
  <cp:revision>49</cp:revision>
  <cp:lastPrinted>2017-08-16T05:35:33Z</cp:lastPrinted>
  <dcterms:created xsi:type="dcterms:W3CDTF">2017-08-15T02:16:39Z</dcterms:created>
  <dcterms:modified xsi:type="dcterms:W3CDTF">2019-06-11T22:12:11Z</dcterms:modified>
</cp:coreProperties>
</file>