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58" r:id="rId4"/>
    <p:sldId id="259" r:id="rId5"/>
    <p:sldId id="263" r:id="rId6"/>
    <p:sldId id="265"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bus Botes" initials="C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83" autoAdjust="0"/>
  </p:normalViewPr>
  <p:slideViewPr>
    <p:cSldViewPr>
      <p:cViewPr varScale="1">
        <p:scale>
          <a:sx n="59" d="100"/>
          <a:sy n="59" d="100"/>
        </p:scale>
        <p:origin x="2146" y="58"/>
      </p:cViewPr>
      <p:guideLst>
        <p:guide orient="horz" pos="2160"/>
        <p:guide pos="2880"/>
      </p:guideLst>
    </p:cSldViewPr>
  </p:slideViewPr>
  <p:notesTextViewPr>
    <p:cViewPr>
      <p:scale>
        <a:sx n="1" d="1"/>
        <a:sy n="1" d="1"/>
      </p:scale>
      <p:origin x="0" y="-115"/>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59411-2941-42E7-AFDD-8CBAE780F3D0}"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ZA"/>
        </a:p>
      </dgm:t>
    </dgm:pt>
    <dgm:pt modelId="{817FC0A0-91C1-4052-BEC1-ED512B7BC85B}">
      <dgm:prSet phldrT="[Text]"/>
      <dgm:spPr/>
      <dgm:t>
        <a:bodyPr/>
        <a:lstStyle/>
        <a:p>
          <a:r>
            <a:rPr lang="en-ZA" dirty="0" smtClean="0"/>
            <a:t>The world needs strong and high performing SAIs</a:t>
          </a:r>
          <a:endParaRPr lang="en-ZA" dirty="0"/>
        </a:p>
      </dgm:t>
    </dgm:pt>
    <dgm:pt modelId="{9C79437F-ECE4-4F2A-A522-7F39877D7377}" type="parTrans" cxnId="{7F946B82-2D57-4BEB-818E-C39885366204}">
      <dgm:prSet/>
      <dgm:spPr/>
      <dgm:t>
        <a:bodyPr/>
        <a:lstStyle/>
        <a:p>
          <a:endParaRPr lang="en-ZA"/>
        </a:p>
      </dgm:t>
    </dgm:pt>
    <dgm:pt modelId="{428DF259-4181-4CDF-8D39-A94B1615E099}" type="sibTrans" cxnId="{7F946B82-2D57-4BEB-818E-C39885366204}">
      <dgm:prSet/>
      <dgm:spPr/>
      <dgm:t>
        <a:bodyPr/>
        <a:lstStyle/>
        <a:p>
          <a:endParaRPr lang="en-ZA"/>
        </a:p>
      </dgm:t>
    </dgm:pt>
    <dgm:pt modelId="{5F043EE7-1877-40C3-824C-07E51A2DF36D}">
      <dgm:prSet phldrT="[Text]"/>
      <dgm:spPr/>
      <dgm:t>
        <a:bodyPr/>
        <a:lstStyle/>
        <a:p>
          <a:r>
            <a:rPr lang="en-ZA" dirty="0" smtClean="0"/>
            <a:t>To build SAI credibility</a:t>
          </a:r>
          <a:endParaRPr lang="en-ZA" dirty="0"/>
        </a:p>
      </dgm:t>
    </dgm:pt>
    <dgm:pt modelId="{46F4104C-B1D2-4E6B-A888-29C2AA1A8C58}" type="parTrans" cxnId="{3E1F0F8A-A87A-43BC-BDF9-FC53571E84E2}">
      <dgm:prSet/>
      <dgm:spPr/>
      <dgm:t>
        <a:bodyPr/>
        <a:lstStyle/>
        <a:p>
          <a:endParaRPr lang="en-ZA"/>
        </a:p>
      </dgm:t>
    </dgm:pt>
    <dgm:pt modelId="{60F270DD-F1D9-450C-BA90-4E55405A7B48}" type="sibTrans" cxnId="{3E1F0F8A-A87A-43BC-BDF9-FC53571E84E2}">
      <dgm:prSet/>
      <dgm:spPr/>
      <dgm:t>
        <a:bodyPr/>
        <a:lstStyle/>
        <a:p>
          <a:endParaRPr lang="en-ZA"/>
        </a:p>
      </dgm:t>
    </dgm:pt>
    <dgm:pt modelId="{12D4855F-B752-462C-8FA5-C5C95A35902A}">
      <dgm:prSet phldrT="[Text]"/>
      <dgm:spPr/>
      <dgm:t>
        <a:bodyPr/>
        <a:lstStyle/>
        <a:p>
          <a:r>
            <a:rPr lang="en-ZA" dirty="0" smtClean="0"/>
            <a:t>SAI development needs still comprehensive</a:t>
          </a:r>
          <a:endParaRPr lang="en-ZA" dirty="0"/>
        </a:p>
      </dgm:t>
    </dgm:pt>
    <dgm:pt modelId="{995F586A-3755-4E24-B3E6-C0F3D55A618B}" type="parTrans" cxnId="{0726D964-E5B5-4147-A9DF-C42D34BFD916}">
      <dgm:prSet/>
      <dgm:spPr/>
      <dgm:t>
        <a:bodyPr/>
        <a:lstStyle/>
        <a:p>
          <a:endParaRPr lang="en-ZA"/>
        </a:p>
      </dgm:t>
    </dgm:pt>
    <dgm:pt modelId="{4598257E-B7A8-48DA-A1C5-9062B23D6E04}" type="sibTrans" cxnId="{0726D964-E5B5-4147-A9DF-C42D34BFD916}">
      <dgm:prSet/>
      <dgm:spPr/>
      <dgm:t>
        <a:bodyPr/>
        <a:lstStyle/>
        <a:p>
          <a:endParaRPr lang="en-ZA"/>
        </a:p>
      </dgm:t>
    </dgm:pt>
    <dgm:pt modelId="{1E943920-2900-4EA5-B91D-1ECB0B776CFD}">
      <dgm:prSet phldrT="[Text]"/>
      <dgm:spPr/>
      <dgm:t>
        <a:bodyPr/>
        <a:lstStyle/>
        <a:p>
          <a:r>
            <a:rPr lang="en-ZA" dirty="0" smtClean="0"/>
            <a:t>Standardised assessments vital for structured development </a:t>
          </a:r>
          <a:endParaRPr lang="en-ZA" dirty="0"/>
        </a:p>
      </dgm:t>
    </dgm:pt>
    <dgm:pt modelId="{D77A3366-852A-441B-A099-85DCB7D8AB82}" type="parTrans" cxnId="{506D1BD3-2F4E-4C8C-85BF-7CDF8542EAE9}">
      <dgm:prSet/>
      <dgm:spPr/>
      <dgm:t>
        <a:bodyPr/>
        <a:lstStyle/>
        <a:p>
          <a:endParaRPr lang="en-ZA"/>
        </a:p>
      </dgm:t>
    </dgm:pt>
    <dgm:pt modelId="{90665ABD-B456-4BAA-86C1-1A292DA6AD36}" type="sibTrans" cxnId="{506D1BD3-2F4E-4C8C-85BF-7CDF8542EAE9}">
      <dgm:prSet/>
      <dgm:spPr/>
      <dgm:t>
        <a:bodyPr/>
        <a:lstStyle/>
        <a:p>
          <a:endParaRPr lang="en-ZA"/>
        </a:p>
      </dgm:t>
    </dgm:pt>
    <dgm:pt modelId="{76B4C191-7184-4377-BC65-5A81FE8C4062}">
      <dgm:prSet phldrT="[Text]"/>
      <dgm:spPr/>
      <dgm:t>
        <a:bodyPr/>
        <a:lstStyle/>
        <a:p>
          <a:r>
            <a:rPr lang="en-ZA" dirty="0" smtClean="0"/>
            <a:t>SAIs insights needed to help achieve SDGs</a:t>
          </a:r>
          <a:endParaRPr lang="en-ZA" dirty="0"/>
        </a:p>
      </dgm:t>
    </dgm:pt>
    <dgm:pt modelId="{C6520E41-DB77-4D68-B83A-826CD29153CA}" type="parTrans" cxnId="{4E27C8FC-4A1A-4643-9E14-4D699813E401}">
      <dgm:prSet/>
      <dgm:spPr/>
      <dgm:t>
        <a:bodyPr/>
        <a:lstStyle/>
        <a:p>
          <a:endParaRPr lang="en-ZA"/>
        </a:p>
      </dgm:t>
    </dgm:pt>
    <dgm:pt modelId="{A049187F-F5BA-4E5E-BF89-3237C4CD409C}" type="sibTrans" cxnId="{4E27C8FC-4A1A-4643-9E14-4D699813E401}">
      <dgm:prSet/>
      <dgm:spPr/>
      <dgm:t>
        <a:bodyPr/>
        <a:lstStyle/>
        <a:p>
          <a:endParaRPr lang="en-ZA"/>
        </a:p>
      </dgm:t>
    </dgm:pt>
    <dgm:pt modelId="{23DB1BAB-E5F9-4E7B-9194-95FFFEDEB7A0}">
      <dgm:prSet phldrT="[Text]"/>
      <dgm:spPr/>
      <dgm:t>
        <a:bodyPr/>
        <a:lstStyle/>
        <a:p>
          <a:r>
            <a:rPr lang="en-ZA" dirty="0" smtClean="0"/>
            <a:t>SAIs’ must prove commitment to development partners</a:t>
          </a:r>
          <a:endParaRPr lang="en-ZA" dirty="0"/>
        </a:p>
      </dgm:t>
    </dgm:pt>
    <dgm:pt modelId="{FE6B4772-97CC-4BB3-8240-3A5DD6B13957}" type="sibTrans" cxnId="{EFCBC111-0187-46DC-8C9C-F39E18D43C1E}">
      <dgm:prSet/>
      <dgm:spPr/>
      <dgm:t>
        <a:bodyPr/>
        <a:lstStyle/>
        <a:p>
          <a:endParaRPr lang="en-ZA"/>
        </a:p>
      </dgm:t>
    </dgm:pt>
    <dgm:pt modelId="{DCB9DBFF-CE10-4369-9E6E-C7FC7C582C8F}" type="parTrans" cxnId="{EFCBC111-0187-46DC-8C9C-F39E18D43C1E}">
      <dgm:prSet/>
      <dgm:spPr/>
      <dgm:t>
        <a:bodyPr/>
        <a:lstStyle/>
        <a:p>
          <a:endParaRPr lang="en-ZA"/>
        </a:p>
      </dgm:t>
    </dgm:pt>
    <dgm:pt modelId="{D114FF39-288A-40F1-904B-9DF096BD2EC0}" type="pres">
      <dgm:prSet presAssocID="{4D359411-2941-42E7-AFDD-8CBAE780F3D0}" presName="Name0" presStyleCnt="0">
        <dgm:presLayoutVars>
          <dgm:chMax val="7"/>
          <dgm:chPref val="7"/>
          <dgm:dir/>
        </dgm:presLayoutVars>
      </dgm:prSet>
      <dgm:spPr/>
      <dgm:t>
        <a:bodyPr/>
        <a:lstStyle/>
        <a:p>
          <a:endParaRPr lang="en-US"/>
        </a:p>
      </dgm:t>
    </dgm:pt>
    <dgm:pt modelId="{E2EBA144-A997-4ED4-8393-1E489A5D9F50}" type="pres">
      <dgm:prSet presAssocID="{4D359411-2941-42E7-AFDD-8CBAE780F3D0}" presName="Name1" presStyleCnt="0"/>
      <dgm:spPr/>
    </dgm:pt>
    <dgm:pt modelId="{49514B4D-2FDB-473F-B5DD-7C84A6EDC274}" type="pres">
      <dgm:prSet presAssocID="{4D359411-2941-42E7-AFDD-8CBAE780F3D0}" presName="cycle" presStyleCnt="0"/>
      <dgm:spPr/>
    </dgm:pt>
    <dgm:pt modelId="{4C7F546A-FE36-4E36-899D-CE45AC4C75F4}" type="pres">
      <dgm:prSet presAssocID="{4D359411-2941-42E7-AFDD-8CBAE780F3D0}" presName="srcNode" presStyleLbl="node1" presStyleIdx="0" presStyleCnt="6"/>
      <dgm:spPr/>
    </dgm:pt>
    <dgm:pt modelId="{8C62C0FB-8873-4527-85F0-184299E0627D}" type="pres">
      <dgm:prSet presAssocID="{4D359411-2941-42E7-AFDD-8CBAE780F3D0}" presName="conn" presStyleLbl="parChTrans1D2" presStyleIdx="0" presStyleCnt="1"/>
      <dgm:spPr/>
      <dgm:t>
        <a:bodyPr/>
        <a:lstStyle/>
        <a:p>
          <a:endParaRPr lang="en-US"/>
        </a:p>
      </dgm:t>
    </dgm:pt>
    <dgm:pt modelId="{1D41D572-D7C8-4745-82EB-B2AEA9E57427}" type="pres">
      <dgm:prSet presAssocID="{4D359411-2941-42E7-AFDD-8CBAE780F3D0}" presName="extraNode" presStyleLbl="node1" presStyleIdx="0" presStyleCnt="6"/>
      <dgm:spPr/>
    </dgm:pt>
    <dgm:pt modelId="{632F9290-F4D5-474D-854A-ED5A3DCBBFEB}" type="pres">
      <dgm:prSet presAssocID="{4D359411-2941-42E7-AFDD-8CBAE780F3D0}" presName="dstNode" presStyleLbl="node1" presStyleIdx="0" presStyleCnt="6"/>
      <dgm:spPr/>
    </dgm:pt>
    <dgm:pt modelId="{08A48E9A-0087-4E64-917B-B4083B49E435}" type="pres">
      <dgm:prSet presAssocID="{817FC0A0-91C1-4052-BEC1-ED512B7BC85B}" presName="text_1" presStyleLbl="node1" presStyleIdx="0" presStyleCnt="6">
        <dgm:presLayoutVars>
          <dgm:bulletEnabled val="1"/>
        </dgm:presLayoutVars>
      </dgm:prSet>
      <dgm:spPr/>
      <dgm:t>
        <a:bodyPr/>
        <a:lstStyle/>
        <a:p>
          <a:endParaRPr lang="en-ZA"/>
        </a:p>
      </dgm:t>
    </dgm:pt>
    <dgm:pt modelId="{CDC89553-6E1D-43D5-B989-FC5D2EA78B71}" type="pres">
      <dgm:prSet presAssocID="{817FC0A0-91C1-4052-BEC1-ED512B7BC85B}" presName="accent_1" presStyleCnt="0"/>
      <dgm:spPr/>
    </dgm:pt>
    <dgm:pt modelId="{48D7F824-8839-4A81-BF35-88C74C5E15F5}" type="pres">
      <dgm:prSet presAssocID="{817FC0A0-91C1-4052-BEC1-ED512B7BC85B}" presName="accentRepeatNode" presStyleLbl="solidFgAcc1" presStyleIdx="0" presStyleCnt="6"/>
      <dgm:spPr/>
    </dgm:pt>
    <dgm:pt modelId="{1D9EFAC0-F2B2-4EFD-86A7-835C61D96FBD}" type="pres">
      <dgm:prSet presAssocID="{76B4C191-7184-4377-BC65-5A81FE8C4062}" presName="text_2" presStyleLbl="node1" presStyleIdx="1" presStyleCnt="6">
        <dgm:presLayoutVars>
          <dgm:bulletEnabled val="1"/>
        </dgm:presLayoutVars>
      </dgm:prSet>
      <dgm:spPr/>
      <dgm:t>
        <a:bodyPr/>
        <a:lstStyle/>
        <a:p>
          <a:endParaRPr lang="en-ZA"/>
        </a:p>
      </dgm:t>
    </dgm:pt>
    <dgm:pt modelId="{74B8F882-518E-46C6-92B2-2B479D38B5A1}" type="pres">
      <dgm:prSet presAssocID="{76B4C191-7184-4377-BC65-5A81FE8C4062}" presName="accent_2" presStyleCnt="0"/>
      <dgm:spPr/>
    </dgm:pt>
    <dgm:pt modelId="{41807648-BCAA-412B-B16E-F7F45513E99E}" type="pres">
      <dgm:prSet presAssocID="{76B4C191-7184-4377-BC65-5A81FE8C4062}" presName="accentRepeatNode" presStyleLbl="solidFgAcc1" presStyleIdx="1" presStyleCnt="6"/>
      <dgm:spPr/>
    </dgm:pt>
    <dgm:pt modelId="{D4C175CA-E19F-4128-9B46-74A23A5A3798}" type="pres">
      <dgm:prSet presAssocID="{5F043EE7-1877-40C3-824C-07E51A2DF36D}" presName="text_3" presStyleLbl="node1" presStyleIdx="2" presStyleCnt="6" custLinFactNeighborX="-987" custLinFactNeighborY="-2403">
        <dgm:presLayoutVars>
          <dgm:bulletEnabled val="1"/>
        </dgm:presLayoutVars>
      </dgm:prSet>
      <dgm:spPr/>
      <dgm:t>
        <a:bodyPr/>
        <a:lstStyle/>
        <a:p>
          <a:endParaRPr lang="en-ZA"/>
        </a:p>
      </dgm:t>
    </dgm:pt>
    <dgm:pt modelId="{E3F783F5-8B9E-4B43-948C-4848B2686145}" type="pres">
      <dgm:prSet presAssocID="{5F043EE7-1877-40C3-824C-07E51A2DF36D}" presName="accent_3" presStyleCnt="0"/>
      <dgm:spPr/>
    </dgm:pt>
    <dgm:pt modelId="{14A17CD1-5DDE-4EA8-932B-4658D44A1FB3}" type="pres">
      <dgm:prSet presAssocID="{5F043EE7-1877-40C3-824C-07E51A2DF36D}" presName="accentRepeatNode" presStyleLbl="solidFgAcc1" presStyleIdx="2" presStyleCnt="6"/>
      <dgm:spPr/>
    </dgm:pt>
    <dgm:pt modelId="{EA4F663C-336B-43B1-893E-C5E24A24FA43}" type="pres">
      <dgm:prSet presAssocID="{23DB1BAB-E5F9-4E7B-9194-95FFFEDEB7A0}" presName="text_4" presStyleLbl="node1" presStyleIdx="3" presStyleCnt="6">
        <dgm:presLayoutVars>
          <dgm:bulletEnabled val="1"/>
        </dgm:presLayoutVars>
      </dgm:prSet>
      <dgm:spPr/>
      <dgm:t>
        <a:bodyPr/>
        <a:lstStyle/>
        <a:p>
          <a:endParaRPr lang="en-ZA"/>
        </a:p>
      </dgm:t>
    </dgm:pt>
    <dgm:pt modelId="{118474F5-AFB7-41B9-A38A-434FDB3DEED6}" type="pres">
      <dgm:prSet presAssocID="{23DB1BAB-E5F9-4E7B-9194-95FFFEDEB7A0}" presName="accent_4" presStyleCnt="0"/>
      <dgm:spPr/>
    </dgm:pt>
    <dgm:pt modelId="{85C9E768-3846-4692-8026-6E8AED538447}" type="pres">
      <dgm:prSet presAssocID="{23DB1BAB-E5F9-4E7B-9194-95FFFEDEB7A0}" presName="accentRepeatNode" presStyleLbl="solidFgAcc1" presStyleIdx="3" presStyleCnt="6"/>
      <dgm:spPr/>
    </dgm:pt>
    <dgm:pt modelId="{CA745D58-B6C1-44E1-9763-F55A625F6756}" type="pres">
      <dgm:prSet presAssocID="{12D4855F-B752-462C-8FA5-C5C95A35902A}" presName="text_5" presStyleLbl="node1" presStyleIdx="4" presStyleCnt="6">
        <dgm:presLayoutVars>
          <dgm:bulletEnabled val="1"/>
        </dgm:presLayoutVars>
      </dgm:prSet>
      <dgm:spPr/>
      <dgm:t>
        <a:bodyPr/>
        <a:lstStyle/>
        <a:p>
          <a:endParaRPr lang="en-ZA"/>
        </a:p>
      </dgm:t>
    </dgm:pt>
    <dgm:pt modelId="{8B136EAD-6E8F-4DD3-B72E-D52220503DBA}" type="pres">
      <dgm:prSet presAssocID="{12D4855F-B752-462C-8FA5-C5C95A35902A}" presName="accent_5" presStyleCnt="0"/>
      <dgm:spPr/>
    </dgm:pt>
    <dgm:pt modelId="{B3C18B37-04FB-40D9-B061-88CCC4867F1B}" type="pres">
      <dgm:prSet presAssocID="{12D4855F-B752-462C-8FA5-C5C95A35902A}" presName="accentRepeatNode" presStyleLbl="solidFgAcc1" presStyleIdx="4" presStyleCnt="6"/>
      <dgm:spPr/>
    </dgm:pt>
    <dgm:pt modelId="{EFCE71D6-0F23-4900-B438-BD0B45164D1C}" type="pres">
      <dgm:prSet presAssocID="{1E943920-2900-4EA5-B91D-1ECB0B776CFD}" presName="text_6" presStyleLbl="node1" presStyleIdx="5" presStyleCnt="6">
        <dgm:presLayoutVars>
          <dgm:bulletEnabled val="1"/>
        </dgm:presLayoutVars>
      </dgm:prSet>
      <dgm:spPr/>
      <dgm:t>
        <a:bodyPr/>
        <a:lstStyle/>
        <a:p>
          <a:endParaRPr lang="en-ZA"/>
        </a:p>
      </dgm:t>
    </dgm:pt>
    <dgm:pt modelId="{C60ED95F-A93A-4355-90B3-6B162F8B76B6}" type="pres">
      <dgm:prSet presAssocID="{1E943920-2900-4EA5-B91D-1ECB0B776CFD}" presName="accent_6" presStyleCnt="0"/>
      <dgm:spPr/>
    </dgm:pt>
    <dgm:pt modelId="{C42ECAEB-DFFF-4C96-898D-BC638B036825}" type="pres">
      <dgm:prSet presAssocID="{1E943920-2900-4EA5-B91D-1ECB0B776CFD}" presName="accentRepeatNode" presStyleLbl="solidFgAcc1" presStyleIdx="5" presStyleCnt="6"/>
      <dgm:spPr/>
    </dgm:pt>
  </dgm:ptLst>
  <dgm:cxnLst>
    <dgm:cxn modelId="{F6E9A9BF-2919-4F10-965E-E5CCEC81113B}" type="presOf" srcId="{1E943920-2900-4EA5-B91D-1ECB0B776CFD}" destId="{EFCE71D6-0F23-4900-B438-BD0B45164D1C}" srcOrd="0" destOrd="0" presId="urn:microsoft.com/office/officeart/2008/layout/VerticalCurvedList"/>
    <dgm:cxn modelId="{EFCBC111-0187-46DC-8C9C-F39E18D43C1E}" srcId="{4D359411-2941-42E7-AFDD-8CBAE780F3D0}" destId="{23DB1BAB-E5F9-4E7B-9194-95FFFEDEB7A0}" srcOrd="3" destOrd="0" parTransId="{DCB9DBFF-CE10-4369-9E6E-C7FC7C582C8F}" sibTransId="{FE6B4772-97CC-4BB3-8240-3A5DD6B13957}"/>
    <dgm:cxn modelId="{16D409F6-E0BB-4E33-8AD1-BC9748DDF0FB}" type="presOf" srcId="{12D4855F-B752-462C-8FA5-C5C95A35902A}" destId="{CA745D58-B6C1-44E1-9763-F55A625F6756}" srcOrd="0" destOrd="0" presId="urn:microsoft.com/office/officeart/2008/layout/VerticalCurvedList"/>
    <dgm:cxn modelId="{4E27C8FC-4A1A-4643-9E14-4D699813E401}" srcId="{4D359411-2941-42E7-AFDD-8CBAE780F3D0}" destId="{76B4C191-7184-4377-BC65-5A81FE8C4062}" srcOrd="1" destOrd="0" parTransId="{C6520E41-DB77-4D68-B83A-826CD29153CA}" sibTransId="{A049187F-F5BA-4E5E-BF89-3237C4CD409C}"/>
    <dgm:cxn modelId="{EBC1C4AD-C238-4EFC-A2CD-FD90FFD84AC9}" type="presOf" srcId="{817FC0A0-91C1-4052-BEC1-ED512B7BC85B}" destId="{08A48E9A-0087-4E64-917B-B4083B49E435}" srcOrd="0" destOrd="0" presId="urn:microsoft.com/office/officeart/2008/layout/VerticalCurvedList"/>
    <dgm:cxn modelId="{AAD973FE-9DD4-4FBD-886B-92FB603F3EF2}" type="presOf" srcId="{5F043EE7-1877-40C3-824C-07E51A2DF36D}" destId="{D4C175CA-E19F-4128-9B46-74A23A5A3798}" srcOrd="0" destOrd="0" presId="urn:microsoft.com/office/officeart/2008/layout/VerticalCurvedList"/>
    <dgm:cxn modelId="{506D1BD3-2F4E-4C8C-85BF-7CDF8542EAE9}" srcId="{4D359411-2941-42E7-AFDD-8CBAE780F3D0}" destId="{1E943920-2900-4EA5-B91D-1ECB0B776CFD}" srcOrd="5" destOrd="0" parTransId="{D77A3366-852A-441B-A099-85DCB7D8AB82}" sibTransId="{90665ABD-B456-4BAA-86C1-1A292DA6AD36}"/>
    <dgm:cxn modelId="{6025E126-2810-4B9B-9E78-61D4BDDC3FFD}" type="presOf" srcId="{23DB1BAB-E5F9-4E7B-9194-95FFFEDEB7A0}" destId="{EA4F663C-336B-43B1-893E-C5E24A24FA43}" srcOrd="0" destOrd="0" presId="urn:microsoft.com/office/officeart/2008/layout/VerticalCurvedList"/>
    <dgm:cxn modelId="{7F946B82-2D57-4BEB-818E-C39885366204}" srcId="{4D359411-2941-42E7-AFDD-8CBAE780F3D0}" destId="{817FC0A0-91C1-4052-BEC1-ED512B7BC85B}" srcOrd="0" destOrd="0" parTransId="{9C79437F-ECE4-4F2A-A522-7F39877D7377}" sibTransId="{428DF259-4181-4CDF-8D39-A94B1615E099}"/>
    <dgm:cxn modelId="{3E1F0F8A-A87A-43BC-BDF9-FC53571E84E2}" srcId="{4D359411-2941-42E7-AFDD-8CBAE780F3D0}" destId="{5F043EE7-1877-40C3-824C-07E51A2DF36D}" srcOrd="2" destOrd="0" parTransId="{46F4104C-B1D2-4E6B-A888-29C2AA1A8C58}" sibTransId="{60F270DD-F1D9-450C-BA90-4E55405A7B48}"/>
    <dgm:cxn modelId="{61C43EA0-70BF-47DA-88A1-D5C9BBDE5699}" type="presOf" srcId="{428DF259-4181-4CDF-8D39-A94B1615E099}" destId="{8C62C0FB-8873-4527-85F0-184299E0627D}" srcOrd="0" destOrd="0" presId="urn:microsoft.com/office/officeart/2008/layout/VerticalCurvedList"/>
    <dgm:cxn modelId="{0726D964-E5B5-4147-A9DF-C42D34BFD916}" srcId="{4D359411-2941-42E7-AFDD-8CBAE780F3D0}" destId="{12D4855F-B752-462C-8FA5-C5C95A35902A}" srcOrd="4" destOrd="0" parTransId="{995F586A-3755-4E24-B3E6-C0F3D55A618B}" sibTransId="{4598257E-B7A8-48DA-A1C5-9062B23D6E04}"/>
    <dgm:cxn modelId="{61D64527-0BC5-4D5D-B936-77BA11F2FB9A}" type="presOf" srcId="{4D359411-2941-42E7-AFDD-8CBAE780F3D0}" destId="{D114FF39-288A-40F1-904B-9DF096BD2EC0}" srcOrd="0" destOrd="0" presId="urn:microsoft.com/office/officeart/2008/layout/VerticalCurvedList"/>
    <dgm:cxn modelId="{1D794C92-E882-4926-A2CA-078ADCDC82F0}" type="presOf" srcId="{76B4C191-7184-4377-BC65-5A81FE8C4062}" destId="{1D9EFAC0-F2B2-4EFD-86A7-835C61D96FBD}" srcOrd="0" destOrd="0" presId="urn:microsoft.com/office/officeart/2008/layout/VerticalCurvedList"/>
    <dgm:cxn modelId="{3EA92024-83C1-4C5D-9971-DB64E31C5F42}" type="presParOf" srcId="{D114FF39-288A-40F1-904B-9DF096BD2EC0}" destId="{E2EBA144-A997-4ED4-8393-1E489A5D9F50}" srcOrd="0" destOrd="0" presId="urn:microsoft.com/office/officeart/2008/layout/VerticalCurvedList"/>
    <dgm:cxn modelId="{773683C7-684F-412C-BB74-0FFEA90AA2C5}" type="presParOf" srcId="{E2EBA144-A997-4ED4-8393-1E489A5D9F50}" destId="{49514B4D-2FDB-473F-B5DD-7C84A6EDC274}" srcOrd="0" destOrd="0" presId="urn:microsoft.com/office/officeart/2008/layout/VerticalCurvedList"/>
    <dgm:cxn modelId="{F3C89A90-FE51-413D-9555-8978657DE4F6}" type="presParOf" srcId="{49514B4D-2FDB-473F-B5DD-7C84A6EDC274}" destId="{4C7F546A-FE36-4E36-899D-CE45AC4C75F4}" srcOrd="0" destOrd="0" presId="urn:microsoft.com/office/officeart/2008/layout/VerticalCurvedList"/>
    <dgm:cxn modelId="{BED51F8F-B2A5-4F5A-BBBD-C7A7EE725138}" type="presParOf" srcId="{49514B4D-2FDB-473F-B5DD-7C84A6EDC274}" destId="{8C62C0FB-8873-4527-85F0-184299E0627D}" srcOrd="1" destOrd="0" presId="urn:microsoft.com/office/officeart/2008/layout/VerticalCurvedList"/>
    <dgm:cxn modelId="{7A17DCA4-12CF-4ED5-859E-13ECE0B57E0C}" type="presParOf" srcId="{49514B4D-2FDB-473F-B5DD-7C84A6EDC274}" destId="{1D41D572-D7C8-4745-82EB-B2AEA9E57427}" srcOrd="2" destOrd="0" presId="urn:microsoft.com/office/officeart/2008/layout/VerticalCurvedList"/>
    <dgm:cxn modelId="{527B3C5B-142A-4FE0-BE24-4A38B2AF7E31}" type="presParOf" srcId="{49514B4D-2FDB-473F-B5DD-7C84A6EDC274}" destId="{632F9290-F4D5-474D-854A-ED5A3DCBBFEB}" srcOrd="3" destOrd="0" presId="urn:microsoft.com/office/officeart/2008/layout/VerticalCurvedList"/>
    <dgm:cxn modelId="{C55A9507-4041-4DC0-BE7B-F3CACCF14632}" type="presParOf" srcId="{E2EBA144-A997-4ED4-8393-1E489A5D9F50}" destId="{08A48E9A-0087-4E64-917B-B4083B49E435}" srcOrd="1" destOrd="0" presId="urn:microsoft.com/office/officeart/2008/layout/VerticalCurvedList"/>
    <dgm:cxn modelId="{91F02A56-1DE1-40BE-A22E-1222E5CF0C63}" type="presParOf" srcId="{E2EBA144-A997-4ED4-8393-1E489A5D9F50}" destId="{CDC89553-6E1D-43D5-B989-FC5D2EA78B71}" srcOrd="2" destOrd="0" presId="urn:microsoft.com/office/officeart/2008/layout/VerticalCurvedList"/>
    <dgm:cxn modelId="{BB43F0DB-C95F-43DE-9D9A-580F96EE3E4B}" type="presParOf" srcId="{CDC89553-6E1D-43D5-B989-FC5D2EA78B71}" destId="{48D7F824-8839-4A81-BF35-88C74C5E15F5}" srcOrd="0" destOrd="0" presId="urn:microsoft.com/office/officeart/2008/layout/VerticalCurvedList"/>
    <dgm:cxn modelId="{B9D87B7C-2A79-491A-B6FF-5B3D8BE48F3E}" type="presParOf" srcId="{E2EBA144-A997-4ED4-8393-1E489A5D9F50}" destId="{1D9EFAC0-F2B2-4EFD-86A7-835C61D96FBD}" srcOrd="3" destOrd="0" presId="urn:microsoft.com/office/officeart/2008/layout/VerticalCurvedList"/>
    <dgm:cxn modelId="{D4A171A8-5968-4251-A1C3-F13EB1016FED}" type="presParOf" srcId="{E2EBA144-A997-4ED4-8393-1E489A5D9F50}" destId="{74B8F882-518E-46C6-92B2-2B479D38B5A1}" srcOrd="4" destOrd="0" presId="urn:microsoft.com/office/officeart/2008/layout/VerticalCurvedList"/>
    <dgm:cxn modelId="{3DD1A252-6D2B-4E36-A666-2853A10AC7BD}" type="presParOf" srcId="{74B8F882-518E-46C6-92B2-2B479D38B5A1}" destId="{41807648-BCAA-412B-B16E-F7F45513E99E}" srcOrd="0" destOrd="0" presId="urn:microsoft.com/office/officeart/2008/layout/VerticalCurvedList"/>
    <dgm:cxn modelId="{2BA516B0-FC54-45CF-9C4D-AE3890532D9B}" type="presParOf" srcId="{E2EBA144-A997-4ED4-8393-1E489A5D9F50}" destId="{D4C175CA-E19F-4128-9B46-74A23A5A3798}" srcOrd="5" destOrd="0" presId="urn:microsoft.com/office/officeart/2008/layout/VerticalCurvedList"/>
    <dgm:cxn modelId="{AF66DFC6-8D61-4709-9055-A09E4DF7658C}" type="presParOf" srcId="{E2EBA144-A997-4ED4-8393-1E489A5D9F50}" destId="{E3F783F5-8B9E-4B43-948C-4848B2686145}" srcOrd="6" destOrd="0" presId="urn:microsoft.com/office/officeart/2008/layout/VerticalCurvedList"/>
    <dgm:cxn modelId="{98E7D14F-685E-457C-93B0-84CA31E9FA5B}" type="presParOf" srcId="{E3F783F5-8B9E-4B43-948C-4848B2686145}" destId="{14A17CD1-5DDE-4EA8-932B-4658D44A1FB3}" srcOrd="0" destOrd="0" presId="urn:microsoft.com/office/officeart/2008/layout/VerticalCurvedList"/>
    <dgm:cxn modelId="{8B9561FA-0A34-4191-BCFD-EA10391AFD2E}" type="presParOf" srcId="{E2EBA144-A997-4ED4-8393-1E489A5D9F50}" destId="{EA4F663C-336B-43B1-893E-C5E24A24FA43}" srcOrd="7" destOrd="0" presId="urn:microsoft.com/office/officeart/2008/layout/VerticalCurvedList"/>
    <dgm:cxn modelId="{29B7CFC8-C237-4968-9AA2-A793C6A79757}" type="presParOf" srcId="{E2EBA144-A997-4ED4-8393-1E489A5D9F50}" destId="{118474F5-AFB7-41B9-A38A-434FDB3DEED6}" srcOrd="8" destOrd="0" presId="urn:microsoft.com/office/officeart/2008/layout/VerticalCurvedList"/>
    <dgm:cxn modelId="{1D05D94E-EC76-442F-98C9-A338AC8EB0A6}" type="presParOf" srcId="{118474F5-AFB7-41B9-A38A-434FDB3DEED6}" destId="{85C9E768-3846-4692-8026-6E8AED538447}" srcOrd="0" destOrd="0" presId="urn:microsoft.com/office/officeart/2008/layout/VerticalCurvedList"/>
    <dgm:cxn modelId="{37C10E94-B24A-454D-A3F6-E83A296E6607}" type="presParOf" srcId="{E2EBA144-A997-4ED4-8393-1E489A5D9F50}" destId="{CA745D58-B6C1-44E1-9763-F55A625F6756}" srcOrd="9" destOrd="0" presId="urn:microsoft.com/office/officeart/2008/layout/VerticalCurvedList"/>
    <dgm:cxn modelId="{4727BEE6-0DFE-47C3-800E-4189040E709D}" type="presParOf" srcId="{E2EBA144-A997-4ED4-8393-1E489A5D9F50}" destId="{8B136EAD-6E8F-4DD3-B72E-D52220503DBA}" srcOrd="10" destOrd="0" presId="urn:microsoft.com/office/officeart/2008/layout/VerticalCurvedList"/>
    <dgm:cxn modelId="{6C3E7B61-8331-4364-B9CC-6D15DAF417BC}" type="presParOf" srcId="{8B136EAD-6E8F-4DD3-B72E-D52220503DBA}" destId="{B3C18B37-04FB-40D9-B061-88CCC4867F1B}" srcOrd="0" destOrd="0" presId="urn:microsoft.com/office/officeart/2008/layout/VerticalCurvedList"/>
    <dgm:cxn modelId="{FD3A0DD8-2816-4B01-8C94-5460B8B4538D}" type="presParOf" srcId="{E2EBA144-A997-4ED4-8393-1E489A5D9F50}" destId="{EFCE71D6-0F23-4900-B438-BD0B45164D1C}" srcOrd="11" destOrd="0" presId="urn:microsoft.com/office/officeart/2008/layout/VerticalCurvedList"/>
    <dgm:cxn modelId="{7DA5099D-D681-4490-8601-328CB6636394}" type="presParOf" srcId="{E2EBA144-A997-4ED4-8393-1E489A5D9F50}" destId="{C60ED95F-A93A-4355-90B3-6B162F8B76B6}" srcOrd="12" destOrd="0" presId="urn:microsoft.com/office/officeart/2008/layout/VerticalCurvedList"/>
    <dgm:cxn modelId="{115991A2-E3BA-4D6D-8D4C-89B479B15504}" type="presParOf" srcId="{C60ED95F-A93A-4355-90B3-6B162F8B76B6}" destId="{C42ECAEB-DFFF-4C96-898D-BC638B03682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15178-B085-4D20-8116-E7AF85A5102A}" type="doc">
      <dgm:prSet loTypeId="urn:microsoft.com/office/officeart/2005/8/layout/cycle6" loCatId="cycle" qsTypeId="urn:microsoft.com/office/officeart/2005/8/quickstyle/simple5" qsCatId="simple" csTypeId="urn:microsoft.com/office/officeart/2005/8/colors/accent1_2" csCatId="accent1" phldr="1"/>
      <dgm:spPr/>
      <dgm:t>
        <a:bodyPr/>
        <a:lstStyle/>
        <a:p>
          <a:endParaRPr lang="en-ZA"/>
        </a:p>
      </dgm:t>
    </dgm:pt>
    <dgm:pt modelId="{4ED913CE-9E79-4FC5-AED6-262BEB02F0D0}">
      <dgm:prSet phldrT="[Text]" custT="1"/>
      <dgm:spPr/>
      <dgm:t>
        <a:bodyPr/>
        <a:lstStyle/>
        <a:p>
          <a:pPr>
            <a:spcAft>
              <a:spcPct val="35000"/>
            </a:spcAft>
          </a:pPr>
          <a:r>
            <a:rPr lang="en-ZA" sz="1800" dirty="0" smtClean="0"/>
            <a:t>Strategic governance and advice </a:t>
          </a:r>
        </a:p>
        <a:p>
          <a:pPr>
            <a:spcAft>
              <a:spcPts val="0"/>
            </a:spcAft>
          </a:pPr>
          <a:r>
            <a:rPr lang="en-ZA" sz="1800" i="0" dirty="0" smtClean="0"/>
            <a:t>(</a:t>
          </a:r>
          <a:r>
            <a:rPr lang="en-ZA" sz="1800" i="1" dirty="0" smtClean="0"/>
            <a:t>CBC and </a:t>
          </a:r>
        </a:p>
        <a:p>
          <a:pPr>
            <a:spcAft>
              <a:spcPct val="35000"/>
            </a:spcAft>
          </a:pPr>
          <a:r>
            <a:rPr lang="en-ZA" sz="1800" i="1" dirty="0" smtClean="0"/>
            <a:t>Advisory Group</a:t>
          </a:r>
          <a:r>
            <a:rPr lang="en-ZA" sz="1800" i="0" dirty="0" smtClean="0"/>
            <a:t>) </a:t>
          </a:r>
          <a:endParaRPr lang="en-ZA" sz="1800" i="0" dirty="0"/>
        </a:p>
      </dgm:t>
    </dgm:pt>
    <dgm:pt modelId="{57CB765F-37FB-4FEA-8FF8-C7606ACDAC65}" type="parTrans" cxnId="{B202FAE9-9A85-461D-9CF5-7C1AE9AD80B8}">
      <dgm:prSet/>
      <dgm:spPr/>
      <dgm:t>
        <a:bodyPr/>
        <a:lstStyle/>
        <a:p>
          <a:endParaRPr lang="en-ZA"/>
        </a:p>
      </dgm:t>
    </dgm:pt>
    <dgm:pt modelId="{6235B22A-15BE-446B-94B7-C0BF711326D2}" type="sibTrans" cxnId="{B202FAE9-9A85-461D-9CF5-7C1AE9AD80B8}">
      <dgm:prSet/>
      <dgm:spPr/>
      <dgm:t>
        <a:bodyPr/>
        <a:lstStyle/>
        <a:p>
          <a:endParaRPr lang="en-ZA"/>
        </a:p>
      </dgm:t>
    </dgm:pt>
    <dgm:pt modelId="{8CE2DD48-D7D5-4FDE-9895-5AFA4197CAFA}">
      <dgm:prSet phldrT="[Text]" custT="1"/>
      <dgm:spPr/>
      <dgm:t>
        <a:bodyPr/>
        <a:lstStyle/>
        <a:p>
          <a:r>
            <a:rPr lang="en-ZA" sz="1800" i="0" dirty="0" smtClean="0"/>
            <a:t>Conducting of SAI PMF assessments</a:t>
          </a:r>
        </a:p>
        <a:p>
          <a:r>
            <a:rPr lang="en-ZA" sz="1800" i="0" dirty="0" smtClean="0"/>
            <a:t>(</a:t>
          </a:r>
          <a:r>
            <a:rPr lang="en-ZA" sz="1800" i="1" dirty="0" smtClean="0"/>
            <a:t>Individual SAIs</a:t>
          </a:r>
          <a:r>
            <a:rPr lang="en-ZA" sz="1800" i="0" dirty="0" smtClean="0"/>
            <a:t>) </a:t>
          </a:r>
          <a:endParaRPr lang="en-ZA" sz="1800" i="0" dirty="0"/>
        </a:p>
      </dgm:t>
    </dgm:pt>
    <dgm:pt modelId="{0DF7E40D-D997-45DC-938E-5BD0AD170C72}" type="parTrans" cxnId="{06E000C1-D115-489F-8906-7EEC96946690}">
      <dgm:prSet/>
      <dgm:spPr/>
      <dgm:t>
        <a:bodyPr/>
        <a:lstStyle/>
        <a:p>
          <a:endParaRPr lang="en-ZA"/>
        </a:p>
      </dgm:t>
    </dgm:pt>
    <dgm:pt modelId="{AAA7BBA6-6742-4479-B8B5-BEFE182AD550}" type="sibTrans" cxnId="{06E000C1-D115-489F-8906-7EEC96946690}">
      <dgm:prSet/>
      <dgm:spPr/>
      <dgm:t>
        <a:bodyPr/>
        <a:lstStyle/>
        <a:p>
          <a:endParaRPr lang="en-ZA"/>
        </a:p>
      </dgm:t>
    </dgm:pt>
    <dgm:pt modelId="{FB8A3F43-884A-4FD8-866D-E85B801D3BC0}">
      <dgm:prSet phldrT="[Text]" custT="1"/>
      <dgm:spPr/>
      <dgm:t>
        <a:bodyPr/>
        <a:lstStyle/>
        <a:p>
          <a:r>
            <a:rPr lang="en-ZA" sz="1800" dirty="0" smtClean="0"/>
            <a:t>Support of assessment quality  and global monitoring</a:t>
          </a:r>
        </a:p>
        <a:p>
          <a:r>
            <a:rPr lang="en-ZA" sz="1800" dirty="0" smtClean="0"/>
            <a:t>(</a:t>
          </a:r>
          <a:r>
            <a:rPr lang="en-ZA" sz="1800" i="1" dirty="0" smtClean="0"/>
            <a:t>SAI PMF unit, IDI</a:t>
          </a:r>
          <a:r>
            <a:rPr lang="en-ZA" sz="1800" dirty="0" smtClean="0"/>
            <a:t>)</a:t>
          </a:r>
        </a:p>
        <a:p>
          <a:r>
            <a:rPr lang="en-ZA" sz="1800" dirty="0" smtClean="0"/>
            <a:t> </a:t>
          </a:r>
          <a:endParaRPr lang="en-ZA" sz="1800" dirty="0"/>
        </a:p>
      </dgm:t>
    </dgm:pt>
    <dgm:pt modelId="{807532F1-B8AF-4501-8B90-2614B6AF81A8}" type="parTrans" cxnId="{45BB407F-4F09-41A0-945F-4574FEA1FD71}">
      <dgm:prSet/>
      <dgm:spPr/>
      <dgm:t>
        <a:bodyPr/>
        <a:lstStyle/>
        <a:p>
          <a:endParaRPr lang="en-ZA"/>
        </a:p>
      </dgm:t>
    </dgm:pt>
    <dgm:pt modelId="{22383A64-B231-42A6-8C21-F58462B0E9F1}" type="sibTrans" cxnId="{45BB407F-4F09-41A0-945F-4574FEA1FD71}">
      <dgm:prSet/>
      <dgm:spPr/>
      <dgm:t>
        <a:bodyPr/>
        <a:lstStyle/>
        <a:p>
          <a:endParaRPr lang="en-ZA"/>
        </a:p>
      </dgm:t>
    </dgm:pt>
    <dgm:pt modelId="{B2F6A593-85A7-4FB6-8F41-14108A214D40}">
      <dgm:prSet phldrT="[Text]" custT="1"/>
      <dgm:spPr/>
      <dgm:t>
        <a:bodyPr/>
        <a:lstStyle/>
        <a:p>
          <a:pPr>
            <a:spcAft>
              <a:spcPts val="0"/>
            </a:spcAft>
          </a:pPr>
          <a:r>
            <a:rPr lang="en-ZA" sz="1800" dirty="0" smtClean="0"/>
            <a:t>Facilitate assessment and use </a:t>
          </a:r>
        </a:p>
        <a:p>
          <a:pPr>
            <a:spcAft>
              <a:spcPct val="35000"/>
            </a:spcAft>
          </a:pPr>
          <a:r>
            <a:rPr lang="en-ZA" sz="1800" dirty="0" smtClean="0"/>
            <a:t>of results </a:t>
          </a:r>
        </a:p>
        <a:p>
          <a:pPr>
            <a:spcAft>
              <a:spcPct val="35000"/>
            </a:spcAft>
          </a:pPr>
          <a:r>
            <a:rPr lang="en-ZA" sz="1800" dirty="0" smtClean="0"/>
            <a:t>(</a:t>
          </a:r>
          <a:r>
            <a:rPr lang="en-ZA" sz="1800" i="1" dirty="0" smtClean="0"/>
            <a:t>SAI PMF unit, IDI</a:t>
          </a:r>
          <a:r>
            <a:rPr lang="en-ZA" sz="1800" i="0" dirty="0" smtClean="0"/>
            <a:t>)</a:t>
          </a:r>
          <a:endParaRPr lang="en-ZA" sz="1800" dirty="0"/>
        </a:p>
      </dgm:t>
    </dgm:pt>
    <dgm:pt modelId="{50B749EA-EB07-483A-B5A2-81FE5265E5AD}" type="parTrans" cxnId="{3D34D42D-E6A9-4243-BABB-CBCA927A48BD}">
      <dgm:prSet/>
      <dgm:spPr/>
      <dgm:t>
        <a:bodyPr/>
        <a:lstStyle/>
        <a:p>
          <a:endParaRPr lang="en-ZA"/>
        </a:p>
      </dgm:t>
    </dgm:pt>
    <dgm:pt modelId="{B02A7BD8-10DB-426E-9B84-28584A88F4DA}" type="sibTrans" cxnId="{3D34D42D-E6A9-4243-BABB-CBCA927A48BD}">
      <dgm:prSet/>
      <dgm:spPr/>
      <dgm:t>
        <a:bodyPr/>
        <a:lstStyle/>
        <a:p>
          <a:endParaRPr lang="en-ZA"/>
        </a:p>
      </dgm:t>
    </dgm:pt>
    <dgm:pt modelId="{76A15132-2E89-441E-9E4D-2779E2C0B2A5}">
      <dgm:prSet phldrT="[Text]" custT="1"/>
      <dgm:spPr/>
      <dgm:t>
        <a:bodyPr/>
        <a:lstStyle/>
        <a:p>
          <a:r>
            <a:rPr lang="en-ZA" sz="1800" i="0" dirty="0" smtClean="0"/>
            <a:t>Quality assurance / independent review </a:t>
          </a:r>
        </a:p>
        <a:p>
          <a:r>
            <a:rPr lang="en-ZA" sz="1800" i="0" dirty="0" smtClean="0"/>
            <a:t>(</a:t>
          </a:r>
          <a:r>
            <a:rPr lang="en-ZA" sz="1800" i="1" dirty="0" smtClean="0"/>
            <a:t>SAI PMF Unit</a:t>
          </a:r>
          <a:r>
            <a:rPr lang="en-ZA" sz="1800" i="1" smtClean="0"/>
            <a:t>, IDI</a:t>
          </a:r>
          <a:r>
            <a:rPr lang="en-ZA" sz="1800" smtClean="0"/>
            <a:t>)</a:t>
          </a:r>
          <a:endParaRPr lang="en-ZA" sz="1800" dirty="0"/>
        </a:p>
      </dgm:t>
    </dgm:pt>
    <dgm:pt modelId="{27E42718-6BFF-497A-B93D-3BA16398D545}" type="parTrans" cxnId="{E0E3B933-7E9E-4E3B-8AA5-2E24FE74092F}">
      <dgm:prSet/>
      <dgm:spPr/>
      <dgm:t>
        <a:bodyPr/>
        <a:lstStyle/>
        <a:p>
          <a:endParaRPr lang="en-ZA"/>
        </a:p>
      </dgm:t>
    </dgm:pt>
    <dgm:pt modelId="{EB5BB437-533E-4C4B-9811-DB19C997B21E}" type="sibTrans" cxnId="{E0E3B933-7E9E-4E3B-8AA5-2E24FE74092F}">
      <dgm:prSet/>
      <dgm:spPr/>
      <dgm:t>
        <a:bodyPr/>
        <a:lstStyle/>
        <a:p>
          <a:endParaRPr lang="en-ZA"/>
        </a:p>
      </dgm:t>
    </dgm:pt>
    <dgm:pt modelId="{B6CAED46-B6D6-4B6F-AE0D-38B585F361CB}" type="pres">
      <dgm:prSet presAssocID="{77615178-B085-4D20-8116-E7AF85A5102A}" presName="cycle" presStyleCnt="0">
        <dgm:presLayoutVars>
          <dgm:dir/>
          <dgm:resizeHandles val="exact"/>
        </dgm:presLayoutVars>
      </dgm:prSet>
      <dgm:spPr/>
      <dgm:t>
        <a:bodyPr/>
        <a:lstStyle/>
        <a:p>
          <a:endParaRPr lang="en-US"/>
        </a:p>
      </dgm:t>
    </dgm:pt>
    <dgm:pt modelId="{85A37BC7-48E5-4450-8219-0BBEF7EC45DF}" type="pres">
      <dgm:prSet presAssocID="{4ED913CE-9E79-4FC5-AED6-262BEB02F0D0}" presName="node" presStyleLbl="node1" presStyleIdx="0" presStyleCnt="5" custScaleX="114006" custScaleY="142127">
        <dgm:presLayoutVars>
          <dgm:bulletEnabled val="1"/>
        </dgm:presLayoutVars>
      </dgm:prSet>
      <dgm:spPr/>
      <dgm:t>
        <a:bodyPr/>
        <a:lstStyle/>
        <a:p>
          <a:endParaRPr lang="en-ZA"/>
        </a:p>
      </dgm:t>
    </dgm:pt>
    <dgm:pt modelId="{C93D84C4-9BAA-4A8B-80A1-2D27D705645B}" type="pres">
      <dgm:prSet presAssocID="{4ED913CE-9E79-4FC5-AED6-262BEB02F0D0}" presName="spNode" presStyleCnt="0"/>
      <dgm:spPr/>
    </dgm:pt>
    <dgm:pt modelId="{8C3AF41B-E352-4A10-9C1A-82AC937A7C7C}" type="pres">
      <dgm:prSet presAssocID="{6235B22A-15BE-446B-94B7-C0BF711326D2}" presName="sibTrans" presStyleLbl="sibTrans1D1" presStyleIdx="0" presStyleCnt="5"/>
      <dgm:spPr/>
      <dgm:t>
        <a:bodyPr/>
        <a:lstStyle/>
        <a:p>
          <a:endParaRPr lang="en-US"/>
        </a:p>
      </dgm:t>
    </dgm:pt>
    <dgm:pt modelId="{11A87637-08FE-4DB3-B53D-C7E6D3051A03}" type="pres">
      <dgm:prSet presAssocID="{8CE2DD48-D7D5-4FDE-9895-5AFA4197CAFA}" presName="node" presStyleLbl="node1" presStyleIdx="1" presStyleCnt="5" custScaleX="123760" custScaleY="132684">
        <dgm:presLayoutVars>
          <dgm:bulletEnabled val="1"/>
        </dgm:presLayoutVars>
      </dgm:prSet>
      <dgm:spPr/>
      <dgm:t>
        <a:bodyPr/>
        <a:lstStyle/>
        <a:p>
          <a:endParaRPr lang="en-ZA"/>
        </a:p>
      </dgm:t>
    </dgm:pt>
    <dgm:pt modelId="{9787FEAD-035C-4E2E-A68E-02DD6B9CCB84}" type="pres">
      <dgm:prSet presAssocID="{8CE2DD48-D7D5-4FDE-9895-5AFA4197CAFA}" presName="spNode" presStyleCnt="0"/>
      <dgm:spPr/>
    </dgm:pt>
    <dgm:pt modelId="{A0AA4260-009E-4569-A14A-8B7FA00B6A52}" type="pres">
      <dgm:prSet presAssocID="{AAA7BBA6-6742-4479-B8B5-BEFE182AD550}" presName="sibTrans" presStyleLbl="sibTrans1D1" presStyleIdx="1" presStyleCnt="5"/>
      <dgm:spPr/>
      <dgm:t>
        <a:bodyPr/>
        <a:lstStyle/>
        <a:p>
          <a:endParaRPr lang="en-US"/>
        </a:p>
      </dgm:t>
    </dgm:pt>
    <dgm:pt modelId="{98C68B62-D795-4A93-86A5-E410A5E4960B}" type="pres">
      <dgm:prSet presAssocID="{FB8A3F43-884A-4FD8-866D-E85B801D3BC0}" presName="node" presStyleLbl="node1" presStyleIdx="2" presStyleCnt="5" custScaleX="136852" custScaleY="155270">
        <dgm:presLayoutVars>
          <dgm:bulletEnabled val="1"/>
        </dgm:presLayoutVars>
      </dgm:prSet>
      <dgm:spPr/>
      <dgm:t>
        <a:bodyPr/>
        <a:lstStyle/>
        <a:p>
          <a:endParaRPr lang="en-ZA"/>
        </a:p>
      </dgm:t>
    </dgm:pt>
    <dgm:pt modelId="{0C16F0AE-352E-468E-B777-A6A1AB85F69B}" type="pres">
      <dgm:prSet presAssocID="{FB8A3F43-884A-4FD8-866D-E85B801D3BC0}" presName="spNode" presStyleCnt="0"/>
      <dgm:spPr/>
    </dgm:pt>
    <dgm:pt modelId="{BF96FD10-A11C-4041-B653-C9BC38CA604D}" type="pres">
      <dgm:prSet presAssocID="{22383A64-B231-42A6-8C21-F58462B0E9F1}" presName="sibTrans" presStyleLbl="sibTrans1D1" presStyleIdx="2" presStyleCnt="5"/>
      <dgm:spPr/>
      <dgm:t>
        <a:bodyPr/>
        <a:lstStyle/>
        <a:p>
          <a:endParaRPr lang="en-US"/>
        </a:p>
      </dgm:t>
    </dgm:pt>
    <dgm:pt modelId="{CD09EA68-0794-44E7-B367-3DD20420151F}" type="pres">
      <dgm:prSet presAssocID="{B2F6A593-85A7-4FB6-8F41-14108A214D40}" presName="node" presStyleLbl="node1" presStyleIdx="3" presStyleCnt="5" custScaleX="142712" custScaleY="160371">
        <dgm:presLayoutVars>
          <dgm:bulletEnabled val="1"/>
        </dgm:presLayoutVars>
      </dgm:prSet>
      <dgm:spPr/>
      <dgm:t>
        <a:bodyPr/>
        <a:lstStyle/>
        <a:p>
          <a:endParaRPr lang="en-ZA"/>
        </a:p>
      </dgm:t>
    </dgm:pt>
    <dgm:pt modelId="{336B0F85-D58A-470D-919D-8CD36D88D3C3}" type="pres">
      <dgm:prSet presAssocID="{B2F6A593-85A7-4FB6-8F41-14108A214D40}" presName="spNode" presStyleCnt="0"/>
      <dgm:spPr/>
    </dgm:pt>
    <dgm:pt modelId="{AFA15101-9B06-4E4D-82C9-6680D4AA4CD2}" type="pres">
      <dgm:prSet presAssocID="{B02A7BD8-10DB-426E-9B84-28584A88F4DA}" presName="sibTrans" presStyleLbl="sibTrans1D1" presStyleIdx="3" presStyleCnt="5"/>
      <dgm:spPr/>
      <dgm:t>
        <a:bodyPr/>
        <a:lstStyle/>
        <a:p>
          <a:endParaRPr lang="en-US"/>
        </a:p>
      </dgm:t>
    </dgm:pt>
    <dgm:pt modelId="{90E71F2A-1ED9-43FF-B0FF-CC6C935B5674}" type="pres">
      <dgm:prSet presAssocID="{76A15132-2E89-441E-9E4D-2779E2C0B2A5}" presName="node" presStyleLbl="node1" presStyleIdx="4" presStyleCnt="5" custScaleX="124612" custScaleY="132684" custRadScaleRad="99040" custRadScaleInc="-7481">
        <dgm:presLayoutVars>
          <dgm:bulletEnabled val="1"/>
        </dgm:presLayoutVars>
      </dgm:prSet>
      <dgm:spPr/>
      <dgm:t>
        <a:bodyPr/>
        <a:lstStyle/>
        <a:p>
          <a:endParaRPr lang="en-ZA"/>
        </a:p>
      </dgm:t>
    </dgm:pt>
    <dgm:pt modelId="{1B7AA1B7-0239-4C11-B0CC-23E4B98B85DE}" type="pres">
      <dgm:prSet presAssocID="{76A15132-2E89-441E-9E4D-2779E2C0B2A5}" presName="spNode" presStyleCnt="0"/>
      <dgm:spPr/>
    </dgm:pt>
    <dgm:pt modelId="{9DFF7E13-BC22-4E04-B540-0ABB014E38E9}" type="pres">
      <dgm:prSet presAssocID="{EB5BB437-533E-4C4B-9811-DB19C997B21E}" presName="sibTrans" presStyleLbl="sibTrans1D1" presStyleIdx="4" presStyleCnt="5"/>
      <dgm:spPr/>
      <dgm:t>
        <a:bodyPr/>
        <a:lstStyle/>
        <a:p>
          <a:endParaRPr lang="en-US"/>
        </a:p>
      </dgm:t>
    </dgm:pt>
  </dgm:ptLst>
  <dgm:cxnLst>
    <dgm:cxn modelId="{45BB407F-4F09-41A0-945F-4574FEA1FD71}" srcId="{77615178-B085-4D20-8116-E7AF85A5102A}" destId="{FB8A3F43-884A-4FD8-866D-E85B801D3BC0}" srcOrd="2" destOrd="0" parTransId="{807532F1-B8AF-4501-8B90-2614B6AF81A8}" sibTransId="{22383A64-B231-42A6-8C21-F58462B0E9F1}"/>
    <dgm:cxn modelId="{98B7CFB6-8DCB-455D-BE3D-BE0DBF467AF5}" type="presOf" srcId="{FB8A3F43-884A-4FD8-866D-E85B801D3BC0}" destId="{98C68B62-D795-4A93-86A5-E410A5E4960B}" srcOrd="0" destOrd="0" presId="urn:microsoft.com/office/officeart/2005/8/layout/cycle6"/>
    <dgm:cxn modelId="{C8AD9F61-1EEA-4A1C-A4F2-355EFF3BA912}" type="presOf" srcId="{8CE2DD48-D7D5-4FDE-9895-5AFA4197CAFA}" destId="{11A87637-08FE-4DB3-B53D-C7E6D3051A03}" srcOrd="0" destOrd="0" presId="urn:microsoft.com/office/officeart/2005/8/layout/cycle6"/>
    <dgm:cxn modelId="{3D34D42D-E6A9-4243-BABB-CBCA927A48BD}" srcId="{77615178-B085-4D20-8116-E7AF85A5102A}" destId="{B2F6A593-85A7-4FB6-8F41-14108A214D40}" srcOrd="3" destOrd="0" parTransId="{50B749EA-EB07-483A-B5A2-81FE5265E5AD}" sibTransId="{B02A7BD8-10DB-426E-9B84-28584A88F4DA}"/>
    <dgm:cxn modelId="{258201FD-0729-433A-903A-B07C8AC25BFE}" type="presOf" srcId="{77615178-B085-4D20-8116-E7AF85A5102A}" destId="{B6CAED46-B6D6-4B6F-AE0D-38B585F361CB}" srcOrd="0" destOrd="0" presId="urn:microsoft.com/office/officeart/2005/8/layout/cycle6"/>
    <dgm:cxn modelId="{517D5F8B-D805-4801-A9C5-6132C9B2B944}" type="presOf" srcId="{B2F6A593-85A7-4FB6-8F41-14108A214D40}" destId="{CD09EA68-0794-44E7-B367-3DD20420151F}" srcOrd="0" destOrd="0" presId="urn:microsoft.com/office/officeart/2005/8/layout/cycle6"/>
    <dgm:cxn modelId="{E0E3B933-7E9E-4E3B-8AA5-2E24FE74092F}" srcId="{77615178-B085-4D20-8116-E7AF85A5102A}" destId="{76A15132-2E89-441E-9E4D-2779E2C0B2A5}" srcOrd="4" destOrd="0" parTransId="{27E42718-6BFF-497A-B93D-3BA16398D545}" sibTransId="{EB5BB437-533E-4C4B-9811-DB19C997B21E}"/>
    <dgm:cxn modelId="{50E2E969-D9A5-4171-886E-A399003B0B3B}" type="presOf" srcId="{AAA7BBA6-6742-4479-B8B5-BEFE182AD550}" destId="{A0AA4260-009E-4569-A14A-8B7FA00B6A52}" srcOrd="0" destOrd="0" presId="urn:microsoft.com/office/officeart/2005/8/layout/cycle6"/>
    <dgm:cxn modelId="{2C1C4EDA-7EFC-4D8A-8130-C14DD4029FA8}" type="presOf" srcId="{22383A64-B231-42A6-8C21-F58462B0E9F1}" destId="{BF96FD10-A11C-4041-B653-C9BC38CA604D}" srcOrd="0" destOrd="0" presId="urn:microsoft.com/office/officeart/2005/8/layout/cycle6"/>
    <dgm:cxn modelId="{06E000C1-D115-489F-8906-7EEC96946690}" srcId="{77615178-B085-4D20-8116-E7AF85A5102A}" destId="{8CE2DD48-D7D5-4FDE-9895-5AFA4197CAFA}" srcOrd="1" destOrd="0" parTransId="{0DF7E40D-D997-45DC-938E-5BD0AD170C72}" sibTransId="{AAA7BBA6-6742-4479-B8B5-BEFE182AD550}"/>
    <dgm:cxn modelId="{3C604739-A57E-4E0C-A19C-605E0BE59368}" type="presOf" srcId="{B02A7BD8-10DB-426E-9B84-28584A88F4DA}" destId="{AFA15101-9B06-4E4D-82C9-6680D4AA4CD2}" srcOrd="0" destOrd="0" presId="urn:microsoft.com/office/officeart/2005/8/layout/cycle6"/>
    <dgm:cxn modelId="{D28BC24E-6785-46EB-9099-CEB0348D7963}" type="presOf" srcId="{6235B22A-15BE-446B-94B7-C0BF711326D2}" destId="{8C3AF41B-E352-4A10-9C1A-82AC937A7C7C}" srcOrd="0" destOrd="0" presId="urn:microsoft.com/office/officeart/2005/8/layout/cycle6"/>
    <dgm:cxn modelId="{F85ECAE7-C1D1-4130-82A7-C6FB25E5984F}" type="presOf" srcId="{EB5BB437-533E-4C4B-9811-DB19C997B21E}" destId="{9DFF7E13-BC22-4E04-B540-0ABB014E38E9}" srcOrd="0" destOrd="0" presId="urn:microsoft.com/office/officeart/2005/8/layout/cycle6"/>
    <dgm:cxn modelId="{B202FAE9-9A85-461D-9CF5-7C1AE9AD80B8}" srcId="{77615178-B085-4D20-8116-E7AF85A5102A}" destId="{4ED913CE-9E79-4FC5-AED6-262BEB02F0D0}" srcOrd="0" destOrd="0" parTransId="{57CB765F-37FB-4FEA-8FF8-C7606ACDAC65}" sibTransId="{6235B22A-15BE-446B-94B7-C0BF711326D2}"/>
    <dgm:cxn modelId="{7BD699B6-D317-44CB-BFFC-38EAE284EF7F}" type="presOf" srcId="{4ED913CE-9E79-4FC5-AED6-262BEB02F0D0}" destId="{85A37BC7-48E5-4450-8219-0BBEF7EC45DF}" srcOrd="0" destOrd="0" presId="urn:microsoft.com/office/officeart/2005/8/layout/cycle6"/>
    <dgm:cxn modelId="{E5D25A30-CE5D-44CA-A490-A3F18E7AC506}" type="presOf" srcId="{76A15132-2E89-441E-9E4D-2779E2C0B2A5}" destId="{90E71F2A-1ED9-43FF-B0FF-CC6C935B5674}" srcOrd="0" destOrd="0" presId="urn:microsoft.com/office/officeart/2005/8/layout/cycle6"/>
    <dgm:cxn modelId="{B10FD646-9794-4615-83CD-FE90775238DE}" type="presParOf" srcId="{B6CAED46-B6D6-4B6F-AE0D-38B585F361CB}" destId="{85A37BC7-48E5-4450-8219-0BBEF7EC45DF}" srcOrd="0" destOrd="0" presId="urn:microsoft.com/office/officeart/2005/8/layout/cycle6"/>
    <dgm:cxn modelId="{A71A667D-129A-4022-A45A-35AC80180050}" type="presParOf" srcId="{B6CAED46-B6D6-4B6F-AE0D-38B585F361CB}" destId="{C93D84C4-9BAA-4A8B-80A1-2D27D705645B}" srcOrd="1" destOrd="0" presId="urn:microsoft.com/office/officeart/2005/8/layout/cycle6"/>
    <dgm:cxn modelId="{40890673-6C2A-4F20-A388-D572101D90BF}" type="presParOf" srcId="{B6CAED46-B6D6-4B6F-AE0D-38B585F361CB}" destId="{8C3AF41B-E352-4A10-9C1A-82AC937A7C7C}" srcOrd="2" destOrd="0" presId="urn:microsoft.com/office/officeart/2005/8/layout/cycle6"/>
    <dgm:cxn modelId="{FF41E284-8EE8-4C81-A5B0-18C815CF8F89}" type="presParOf" srcId="{B6CAED46-B6D6-4B6F-AE0D-38B585F361CB}" destId="{11A87637-08FE-4DB3-B53D-C7E6D3051A03}" srcOrd="3" destOrd="0" presId="urn:microsoft.com/office/officeart/2005/8/layout/cycle6"/>
    <dgm:cxn modelId="{93785EC8-B86B-40FB-864A-7C57424ED650}" type="presParOf" srcId="{B6CAED46-B6D6-4B6F-AE0D-38B585F361CB}" destId="{9787FEAD-035C-4E2E-A68E-02DD6B9CCB84}" srcOrd="4" destOrd="0" presId="urn:microsoft.com/office/officeart/2005/8/layout/cycle6"/>
    <dgm:cxn modelId="{FD4D4A94-0246-4665-949E-A32216151100}" type="presParOf" srcId="{B6CAED46-B6D6-4B6F-AE0D-38B585F361CB}" destId="{A0AA4260-009E-4569-A14A-8B7FA00B6A52}" srcOrd="5" destOrd="0" presId="urn:microsoft.com/office/officeart/2005/8/layout/cycle6"/>
    <dgm:cxn modelId="{AF1076BE-5B6A-4ECC-877D-E1F903247E84}" type="presParOf" srcId="{B6CAED46-B6D6-4B6F-AE0D-38B585F361CB}" destId="{98C68B62-D795-4A93-86A5-E410A5E4960B}" srcOrd="6" destOrd="0" presId="urn:microsoft.com/office/officeart/2005/8/layout/cycle6"/>
    <dgm:cxn modelId="{AF1F7297-F1D9-47B6-8D75-018DD6698BD6}" type="presParOf" srcId="{B6CAED46-B6D6-4B6F-AE0D-38B585F361CB}" destId="{0C16F0AE-352E-468E-B777-A6A1AB85F69B}" srcOrd="7" destOrd="0" presId="urn:microsoft.com/office/officeart/2005/8/layout/cycle6"/>
    <dgm:cxn modelId="{F8729E5F-B2CD-471D-A3CC-E688D1944124}" type="presParOf" srcId="{B6CAED46-B6D6-4B6F-AE0D-38B585F361CB}" destId="{BF96FD10-A11C-4041-B653-C9BC38CA604D}" srcOrd="8" destOrd="0" presId="urn:microsoft.com/office/officeart/2005/8/layout/cycle6"/>
    <dgm:cxn modelId="{AEB7AAB0-2233-4AFD-A3F8-62F8FE80B796}" type="presParOf" srcId="{B6CAED46-B6D6-4B6F-AE0D-38B585F361CB}" destId="{CD09EA68-0794-44E7-B367-3DD20420151F}" srcOrd="9" destOrd="0" presId="urn:microsoft.com/office/officeart/2005/8/layout/cycle6"/>
    <dgm:cxn modelId="{8E1CEB26-60C1-4EA6-BEAD-B5D7CF446010}" type="presParOf" srcId="{B6CAED46-B6D6-4B6F-AE0D-38B585F361CB}" destId="{336B0F85-D58A-470D-919D-8CD36D88D3C3}" srcOrd="10" destOrd="0" presId="urn:microsoft.com/office/officeart/2005/8/layout/cycle6"/>
    <dgm:cxn modelId="{7D824EDC-EBBD-461D-A952-B44C8170D9DF}" type="presParOf" srcId="{B6CAED46-B6D6-4B6F-AE0D-38B585F361CB}" destId="{AFA15101-9B06-4E4D-82C9-6680D4AA4CD2}" srcOrd="11" destOrd="0" presId="urn:microsoft.com/office/officeart/2005/8/layout/cycle6"/>
    <dgm:cxn modelId="{9D10F28C-2F1F-4070-B27E-E3D53415AF58}" type="presParOf" srcId="{B6CAED46-B6D6-4B6F-AE0D-38B585F361CB}" destId="{90E71F2A-1ED9-43FF-B0FF-CC6C935B5674}" srcOrd="12" destOrd="0" presId="urn:microsoft.com/office/officeart/2005/8/layout/cycle6"/>
    <dgm:cxn modelId="{CEFAA69A-6270-4E6D-8789-3C0764A5F202}" type="presParOf" srcId="{B6CAED46-B6D6-4B6F-AE0D-38B585F361CB}" destId="{1B7AA1B7-0239-4C11-B0CC-23E4B98B85DE}" srcOrd="13" destOrd="0" presId="urn:microsoft.com/office/officeart/2005/8/layout/cycle6"/>
    <dgm:cxn modelId="{9AC78F6C-997F-4D91-85AE-1D104C69D967}" type="presParOf" srcId="{B6CAED46-B6D6-4B6F-AE0D-38B585F361CB}" destId="{9DFF7E13-BC22-4E04-B540-0ABB014E38E9}"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C0400-76E9-4AE1-B561-5FF7E69DB725}" type="datetimeFigureOut">
              <a:rPr lang="en-US" smtClean="0"/>
              <a:t>9/6/2016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F83123-20B8-43D7-A41E-90C00E9562F3}" type="slidenum">
              <a:rPr lang="en-US" smtClean="0"/>
              <a:t>‹#›</a:t>
            </a:fld>
            <a:endParaRPr lang="en-US"/>
          </a:p>
        </p:txBody>
      </p:sp>
    </p:spTree>
    <p:extLst>
      <p:ext uri="{BB962C8B-B14F-4D97-AF65-F5344CB8AC3E}">
        <p14:creationId xmlns:p14="http://schemas.microsoft.com/office/powerpoint/2010/main" val="233799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noProof="0" dirty="0" err="1" smtClean="0"/>
              <a:t>Mr</a:t>
            </a:r>
            <a:r>
              <a:rPr lang="en-US" baseline="0" noProof="0" dirty="0" smtClean="0"/>
              <a:t> Portal, colleagues,</a:t>
            </a:r>
          </a:p>
          <a:p>
            <a:endParaRPr lang="en-US" baseline="0" noProof="0" dirty="0" smtClean="0"/>
          </a:p>
          <a:p>
            <a:r>
              <a:rPr lang="en-US" baseline="0" noProof="0" dirty="0" smtClean="0"/>
              <a:t>Please let me start by thanking you, </a:t>
            </a:r>
            <a:r>
              <a:rPr lang="en-US" baseline="0" noProof="0" dirty="0" err="1" smtClean="0"/>
              <a:t>Mr</a:t>
            </a:r>
            <a:r>
              <a:rPr lang="en-US" baseline="0" noProof="0" dirty="0" smtClean="0"/>
              <a:t> Portal and your team for hosting this meeting and for the important work you have done as the Chair of the Working Group on the Value and Benefits of SAIs. Without the Working Group we would not be where we are today – ready for INCOSAI to approve both the SAI Performance </a:t>
            </a:r>
            <a:r>
              <a:rPr lang="en-US" baseline="0" noProof="0" smtClean="0"/>
              <a:t>Measurement </a:t>
            </a:r>
            <a:r>
              <a:rPr lang="en-US" baseline="0" noProof="0" smtClean="0"/>
              <a:t>Framework and </a:t>
            </a:r>
            <a:r>
              <a:rPr lang="en-US" baseline="0" noProof="0" dirty="0" smtClean="0"/>
              <a:t>the strategy for the work following INCOSAI. </a:t>
            </a:r>
          </a:p>
          <a:p>
            <a:endParaRPr lang="en-US" baseline="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As you know, the INTOSAI CBC, is proposed to take over as the INTOSAI governance lead of the SAI PMF while IDI will continue to be </a:t>
            </a:r>
            <a:r>
              <a:rPr lang="en-US" baseline="0" noProof="0" dirty="0" err="1" smtClean="0"/>
              <a:t>be</a:t>
            </a:r>
            <a:r>
              <a:rPr lang="en-US" baseline="0" noProof="0" dirty="0" smtClean="0"/>
              <a:t> the operational lead. IDI, SAI Mexico and the CBC have worked together to draft this strategy and we very much hope to be able to continue benefitting from SAI Mexico’s experiences of the SAI PMF in different fora moving forward. </a:t>
            </a:r>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97F83123-20B8-43D7-A41E-90C00E9562F3}" type="slidenum">
              <a:rPr lang="en-US" smtClean="0"/>
              <a:t>1</a:t>
            </a:fld>
            <a:endParaRPr lang="en-US"/>
          </a:p>
        </p:txBody>
      </p:sp>
    </p:spTree>
    <p:extLst>
      <p:ext uri="{BB962C8B-B14F-4D97-AF65-F5344CB8AC3E}">
        <p14:creationId xmlns:p14="http://schemas.microsoft.com/office/powerpoint/2010/main" val="245477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You may have stopped to ask yourself – why is the SAI PMF of such strategic importance now? The importance of Supreme Audit Institutions has come into focus in recent years, which puts additional pressures on us to live up to our mandates and to set an example for others.  We need to be high performing organizations to help our governments improve performance, enhance transparency and accountability, fight corruption. Credible assessments of SAI performance will not only ensure our stakeholders that we are doing our jobs, but may also help SAIs secure continued support from donors and partners.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By opening up the organization to holistic evaluations of both the audit and non-audit elements of our operations, Heads of SAI demonstrate leadership and receive invaluable information for the continued development of the organization. As the SAI PMF Assessments are made in relation to the organization’s legal foundation and environment, identifying root causes of performance, identifying linkages, seeing this in relation to ongoing capacity development activities – the SAI PMF provides a solid basis for strategic planning. Committing to a SAI PMF will also contribute to building credibility for the SAI.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Furthermore, INTOSAI’s 2017-22 strategic plan commits to fostering SAI capacity development and continuous performance improvement – which makes SAI PMF key element of the strategy.</a:t>
            </a:r>
          </a:p>
          <a:p>
            <a:endParaRPr lang="en-US" dirty="0"/>
          </a:p>
        </p:txBody>
      </p:sp>
      <p:sp>
        <p:nvSpPr>
          <p:cNvPr id="4" name="Slide Number Placeholder 3"/>
          <p:cNvSpPr>
            <a:spLocks noGrp="1"/>
          </p:cNvSpPr>
          <p:nvPr>
            <p:ph type="sldNum" sz="quarter" idx="10"/>
          </p:nvPr>
        </p:nvSpPr>
        <p:spPr/>
        <p:txBody>
          <a:bodyPr/>
          <a:lstStyle/>
          <a:p>
            <a:fld id="{97F83123-20B8-43D7-A41E-90C00E9562F3}" type="slidenum">
              <a:rPr lang="en-US" smtClean="0"/>
              <a:t>2</a:t>
            </a:fld>
            <a:endParaRPr lang="en-US"/>
          </a:p>
        </p:txBody>
      </p:sp>
    </p:spTree>
    <p:extLst>
      <p:ext uri="{BB962C8B-B14F-4D97-AF65-F5344CB8AC3E}">
        <p14:creationId xmlns:p14="http://schemas.microsoft.com/office/powerpoint/2010/main" val="292769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A single, globally recognized and broadly used needs assessment and performance measurement tool will enhance the value and contribution of SAIs across the world. It will also enable monitoring of SAI performance progress globally and regionally over time, thereby providing input to regional and global capacity development programs.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In preparation for this meeting you have received a copy of the draft SAI PMF strategy, developed by the WGVBS Chair, the IDI and the CBC leadership in cooperation.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First outcome: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Relates to SAI PMF’s credibility as performance measurement framework among all key stakeholders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A number of different tools exists, relevant for their purpose, SAI PMF is the only one </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providing a holistic evaluation of the SAIs performance and identifying root causes of performance, identifying linkages, seeing this in relation to ongoing capacity development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smtClean="0">
                <a:ln>
                  <a:noFill/>
                </a:ln>
                <a:solidFill>
                  <a:prstClr val="black"/>
                </a:solidFill>
                <a:effectLst/>
                <a:uLnTx/>
                <a:uFillTx/>
                <a:latin typeface="+mn-lt"/>
                <a:ea typeface="+mn-ea"/>
                <a:cs typeface="+mn-cs"/>
              </a:rPr>
              <a:t>Second </a:t>
            </a:r>
            <a:r>
              <a:rPr kumimoji="0" lang="nb-NO" sz="1200" b="1" i="0" u="none" strike="noStrike" kern="1200" cap="none" spc="0" normalizeH="0" baseline="0" noProof="0" dirty="0" err="1" smtClean="0">
                <a:ln>
                  <a:noFill/>
                </a:ln>
                <a:solidFill>
                  <a:prstClr val="black"/>
                </a:solidFill>
                <a:effectLst/>
                <a:uLnTx/>
                <a:uFillTx/>
                <a:latin typeface="+mn-lt"/>
                <a:ea typeface="+mn-ea"/>
                <a:cs typeface="+mn-cs"/>
              </a:rPr>
              <a:t>outcome</a:t>
            </a:r>
            <a:r>
              <a:rPr kumimoji="0" lang="nb-NO" sz="1200" b="1" i="0" u="none" strike="noStrike" kern="1200" cap="none" spc="0" normalizeH="0" baseline="0" noProof="0" dirty="0" smtClean="0">
                <a:ln>
                  <a:noFill/>
                </a:ln>
                <a:solidFill>
                  <a:prstClr val="black"/>
                </a:solidFill>
                <a:effectLst/>
                <a:uLnTx/>
                <a:uFillTx/>
                <a:latin typeface="+mn-lt"/>
                <a:ea typeface="+mn-ea"/>
                <a:cs typeface="+mn-cs"/>
              </a:rPr>
              <a:t>:</a:t>
            </a:r>
          </a:p>
          <a:p>
            <a:pPr marL="171450" marR="0" lvl="0" indent="-171450" algn="l" defTabSz="914400" rtl="0" eaLnBrk="1" fontAlgn="auto" latinLnBrk="0" hangingPunct="1">
              <a:lnSpc>
                <a:spcPct val="115000"/>
              </a:lnSpc>
              <a:spcBef>
                <a:spcPts val="0"/>
              </a:spcBef>
              <a:spcAft>
                <a:spcPts val="100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PMingLiU" panose="02020500000000000000" pitchFamily="18" charset="-120"/>
                <a:cs typeface="Arial" panose="020B0604020202020204" pitchFamily="34" charset="0"/>
              </a:rPr>
              <a:t>Ensuring that assessments and reports are of high quality and based on verified facts is fundamental if the reports shall form a credible basis for strategic planning, further capacity development and monitoring performance over time. </a:t>
            </a:r>
          </a:p>
          <a:p>
            <a:pPr marL="171450" marR="0" lvl="0" indent="-171450" algn="l" defTabSz="914400" rtl="0" eaLnBrk="1" fontAlgn="auto" latinLnBrk="0" hangingPunct="1">
              <a:lnSpc>
                <a:spcPct val="115000"/>
              </a:lnSpc>
              <a:spcBef>
                <a:spcPts val="0"/>
              </a:spcBef>
              <a:spcAft>
                <a:spcPts val="100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PMingLiU" panose="02020500000000000000" pitchFamily="18" charset="-120"/>
                <a:cs typeface="Arial" panose="020B0604020202020204" pitchFamily="34" charset="0"/>
              </a:rPr>
              <a:t>Low quality assessment reports, on the other hand, limit the usefulness of the report for the SAI in question and damage the reputation of SAI PMF as a credible measurement framework. </a:t>
            </a:r>
          </a:p>
          <a:p>
            <a:pPr marL="171450" marR="0" lvl="0" indent="-171450" algn="l" defTabSz="914400" rtl="0" eaLnBrk="1" fontAlgn="auto" latinLnBrk="0" hangingPunct="1">
              <a:lnSpc>
                <a:spcPct val="115000"/>
              </a:lnSpc>
              <a:spcBef>
                <a:spcPts val="0"/>
              </a:spcBef>
              <a:spcAft>
                <a:spcPts val="100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PMingLiU" panose="02020500000000000000" pitchFamily="18" charset="-120"/>
                <a:cs typeface="Arial" panose="020B0604020202020204" pitchFamily="34" charset="0"/>
              </a:rPr>
              <a:t>We will therefore put focus on ensuring quality of assessment through adequate support and facilitation mechanisms</a:t>
            </a:r>
            <a:r>
              <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97F83123-20B8-43D7-A41E-90C00E9562F3}" type="slidenum">
              <a:rPr lang="en-US" smtClean="0"/>
              <a:t>3</a:t>
            </a:fld>
            <a:endParaRPr lang="en-US"/>
          </a:p>
        </p:txBody>
      </p:sp>
    </p:spTree>
    <p:extLst>
      <p:ext uri="{BB962C8B-B14F-4D97-AF65-F5344CB8AC3E}">
        <p14:creationId xmlns:p14="http://schemas.microsoft.com/office/powerpoint/2010/main" val="440854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We have identified five functions as crucial to be able to reach the outcomes I mentioned on the previous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smtClean="0">
                <a:ln>
                  <a:noFill/>
                </a:ln>
                <a:solidFill>
                  <a:prstClr val="black"/>
                </a:solidFill>
                <a:effectLst/>
                <a:uLnTx/>
                <a:uFillTx/>
                <a:latin typeface="+mn-lt"/>
                <a:ea typeface="+mn-ea"/>
                <a:cs typeface="+mn-cs"/>
              </a:rPr>
              <a:t>Strategic governance and advice </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includes responsibility for the SAI PMF strategy, decisions connected to the revision of the framework, establishing a platform for communication on strategic communication matters, and ensuring engagement by both INTOSAI and donor communities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As I mentioned, it is proposed that the CBC will be the strategic governence lead for SAI PMF. In addition, a SAI PMF advisory group will be established in order to provide for strategic advice from volunteer donors, SAIs and INTOSAI bodies. Here we sincerely hope for the continued involvement by some of the key players involved in the development of the framework, not least the WGVBS Chair.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nb-NO" sz="1200" b="1" i="0" u="none" strike="noStrike" kern="1200" cap="none" spc="0" normalizeH="0" baseline="0" noProof="0" dirty="0" smtClean="0">
                <a:ln>
                  <a:noFill/>
                </a:ln>
                <a:solidFill>
                  <a:prstClr val="black"/>
                </a:solidFill>
                <a:effectLst/>
                <a:uLnTx/>
                <a:uFillTx/>
                <a:latin typeface="+mn-lt"/>
                <a:ea typeface="+mn-ea"/>
                <a:cs typeface="+mn-cs"/>
              </a:rPr>
              <a:t>conduct of SAI PMF assessments </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is governed by each SAI - </a:t>
            </a:r>
            <a:r>
              <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the decision whether or not to undergo a SAI PMF assessment is voluntary, and it is the Head of the SAI that makes all key decisions about the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mn-ea"/>
              <a:cs typeface="Times New Roman" panose="02020603050405020304" pitchFamily="18" charset="0"/>
            </a:endParaRPr>
          </a:p>
          <a:p>
            <a:pPr marL="0" marR="457200" lvl="0" indent="0" algn="l" defTabSz="914400" rtl="0" eaLnBrk="1" fontAlgn="auto" latinLnBrk="0" hangingPunct="1">
              <a:lnSpc>
                <a:spcPct val="115000"/>
              </a:lnSpc>
              <a:spcBef>
                <a:spcPts val="0"/>
              </a:spcBef>
              <a:spcAft>
                <a:spcPts val="1200"/>
              </a:spcAft>
              <a:buClrTx/>
              <a:buSzTx/>
              <a:buFont typeface="Wingdings" panose="05000000000000000000" pitchFamily="2" charset="2"/>
              <a:buNone/>
              <a:tabLst/>
              <a:defRPr/>
            </a:pPr>
            <a:r>
              <a:rPr kumimoji="0" lang="en-GB" sz="1200" b="1" i="0" u="none" strike="noStrike" kern="1200" cap="none" spc="0" normalizeH="0" baseline="0" noProof="0" dirty="0" smtClean="0">
                <a:ln>
                  <a:noFill/>
                </a:ln>
                <a:solidFill>
                  <a:srgbClr val="262626"/>
                </a:solidFill>
                <a:effectLst/>
                <a:uLnTx/>
                <a:uFillTx/>
                <a:latin typeface="Calibri" panose="020F0502020204030204" pitchFamily="34" charset="0"/>
                <a:ea typeface="+mn-ea"/>
                <a:cs typeface="Times New Roman" panose="02020603050405020304" pitchFamily="18" charset="0"/>
              </a:rPr>
              <a:t>Support of assessment quality and global monitoring</a:t>
            </a:r>
            <a:r>
              <a:rPr kumimoji="0" lang="en-GB" sz="12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 relates to IDI’s operational responsibility and includes among other things, development of guidance and training materials, delivery of training courses and workshops, provision of general support to assessors, and development of a pool of experts to support SAI PMF roll-out in different languages.</a:t>
            </a:r>
            <a:r>
              <a:rPr kumimoji="0" lang="en-GB" sz="1200" b="1" i="1"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457200" lvl="0" indent="0" algn="l" defTabSz="914400" rtl="0" eaLnBrk="1" fontAlgn="auto" latinLnBrk="0" hangingPunct="1">
              <a:lnSpc>
                <a:spcPct val="115000"/>
              </a:lnSpc>
              <a:spcBef>
                <a:spcPts val="0"/>
              </a:spcBef>
              <a:spcAft>
                <a:spcPts val="1200"/>
              </a:spcAft>
              <a:buClrTx/>
              <a:buSzTx/>
              <a:buFont typeface="Wingdings" panose="05000000000000000000" pitchFamily="2" charset="2"/>
              <a:buNone/>
              <a:tabLst/>
              <a:defRPr/>
            </a:pPr>
            <a:endParaRPr kumimoji="0" lang="en-GB" sz="1200" b="1" i="1"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457200" lvl="0" indent="0" algn="l" defTabSz="914400" rtl="0" eaLnBrk="1" fontAlgn="auto" latinLnBrk="0" hangingPunct="1">
              <a:lnSpc>
                <a:spcPct val="115000"/>
              </a:lnSpc>
              <a:spcBef>
                <a:spcPts val="0"/>
              </a:spcBef>
              <a:spcAft>
                <a:spcPts val="1200"/>
              </a:spcAft>
              <a:buClrTx/>
              <a:buSzTx/>
              <a:buFont typeface="Wingdings" panose="05000000000000000000" pitchFamily="2" charset="2"/>
              <a:buNone/>
              <a:tabLst/>
              <a:defRPr/>
            </a:pPr>
            <a:r>
              <a:rPr kumimoji="0" lang="en-GB" sz="1200" b="1"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Facilitation of assessments and use of results </a:t>
            </a:r>
            <a:r>
              <a:rPr kumimoji="0" lang="en-GB" sz="11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is based on the need for initiatives to facilitate the conduct of, and understanding and use of, results from SAI PMF assessments. This will include collaboration between the IDI SAI PMF unit and regional organisations within INTOSAI. </a:t>
            </a:r>
          </a:p>
          <a:p>
            <a:pPr marL="0" marR="457200" lvl="0" indent="0" algn="l" defTabSz="914400" rtl="0" eaLnBrk="1" fontAlgn="auto" latinLnBrk="0" hangingPunct="1">
              <a:lnSpc>
                <a:spcPct val="115000"/>
              </a:lnSpc>
              <a:spcBef>
                <a:spcPts val="0"/>
              </a:spcBef>
              <a:spcAft>
                <a:spcPts val="1200"/>
              </a:spcAft>
              <a:buClrTx/>
              <a:buSzTx/>
              <a:buFont typeface="Wingdings" panose="05000000000000000000" pitchFamily="2" charset="2"/>
              <a:buNone/>
              <a:tabLst/>
              <a:defRPr/>
            </a:pPr>
            <a:endParaRPr kumimoji="0" lang="en-GB" sz="11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200"/>
              </a:spcAft>
              <a:buClrTx/>
              <a:buSzTx/>
              <a:buFont typeface="Wingdings" panose="05000000000000000000" pitchFamily="2" charset="2"/>
              <a:buNone/>
              <a:tabLst/>
              <a:defRPr/>
            </a:pPr>
            <a:r>
              <a:rPr kumimoji="0" lang="en-GB" sz="1100" b="1"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Quality Assurance/Independent review</a:t>
            </a:r>
            <a:r>
              <a:rPr kumimoji="0" lang="en-GB" sz="1100" b="0" i="0" u="none" strike="noStrike" kern="1200" cap="none" spc="0" normalizeH="0" baseline="0" noProof="0" dirty="0" smtClean="0">
                <a:ln>
                  <a:noFill/>
                </a:ln>
                <a:solidFill>
                  <a:srgbClr val="262626"/>
                </a:solidFill>
                <a:effectLst/>
                <a:uLnTx/>
                <a:uFillTx/>
                <a:latin typeface="Calibri" panose="020F0502020204030204" pitchFamily="34" charset="0"/>
                <a:ea typeface="Calibri" panose="020F0502020204030204" pitchFamily="34" charset="0"/>
                <a:cs typeface="Times New Roman" panose="02020603050405020304" pitchFamily="18" charset="0"/>
              </a:rPr>
              <a:t> relates to promoting the importance of adequate quality assurance processes to ensure the production of credible, high quality SAI PMF reports. The IDI SAI PMF unit will offer to do, or arrange other SAI PMF experts to do, independent reviews of all SAI PMF assessments. A statement of independent review will be issued for all reports that have undergone an independent review arranged by the SAI PMF unit in the IDI.</a:t>
            </a:r>
            <a:endParaRPr kumimoji="0" lang="en-US" sz="105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457200" lvl="0" indent="0" algn="l" defTabSz="914400" rtl="0" eaLnBrk="1" fontAlgn="auto" latinLnBrk="0" hangingPunct="1">
              <a:lnSpc>
                <a:spcPct val="115000"/>
              </a:lnSpc>
              <a:spcBef>
                <a:spcPts val="0"/>
              </a:spcBef>
              <a:spcAft>
                <a:spcPts val="1200"/>
              </a:spcAft>
              <a:buClrTx/>
              <a:buSzTx/>
              <a:buFont typeface="Wingdings" panose="05000000000000000000" pitchFamily="2" charset="2"/>
              <a:buNone/>
              <a:tabLst/>
              <a:defRPr/>
            </a:pPr>
            <a:endParaRPr kumimoji="0" lang="en-US" sz="11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7F83123-20B8-43D7-A41E-90C00E9562F3}" type="slidenum">
              <a:rPr lang="en-US" smtClean="0"/>
              <a:t>4</a:t>
            </a:fld>
            <a:endParaRPr lang="en-US"/>
          </a:p>
        </p:txBody>
      </p:sp>
    </p:spTree>
    <p:extLst>
      <p:ext uri="{BB962C8B-B14F-4D97-AF65-F5344CB8AC3E}">
        <p14:creationId xmlns:p14="http://schemas.microsoft.com/office/powerpoint/2010/main" val="395993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noProof="0" dirty="0" smtClean="0"/>
              <a:t>We have identified a number of critical success factors which</a:t>
            </a:r>
            <a:r>
              <a:rPr lang="en-GB" baseline="0" noProof="0" dirty="0" smtClean="0"/>
              <a:t> we also try to manage in the strategy. I will not go into detail  about each success factor, but I would like to underline the importance of the support by heads of SAIs and INTOSAI regions to ensure the successful roll-out of the framework to the benefit of SAIs. All of you who have been involved in the development of the SAI PMF are all ambassadors who can speak to the quality of the framework and the value of high quality, fact-based assessments, and I hope you will continue to do so.</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97F83123-20B8-43D7-A41E-90C00E9562F3}" type="slidenum">
              <a:rPr lang="en-US" smtClean="0"/>
              <a:t>5</a:t>
            </a:fld>
            <a:endParaRPr lang="en-US"/>
          </a:p>
        </p:txBody>
      </p:sp>
    </p:spTree>
    <p:extLst>
      <p:ext uri="{BB962C8B-B14F-4D97-AF65-F5344CB8AC3E}">
        <p14:creationId xmlns:p14="http://schemas.microsoft.com/office/powerpoint/2010/main" val="4165766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noProof="0" dirty="0" smtClean="0"/>
              <a:t>At</a:t>
            </a:r>
            <a:r>
              <a:rPr lang="en-US" baseline="0" noProof="0" dirty="0" smtClean="0"/>
              <a:t> the very end of August the WGVBS approved the SAI PMF and the working group also provided feedback on the </a:t>
            </a:r>
            <a:r>
              <a:rPr lang="en-US" baseline="0" noProof="0" dirty="0" smtClean="0"/>
              <a:t>strategy, for which I would very much like to thank them.</a:t>
            </a:r>
          </a:p>
          <a:p>
            <a:r>
              <a:rPr lang="en-US" baseline="0" noProof="0" dirty="0" smtClean="0"/>
              <a:t>Following </a:t>
            </a:r>
            <a:r>
              <a:rPr lang="en-US" baseline="0" noProof="0" dirty="0" smtClean="0"/>
              <a:t>the inputs received from the KSC we will make the necessary revisions to the strategy and present it for adoption by the CBC Steering Committee a month from now and subsequently by the INTOSAI Governing Board in December.  Following the approvals we can proceed with the implementation of the strategy, most notably by setting up a SAI PMF unit within the IDI.</a:t>
            </a:r>
          </a:p>
          <a:p>
            <a:endParaRPr lang="en-US" baseline="0" noProof="0" dirty="0" smtClean="0"/>
          </a:p>
          <a:p>
            <a:r>
              <a:rPr lang="en-US" noProof="0" dirty="0" smtClean="0"/>
              <a:t>Before</a:t>
            </a:r>
            <a:r>
              <a:rPr lang="en-US" baseline="0" noProof="0" dirty="0" smtClean="0"/>
              <a:t> concluding, I would like to address some of the issues raised by the </a:t>
            </a:r>
            <a:r>
              <a:rPr lang="en-US" baseline="0" noProof="0" dirty="0" smtClean="0"/>
              <a:t>WGVBS</a:t>
            </a:r>
            <a:r>
              <a:rPr lang="en-US" baseline="0" noProof="0" dirty="0" smtClean="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It was suggested that the strategy highlighted other evaluation tools within INTOSAI and how the SAI PMF relates to those, and this we aim to provide some further detail on in the final version. </a:t>
            </a:r>
          </a:p>
          <a:p>
            <a:pPr marL="171450" indent="-171450">
              <a:buFontTx/>
              <a:buChar char="-"/>
            </a:pPr>
            <a:r>
              <a:rPr lang="en-US" baseline="0" noProof="0" dirty="0" smtClean="0"/>
              <a:t>There was a request for further detail to be provided in the regarding how the strategy would be operationalized, results measures and the costs related to that process. I can assure you that such a plan will be developed once the strategy has been approved. The SAI PMF unit in the IDI will be responsible for developing an operational plan, including a budget and they will report on the implementation of that plan in accordance with a results framework. </a:t>
            </a:r>
          </a:p>
          <a:p>
            <a:pPr marL="171450" indent="-171450">
              <a:buFontTx/>
              <a:buChar char="-"/>
            </a:pPr>
            <a:r>
              <a:rPr lang="en-US" baseline="0" noProof="0" dirty="0" smtClean="0"/>
              <a:t>I also understand that members of the WGVBS were eager to stay involved with the framework after 2016, which we very much welcome. As I mentioned, we will create an advisory group to support the CBC in the strategic governance of the SAI PMF and we </a:t>
            </a:r>
            <a:r>
              <a:rPr lang="en-US" baseline="0" noProof="0" dirty="0" smtClean="0"/>
              <a:t>hope that the WGVBS will be represented, for example through its chair, SAI Mexico.</a:t>
            </a:r>
            <a:endParaRPr lang="en-US" baseline="0" noProof="0" dirty="0" smtClean="0"/>
          </a:p>
          <a:p>
            <a:pPr marL="171450" indent="-171450">
              <a:buFontTx/>
              <a:buChar char="-"/>
            </a:pPr>
            <a:endParaRPr lang="en-US" baseline="0" noProof="0" dirty="0" smtClean="0"/>
          </a:p>
          <a:p>
            <a:pPr marL="0" indent="0">
              <a:buFontTx/>
              <a:buNone/>
            </a:pPr>
            <a:r>
              <a:rPr lang="en-US" baseline="0" noProof="0" dirty="0" smtClean="0"/>
              <a:t>Thank you very much for your attention and for your continued support! </a:t>
            </a:r>
            <a:endParaRPr lang="en-US" noProof="0" dirty="0"/>
          </a:p>
        </p:txBody>
      </p:sp>
      <p:sp>
        <p:nvSpPr>
          <p:cNvPr id="4" name="Platshållare för bildnummer 3"/>
          <p:cNvSpPr>
            <a:spLocks noGrp="1"/>
          </p:cNvSpPr>
          <p:nvPr>
            <p:ph type="sldNum" sz="quarter" idx="10"/>
          </p:nvPr>
        </p:nvSpPr>
        <p:spPr/>
        <p:txBody>
          <a:bodyPr/>
          <a:lstStyle/>
          <a:p>
            <a:fld id="{97F83123-20B8-43D7-A41E-90C00E9562F3}" type="slidenum">
              <a:rPr lang="en-US" smtClean="0"/>
              <a:t>6</a:t>
            </a:fld>
            <a:endParaRPr lang="en-US"/>
          </a:p>
        </p:txBody>
      </p:sp>
    </p:spTree>
    <p:extLst>
      <p:ext uri="{BB962C8B-B14F-4D97-AF65-F5344CB8AC3E}">
        <p14:creationId xmlns:p14="http://schemas.microsoft.com/office/powerpoint/2010/main" val="4106198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t>2016/09/06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79154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t>2016/09/06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29118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t>2016/09/06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1840535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784110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04743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711085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529230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785929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717492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596025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539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t>2016/09/06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552326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831471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245323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78159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984DD-93B5-40C5-A3A6-A69E9450CB14}" type="datetimeFigureOut">
              <a:rPr lang="en-ZA" smtClean="0"/>
              <a:t>2016/09/06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13867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7B984DD-93B5-40C5-A3A6-A69E9450CB14}" type="datetimeFigureOut">
              <a:rPr lang="en-ZA" smtClean="0"/>
              <a:t>2016/09/06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416110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7B984DD-93B5-40C5-A3A6-A69E9450CB14}" type="datetimeFigureOut">
              <a:rPr lang="en-ZA" smtClean="0"/>
              <a:t>2016/09/06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97186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7B984DD-93B5-40C5-A3A6-A69E9450CB14}" type="datetimeFigureOut">
              <a:rPr lang="en-ZA" smtClean="0"/>
              <a:t>2016/09/06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390498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984DD-93B5-40C5-A3A6-A69E9450CB14}" type="datetimeFigureOut">
              <a:rPr lang="en-ZA" smtClean="0"/>
              <a:t>2016/09/06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1221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984DD-93B5-40C5-A3A6-A69E9450CB14}" type="datetimeFigureOut">
              <a:rPr lang="en-ZA" smtClean="0"/>
              <a:t>2016/09/06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302981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984DD-93B5-40C5-A3A6-A69E9450CB14}" type="datetimeFigureOut">
              <a:rPr lang="en-ZA" smtClean="0"/>
              <a:t>2016/09/06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A8BB26-8C57-4F93-955E-BFDFB8A99AE0}" type="slidenum">
              <a:rPr lang="en-ZA" smtClean="0"/>
              <a:t>‹#›</a:t>
            </a:fld>
            <a:endParaRPr lang="en-ZA"/>
          </a:p>
        </p:txBody>
      </p:sp>
    </p:spTree>
    <p:extLst>
      <p:ext uri="{BB962C8B-B14F-4D97-AF65-F5344CB8AC3E}">
        <p14:creationId xmlns:p14="http://schemas.microsoft.com/office/powerpoint/2010/main" val="35117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984DD-93B5-40C5-A3A6-A69E9450CB14}" type="datetimeFigureOut">
              <a:rPr lang="en-ZA" smtClean="0"/>
              <a:t>2016/09/06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8BB26-8C57-4F93-955E-BFDFB8A99AE0}" type="slidenum">
              <a:rPr lang="en-ZA" smtClean="0"/>
              <a:t>‹#›</a:t>
            </a:fld>
            <a:endParaRPr lang="en-ZA"/>
          </a:p>
        </p:txBody>
      </p:sp>
    </p:spTree>
    <p:extLst>
      <p:ext uri="{BB962C8B-B14F-4D97-AF65-F5344CB8AC3E}">
        <p14:creationId xmlns:p14="http://schemas.microsoft.com/office/powerpoint/2010/main" val="4243477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984DD-93B5-40C5-A3A6-A69E9450CB14}" type="datetimeFigureOut">
              <a:rPr lang="en-ZA" smtClean="0">
                <a:solidFill>
                  <a:prstClr val="black">
                    <a:tint val="75000"/>
                  </a:prstClr>
                </a:solidFill>
              </a:rPr>
              <a:pPr/>
              <a:t>2016/09/06</a:t>
            </a:fld>
            <a:endParaRPr lang="en-Z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8BB26-8C57-4F93-955E-BFDFB8A99AE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75886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Post-2016 SAI PMF Strategy </a:t>
            </a:r>
            <a:endParaRPr lang="en-ZA" dirty="0"/>
          </a:p>
        </p:txBody>
      </p:sp>
      <p:sp>
        <p:nvSpPr>
          <p:cNvPr id="3" name="Subtitle 2"/>
          <p:cNvSpPr>
            <a:spLocks noGrp="1"/>
          </p:cNvSpPr>
          <p:nvPr>
            <p:ph type="subTitle" idx="1"/>
          </p:nvPr>
        </p:nvSpPr>
        <p:spPr/>
        <p:txBody>
          <a:bodyPr/>
          <a:lstStyle/>
          <a:p>
            <a:r>
              <a:rPr lang="en-ZA" dirty="0" smtClean="0"/>
              <a:t>INTOSAI KSC Steering Committee </a:t>
            </a:r>
          </a:p>
          <a:p>
            <a:r>
              <a:rPr lang="en-ZA" dirty="0" smtClean="0"/>
              <a:t>Mexico City, 7-9 September 2016</a:t>
            </a:r>
            <a:endParaRPr lang="en-ZA"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1" y="174057"/>
            <a:ext cx="2990364" cy="1956368"/>
          </a:xfrm>
          <a:prstGeom prst="rect">
            <a:avLst/>
          </a:prstGeom>
        </p:spPr>
      </p:pic>
    </p:spTree>
    <p:extLst>
      <p:ext uri="{BB962C8B-B14F-4D97-AF65-F5344CB8AC3E}">
        <p14:creationId xmlns:p14="http://schemas.microsoft.com/office/powerpoint/2010/main" val="3428031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230" y="415205"/>
            <a:ext cx="6319570" cy="1143000"/>
          </a:xfrm>
        </p:spPr>
        <p:txBody>
          <a:bodyPr>
            <a:normAutofit fontScale="90000"/>
          </a:bodyPr>
          <a:lstStyle/>
          <a:p>
            <a:r>
              <a:rPr lang="en-ZA" dirty="0" smtClean="0"/>
              <a:t>Why is SAI PMF of such strategic importance now?</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8097836"/>
              </p:ext>
            </p:extLst>
          </p:nvPr>
        </p:nvGraphicFramePr>
        <p:xfrm>
          <a:off x="467544" y="178335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Bildobjekt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1521" y="174057"/>
            <a:ext cx="2115709" cy="1384148"/>
          </a:xfrm>
          <a:prstGeom prst="rect">
            <a:avLst/>
          </a:prstGeom>
        </p:spPr>
      </p:pic>
    </p:spTree>
    <p:extLst>
      <p:ext uri="{BB962C8B-B14F-4D97-AF65-F5344CB8AC3E}">
        <p14:creationId xmlns:p14="http://schemas.microsoft.com/office/powerpoint/2010/main" val="285109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ZA" dirty="0" smtClean="0"/>
              <a:t>Post-2016 strategy </a:t>
            </a:r>
            <a:endParaRPr lang="en-ZA" dirty="0"/>
          </a:p>
        </p:txBody>
      </p:sp>
      <p:sp>
        <p:nvSpPr>
          <p:cNvPr id="3" name="Content Placeholder 2"/>
          <p:cNvSpPr>
            <a:spLocks noGrp="1"/>
          </p:cNvSpPr>
          <p:nvPr>
            <p:ph idx="1"/>
          </p:nvPr>
        </p:nvSpPr>
        <p:spPr>
          <a:xfrm>
            <a:off x="499390" y="1783357"/>
            <a:ext cx="8579296" cy="4525963"/>
          </a:xfrm>
        </p:spPr>
        <p:txBody>
          <a:bodyPr/>
          <a:lstStyle/>
          <a:p>
            <a:pPr marL="0" indent="0">
              <a:buNone/>
            </a:pPr>
            <a:r>
              <a:rPr lang="en-ZA" b="1" i="1" dirty="0" smtClean="0">
                <a:solidFill>
                  <a:schemeClr val="accent1">
                    <a:lumMod val="75000"/>
                  </a:schemeClr>
                </a:solidFill>
              </a:rPr>
              <a:t>Purpose</a:t>
            </a:r>
            <a:r>
              <a:rPr lang="en-ZA" dirty="0" smtClean="0"/>
              <a:t> </a:t>
            </a:r>
          </a:p>
          <a:p>
            <a:pPr marL="541338" lvl="1">
              <a:buFont typeface="Wingdings" panose="05000000000000000000" pitchFamily="2" charset="2"/>
              <a:buChar char="§"/>
            </a:pPr>
            <a:r>
              <a:rPr lang="en-ZA" dirty="0" smtClean="0"/>
              <a:t>To guide the global roll-out of SAI PMF </a:t>
            </a:r>
          </a:p>
          <a:p>
            <a:pPr marL="541338" lvl="1">
              <a:buFont typeface="Wingdings" panose="05000000000000000000" pitchFamily="2" charset="2"/>
              <a:buChar char="§"/>
            </a:pPr>
            <a:r>
              <a:rPr lang="en-ZA" dirty="0" smtClean="0"/>
              <a:t>Achieve sustainable improvement in SAI performance</a:t>
            </a:r>
          </a:p>
          <a:p>
            <a:pPr marL="255588" lvl="1" indent="0">
              <a:buNone/>
            </a:pPr>
            <a:endParaRPr lang="en-ZA" dirty="0"/>
          </a:p>
          <a:p>
            <a:pPr marL="0" lvl="1"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79029977"/>
              </p:ext>
            </p:extLst>
          </p:nvPr>
        </p:nvGraphicFramePr>
        <p:xfrm>
          <a:off x="467544" y="3356992"/>
          <a:ext cx="8352928" cy="256831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176464"/>
                <a:gridCol w="4176464"/>
              </a:tblGrid>
              <a:tr h="648072">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ZA" sz="2300" i="1" dirty="0" smtClean="0">
                          <a:latin typeface="+mn-lt"/>
                        </a:rPr>
                        <a:t>1</a:t>
                      </a:r>
                      <a:r>
                        <a:rPr lang="en-ZA" sz="2300" i="1" baseline="30000" dirty="0" smtClean="0">
                          <a:latin typeface="+mn-lt"/>
                        </a:rPr>
                        <a:t>st</a:t>
                      </a:r>
                      <a:r>
                        <a:rPr lang="en-ZA" sz="2300" i="1" dirty="0" smtClean="0">
                          <a:latin typeface="+mn-lt"/>
                        </a:rPr>
                        <a:t> S</a:t>
                      </a:r>
                      <a:r>
                        <a:rPr lang="en-ZA" sz="2300" i="1" dirty="0" smtClean="0"/>
                        <a:t>trategic Outcome</a:t>
                      </a:r>
                      <a:endParaRPr lang="en-ZA" sz="2300" dirty="0" smtClean="0"/>
                    </a:p>
                  </a:txBody>
                  <a:tcPr>
                    <a:solidFill>
                      <a:schemeClr val="accent1">
                        <a:lumMod val="7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ZA" sz="2300" i="1" dirty="0" smtClean="0"/>
                        <a:t>2</a:t>
                      </a:r>
                      <a:r>
                        <a:rPr lang="en-ZA" sz="2300" i="1" baseline="30000" dirty="0" smtClean="0"/>
                        <a:t>nd</a:t>
                      </a:r>
                      <a:r>
                        <a:rPr lang="en-ZA" sz="2300" i="1" dirty="0" smtClean="0"/>
                        <a:t> Strategic Outcome</a:t>
                      </a:r>
                    </a:p>
                  </a:txBody>
                  <a:tcPr>
                    <a:solidFill>
                      <a:schemeClr val="accent1">
                        <a:lumMod val="75000"/>
                      </a:schemeClr>
                    </a:solidFill>
                  </a:tcPr>
                </a:tc>
              </a:tr>
              <a:tr h="792450">
                <a:tc>
                  <a:txBody>
                    <a:bodyPr/>
                    <a:lstStyle/>
                    <a:p>
                      <a:r>
                        <a:rPr lang="en-ZA" sz="2400" dirty="0" smtClean="0"/>
                        <a:t>Establishment of the SAI PMF as the preferred</a:t>
                      </a:r>
                      <a:r>
                        <a:rPr lang="en-ZA" sz="2400" baseline="0" dirty="0" smtClean="0"/>
                        <a:t> SAI performance measurement tool within INTOSAI, and recognised as such by the donor community </a:t>
                      </a:r>
                      <a:endParaRPr lang="en-ZA" sz="2400" dirty="0"/>
                    </a:p>
                  </a:txBody>
                  <a:tcPr/>
                </a:tc>
                <a:tc>
                  <a:txBody>
                    <a:bodyPr/>
                    <a:lstStyle/>
                    <a:p>
                      <a:r>
                        <a:rPr lang="en-ZA" sz="2400" dirty="0" smtClean="0"/>
                        <a:t>Ensure </a:t>
                      </a:r>
                      <a:r>
                        <a:rPr kumimoji="0" lang="en-ZA" sz="2400" b="0" i="0" u="none" strike="noStrike" kern="1200" cap="none" spc="0" normalizeH="0" baseline="0" noProof="0" dirty="0" smtClean="0">
                          <a:ln>
                            <a:noFill/>
                          </a:ln>
                          <a:solidFill>
                            <a:prstClr val="black"/>
                          </a:solidFill>
                          <a:effectLst/>
                          <a:uLnTx/>
                          <a:uFillTx/>
                          <a:latin typeface="+mn-lt"/>
                          <a:ea typeface="+mn-ea"/>
                          <a:cs typeface="+mn-cs"/>
                        </a:rPr>
                        <a:t>assessments are regarded as high quality, credible and relevant, through</a:t>
                      </a:r>
                      <a:r>
                        <a:rPr lang="en-ZA" sz="2400" dirty="0" smtClean="0"/>
                        <a:t> effective</a:t>
                      </a:r>
                      <a:r>
                        <a:rPr lang="en-ZA" sz="2400" baseline="0" dirty="0" smtClean="0"/>
                        <a:t> roll-out with proper guidance and support activities</a:t>
                      </a:r>
                      <a:endParaRPr lang="en-ZA" sz="2400" dirty="0"/>
                    </a:p>
                  </a:txBody>
                  <a:tcPr/>
                </a:tc>
              </a:tr>
            </a:tbl>
          </a:graphicData>
        </a:graphic>
      </p:graphicFrame>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1" y="174057"/>
            <a:ext cx="2115709" cy="1384148"/>
          </a:xfrm>
          <a:prstGeom prst="rect">
            <a:avLst/>
          </a:prstGeom>
        </p:spPr>
      </p:pic>
    </p:spTree>
    <p:extLst>
      <p:ext uri="{BB962C8B-B14F-4D97-AF65-F5344CB8AC3E}">
        <p14:creationId xmlns:p14="http://schemas.microsoft.com/office/powerpoint/2010/main" val="1129951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628800"/>
            <a:ext cx="324036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smtClean="0">
                <a:solidFill>
                  <a:schemeClr val="tx2">
                    <a:lumMod val="75000"/>
                  </a:schemeClr>
                </a:solidFill>
              </a:rPr>
              <a:t>Strategic </a:t>
            </a:r>
            <a:r>
              <a:rPr lang="nb-NO" b="1" dirty="0" err="1" smtClean="0">
                <a:solidFill>
                  <a:schemeClr val="tx2">
                    <a:lumMod val="75000"/>
                  </a:schemeClr>
                </a:solidFill>
              </a:rPr>
              <a:t>governance</a:t>
            </a:r>
            <a:r>
              <a:rPr lang="nb-NO" b="1" dirty="0" smtClean="0">
                <a:solidFill>
                  <a:schemeClr val="tx2">
                    <a:lumMod val="75000"/>
                  </a:schemeClr>
                </a:solidFill>
              </a:rPr>
              <a:t> lead: CBC</a:t>
            </a:r>
          </a:p>
          <a:p>
            <a:pPr algn="ctr"/>
            <a:r>
              <a:rPr lang="nb-NO" b="1" dirty="0" err="1" smtClean="0">
                <a:solidFill>
                  <a:schemeClr val="tx2">
                    <a:lumMod val="75000"/>
                  </a:schemeClr>
                </a:solidFill>
              </a:rPr>
              <a:t>Operational</a:t>
            </a:r>
            <a:r>
              <a:rPr lang="nb-NO" b="1" dirty="0" smtClean="0">
                <a:solidFill>
                  <a:schemeClr val="tx2">
                    <a:lumMod val="75000"/>
                  </a:schemeClr>
                </a:solidFill>
              </a:rPr>
              <a:t> lead: IDI</a:t>
            </a:r>
            <a:endParaRPr lang="en-US" b="1" dirty="0">
              <a:solidFill>
                <a:schemeClr val="tx2">
                  <a:lumMod val="75000"/>
                </a:schemeClr>
              </a:solidFill>
            </a:endParaRPr>
          </a:p>
        </p:txBody>
      </p:sp>
      <p:sp>
        <p:nvSpPr>
          <p:cNvPr id="2" name="Title 1"/>
          <p:cNvSpPr>
            <a:spLocks noGrp="1"/>
          </p:cNvSpPr>
          <p:nvPr>
            <p:ph type="title"/>
          </p:nvPr>
        </p:nvSpPr>
        <p:spPr>
          <a:xfrm>
            <a:off x="2195736" y="-99392"/>
            <a:ext cx="6768752" cy="1143000"/>
          </a:xfrm>
        </p:spPr>
        <p:txBody>
          <a:bodyPr>
            <a:normAutofit/>
          </a:bodyPr>
          <a:lstStyle/>
          <a:p>
            <a:r>
              <a:rPr lang="en-ZA" sz="4300" dirty="0" smtClean="0"/>
              <a:t>Key SAI PMF functions</a:t>
            </a:r>
            <a:endParaRPr lang="en-ZA" sz="43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255082"/>
              </p:ext>
            </p:extLst>
          </p:nvPr>
        </p:nvGraphicFramePr>
        <p:xfrm>
          <a:off x="35496" y="1279301"/>
          <a:ext cx="8964488" cy="5174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Bildobjekt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1521" y="174057"/>
            <a:ext cx="2115709" cy="1384148"/>
          </a:xfrm>
          <a:prstGeom prst="rect">
            <a:avLst/>
          </a:prstGeom>
        </p:spPr>
      </p:pic>
    </p:spTree>
    <p:extLst>
      <p:ext uri="{BB962C8B-B14F-4D97-AF65-F5344CB8AC3E}">
        <p14:creationId xmlns:p14="http://schemas.microsoft.com/office/powerpoint/2010/main" val="204239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230" y="125760"/>
            <a:ext cx="6319570" cy="1143000"/>
          </a:xfrm>
        </p:spPr>
        <p:txBody>
          <a:bodyPr>
            <a:normAutofit/>
          </a:bodyPr>
          <a:lstStyle/>
          <a:p>
            <a:r>
              <a:rPr lang="en-ZA" dirty="0" smtClean="0"/>
              <a:t>Critical success factors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9084550"/>
              </p:ext>
            </p:extLst>
          </p:nvPr>
        </p:nvGraphicFramePr>
        <p:xfrm>
          <a:off x="457200" y="1598632"/>
          <a:ext cx="8435280" cy="4782696"/>
        </p:xfrm>
        <a:graphic>
          <a:graphicData uri="http://schemas.openxmlformats.org/drawingml/2006/table">
            <a:tbl>
              <a:tblPr firstRow="1" bandRow="1">
                <a:tableStyleId>{5C22544A-7EE6-4342-B048-85BDC9FD1C3A}</a:tableStyleId>
              </a:tblPr>
              <a:tblGrid>
                <a:gridCol w="3466728"/>
                <a:gridCol w="4968552"/>
              </a:tblGrid>
              <a:tr h="481256">
                <a:tc>
                  <a:txBody>
                    <a:bodyPr/>
                    <a:lstStyle/>
                    <a:p>
                      <a:pPr algn="ctr"/>
                      <a:r>
                        <a:rPr lang="en-ZA" sz="2000" dirty="0" smtClean="0"/>
                        <a:t>Stakeholder</a:t>
                      </a:r>
                      <a:r>
                        <a:rPr lang="en-ZA" sz="2000" baseline="0" dirty="0" smtClean="0"/>
                        <a:t> </a:t>
                      </a:r>
                      <a:endParaRPr lang="en-ZA" sz="2000" dirty="0"/>
                    </a:p>
                  </a:txBody>
                  <a:tcPr>
                    <a:cell3D prstMaterial="dkEdge">
                      <a:bevel h="50800" prst="divot"/>
                      <a:lightRig rig="flood" dir="t"/>
                    </a:cell3D>
                    <a:solidFill>
                      <a:schemeClr val="accent1">
                        <a:lumMod val="75000"/>
                      </a:schemeClr>
                    </a:solidFill>
                  </a:tcPr>
                </a:tc>
                <a:tc>
                  <a:txBody>
                    <a:bodyPr/>
                    <a:lstStyle/>
                    <a:p>
                      <a:pPr algn="ctr"/>
                      <a:r>
                        <a:rPr lang="en-ZA" sz="2000" dirty="0" smtClean="0"/>
                        <a:t>Mitigating measures</a:t>
                      </a:r>
                      <a:endParaRPr lang="en-ZA" sz="2000" dirty="0"/>
                    </a:p>
                  </a:txBody>
                  <a:tcPr>
                    <a:cell3D prstMaterial="dkEdge">
                      <a:bevel h="50800" prst="divot"/>
                      <a:lightRig rig="flood" dir="t"/>
                    </a:cell3D>
                    <a:solidFill>
                      <a:schemeClr val="accent1">
                        <a:lumMod val="75000"/>
                      </a:schemeClr>
                    </a:solidFill>
                  </a:tcPr>
                </a:tc>
              </a:tr>
              <a:tr h="792088">
                <a:tc>
                  <a:txBody>
                    <a:bodyPr/>
                    <a:lstStyle/>
                    <a:p>
                      <a:pPr>
                        <a:spcBef>
                          <a:spcPts val="600"/>
                        </a:spcBef>
                        <a:spcAft>
                          <a:spcPts val="600"/>
                        </a:spcAft>
                      </a:pPr>
                      <a:r>
                        <a:rPr lang="en-ZA" sz="2000" dirty="0" smtClean="0"/>
                        <a:t>Support </a:t>
                      </a:r>
                      <a:r>
                        <a:rPr lang="en-ZA" sz="2000" baseline="0" dirty="0" smtClean="0"/>
                        <a:t>by heads of SAIs and INTOSAI regions</a:t>
                      </a:r>
                      <a:endParaRPr lang="en-ZA" sz="2000" dirty="0"/>
                    </a:p>
                  </a:txBody>
                  <a:tcPr>
                    <a:cell3D prstMaterial="dkEdge">
                      <a:bevel h="50800" prst="divot"/>
                      <a:lightRig rig="flood" dir="t"/>
                    </a:cell3D>
                  </a:tcPr>
                </a:tc>
                <a:tc>
                  <a:txBody>
                    <a:bodyPr/>
                    <a:lstStyle/>
                    <a:p>
                      <a:pPr>
                        <a:spcBef>
                          <a:spcPts val="600"/>
                        </a:spcBef>
                        <a:spcAft>
                          <a:spcPts val="600"/>
                        </a:spcAft>
                      </a:pPr>
                      <a:r>
                        <a:rPr lang="en-ZA" sz="2000" dirty="0" smtClean="0"/>
                        <a:t>Communication and </a:t>
                      </a:r>
                      <a:r>
                        <a:rPr lang="en-ZA" sz="2000" baseline="0" dirty="0" smtClean="0"/>
                        <a:t>advocacy &amp; firm support from INTOSAI and donor communities</a:t>
                      </a:r>
                      <a:endParaRPr lang="en-ZA" sz="2000" dirty="0"/>
                    </a:p>
                  </a:txBody>
                  <a:tcPr>
                    <a:cell3D prstMaterial="dkEdge">
                      <a:bevel h="50800" prst="divot"/>
                      <a:lightRig rig="flood" dir="t"/>
                    </a:cell3D>
                  </a:tcPr>
                </a:tc>
              </a:tr>
              <a:tr h="720080">
                <a:tc>
                  <a:txBody>
                    <a:bodyPr/>
                    <a:lstStyle/>
                    <a:p>
                      <a:pPr>
                        <a:spcBef>
                          <a:spcPts val="600"/>
                        </a:spcBef>
                        <a:spcAft>
                          <a:spcPts val="600"/>
                        </a:spcAft>
                      </a:pPr>
                      <a:r>
                        <a:rPr lang="en-ZA" sz="2000" dirty="0" smtClean="0"/>
                        <a:t>Adequate,</a:t>
                      </a:r>
                      <a:r>
                        <a:rPr lang="en-ZA" sz="2000" baseline="0" dirty="0" smtClean="0"/>
                        <a:t> </a:t>
                      </a:r>
                      <a:r>
                        <a:rPr lang="en-ZA" sz="2000" dirty="0" smtClean="0"/>
                        <a:t>sustainable</a:t>
                      </a:r>
                      <a:r>
                        <a:rPr lang="en-ZA" sz="2000" baseline="0" dirty="0" smtClean="0"/>
                        <a:t> resourcing</a:t>
                      </a:r>
                      <a:endParaRPr lang="en-ZA" sz="2000" dirty="0"/>
                    </a:p>
                  </a:txBody>
                  <a:tcPr>
                    <a:cell3D prstMaterial="dkEdge">
                      <a:bevel h="50800" prst="divot"/>
                      <a:lightRig rig="flood" dir="t"/>
                    </a:cell3D>
                  </a:tcPr>
                </a:tc>
                <a:tc>
                  <a:txBody>
                    <a:bodyPr/>
                    <a:lstStyle/>
                    <a:p>
                      <a:pPr>
                        <a:spcBef>
                          <a:spcPts val="600"/>
                        </a:spcBef>
                        <a:spcAft>
                          <a:spcPts val="600"/>
                        </a:spcAft>
                      </a:pPr>
                      <a:r>
                        <a:rPr lang="en-ZA" sz="2000" dirty="0" smtClean="0"/>
                        <a:t>Adequate</a:t>
                      </a:r>
                      <a:r>
                        <a:rPr lang="en-ZA" sz="2000" baseline="0" dirty="0" smtClean="0"/>
                        <a:t> funding for r</a:t>
                      </a:r>
                      <a:r>
                        <a:rPr lang="en-ZA" sz="2000" dirty="0" smtClean="0"/>
                        <a:t>oll-out</a:t>
                      </a:r>
                      <a:r>
                        <a:rPr lang="en-ZA" sz="2000" baseline="0" dirty="0" smtClean="0"/>
                        <a:t>, properly resourced SAI PMF unit, SAI in-kind support </a:t>
                      </a:r>
                      <a:endParaRPr lang="en-ZA" sz="2000" dirty="0"/>
                    </a:p>
                  </a:txBody>
                  <a:tcPr>
                    <a:cell3D prstMaterial="dkEdge">
                      <a:bevel h="50800" prst="divot"/>
                      <a:lightRig rig="flood" dir="t"/>
                    </a:cell3D>
                  </a:tcPr>
                </a:tc>
              </a:tr>
              <a:tr h="504056">
                <a:tc>
                  <a:txBody>
                    <a:bodyPr/>
                    <a:lstStyle/>
                    <a:p>
                      <a:pPr>
                        <a:spcBef>
                          <a:spcPts val="600"/>
                        </a:spcBef>
                        <a:spcAft>
                          <a:spcPts val="600"/>
                        </a:spcAft>
                      </a:pPr>
                      <a:r>
                        <a:rPr lang="en-ZA" sz="2000" dirty="0" smtClean="0"/>
                        <a:t>Regional</a:t>
                      </a:r>
                      <a:r>
                        <a:rPr lang="en-ZA" sz="2000" baseline="0" dirty="0" smtClean="0"/>
                        <a:t> s</a:t>
                      </a:r>
                      <a:r>
                        <a:rPr lang="en-ZA" sz="2000" dirty="0" smtClean="0"/>
                        <a:t>upport</a:t>
                      </a:r>
                      <a:r>
                        <a:rPr lang="en-ZA" sz="2000" baseline="0" dirty="0" smtClean="0"/>
                        <a:t> to strategy</a:t>
                      </a:r>
                      <a:endParaRPr lang="en-ZA" sz="2000" dirty="0"/>
                    </a:p>
                  </a:txBody>
                  <a:tcPr>
                    <a:cell3D prstMaterial="dkEdge">
                      <a:bevel h="50800" prst="divot"/>
                      <a:lightRig rig="flood" dir="t"/>
                    </a:cell3D>
                  </a:tcPr>
                </a:tc>
                <a:tc>
                  <a:txBody>
                    <a:bodyPr/>
                    <a:lstStyle/>
                    <a:p>
                      <a:pPr>
                        <a:spcBef>
                          <a:spcPts val="600"/>
                        </a:spcBef>
                        <a:spcAft>
                          <a:spcPts val="600"/>
                        </a:spcAft>
                      </a:pPr>
                      <a:r>
                        <a:rPr lang="en-ZA" sz="2000" dirty="0" smtClean="0"/>
                        <a:t>Early cooperation</a:t>
                      </a:r>
                      <a:r>
                        <a:rPr lang="en-ZA" sz="2000" baseline="0" dirty="0" smtClean="0"/>
                        <a:t> &amp; development of regional strategies and programs</a:t>
                      </a:r>
                      <a:endParaRPr lang="en-ZA" sz="2000" dirty="0"/>
                    </a:p>
                  </a:txBody>
                  <a:tcPr>
                    <a:cell3D prstMaterial="dkEdge">
                      <a:bevel h="50800" prst="divot"/>
                      <a:lightRig rig="flood" dir="t"/>
                    </a:cell3D>
                  </a:tcPr>
                </a:tc>
              </a:tr>
              <a:tr h="792088">
                <a:tc>
                  <a:txBody>
                    <a:bodyPr/>
                    <a:lstStyle/>
                    <a:p>
                      <a:pPr>
                        <a:spcBef>
                          <a:spcPts val="600"/>
                        </a:spcBef>
                        <a:spcAft>
                          <a:spcPts val="600"/>
                        </a:spcAft>
                      </a:pPr>
                      <a:r>
                        <a:rPr lang="en-ZA" sz="2000" dirty="0" smtClean="0"/>
                        <a:t>Continued donor involvement</a:t>
                      </a:r>
                      <a:endParaRPr lang="en-ZA" sz="2000" dirty="0"/>
                    </a:p>
                  </a:txBody>
                  <a:tcPr>
                    <a:cell3D prstMaterial="dkEdge">
                      <a:bevel h="50800" prst="divot"/>
                      <a:lightRig rig="flood" dir="t"/>
                    </a:cell3D>
                  </a:tcPr>
                </a:tc>
                <a:tc>
                  <a:txBody>
                    <a:bodyPr/>
                    <a:lstStyle/>
                    <a:p>
                      <a:pPr>
                        <a:spcBef>
                          <a:spcPts val="600"/>
                        </a:spcBef>
                        <a:spcAft>
                          <a:spcPts val="600"/>
                        </a:spcAft>
                      </a:pPr>
                      <a:r>
                        <a:rPr lang="en-ZA" sz="2000" dirty="0" smtClean="0"/>
                        <a:t>SAI PMF Advisory</a:t>
                      </a:r>
                      <a:r>
                        <a:rPr lang="en-ZA" sz="2000" baseline="0" dirty="0" smtClean="0"/>
                        <a:t> Group, continuation of general support from IDC</a:t>
                      </a:r>
                      <a:endParaRPr lang="en-ZA" sz="2000" dirty="0"/>
                    </a:p>
                  </a:txBody>
                  <a:tcPr>
                    <a:cell3D prstMaterial="dkEdge">
                      <a:bevel h="50800" prst="divot"/>
                      <a:lightRig rig="flood" dir="t"/>
                    </a:cell3D>
                  </a:tcPr>
                </a:tc>
              </a:tr>
              <a:tr h="504056">
                <a:tc>
                  <a:txBody>
                    <a:bodyPr/>
                    <a:lstStyle/>
                    <a:p>
                      <a:pPr>
                        <a:spcBef>
                          <a:spcPts val="600"/>
                        </a:spcBef>
                        <a:spcAft>
                          <a:spcPts val="600"/>
                        </a:spcAft>
                      </a:pPr>
                      <a:r>
                        <a:rPr lang="en-ZA" sz="2000" dirty="0" smtClean="0"/>
                        <a:t>Quality of SAI PMF assessments </a:t>
                      </a:r>
                      <a:endParaRPr lang="en-ZA" sz="2000" dirty="0"/>
                    </a:p>
                  </a:txBody>
                  <a:tcPr>
                    <a:cell3D prstMaterial="dkEdge">
                      <a:bevel h="50800" prst="divot"/>
                      <a:lightRig rig="flood" dir="t"/>
                    </a:cell3D>
                  </a:tcPr>
                </a:tc>
                <a:tc>
                  <a:txBody>
                    <a:bodyPr/>
                    <a:lstStyle/>
                    <a:p>
                      <a:pPr>
                        <a:spcBef>
                          <a:spcPts val="600"/>
                        </a:spcBef>
                        <a:spcAft>
                          <a:spcPts val="600"/>
                        </a:spcAft>
                      </a:pPr>
                      <a:r>
                        <a:rPr lang="en-ZA" sz="2000" dirty="0" smtClean="0"/>
                        <a:t>Strength of</a:t>
                      </a:r>
                      <a:r>
                        <a:rPr lang="en-ZA" sz="2000" baseline="0" dirty="0" smtClean="0"/>
                        <a:t> the SAI PMF functions</a:t>
                      </a:r>
                      <a:endParaRPr lang="en-ZA" sz="2000" dirty="0"/>
                    </a:p>
                  </a:txBody>
                  <a:tcPr>
                    <a:cell3D prstMaterial="dkEdge">
                      <a:bevel h="50800" prst="divot"/>
                      <a:lightRig rig="flood" dir="t"/>
                    </a:cell3D>
                  </a:tcPr>
                </a:tc>
              </a:tr>
              <a:tr h="792088">
                <a:tc>
                  <a:txBody>
                    <a:bodyPr/>
                    <a:lstStyle/>
                    <a:p>
                      <a:pPr>
                        <a:spcBef>
                          <a:spcPts val="600"/>
                        </a:spcBef>
                        <a:spcAft>
                          <a:spcPts val="600"/>
                        </a:spcAft>
                      </a:pPr>
                      <a:r>
                        <a:rPr lang="en-ZA" sz="2000" dirty="0" smtClean="0"/>
                        <a:t>Sustained relevance of SAI</a:t>
                      </a:r>
                      <a:r>
                        <a:rPr lang="en-ZA" sz="2000" baseline="0" dirty="0" smtClean="0"/>
                        <a:t> PMF</a:t>
                      </a:r>
                      <a:endParaRPr lang="en-ZA" sz="2000" dirty="0"/>
                    </a:p>
                  </a:txBody>
                  <a:tcPr>
                    <a:cell3D prstMaterial="dkEdge">
                      <a:bevel h="50800" prst="divot"/>
                      <a:lightRig rig="flood" dir="t"/>
                    </a:cell3D>
                  </a:tcPr>
                </a:tc>
                <a:tc>
                  <a:txBody>
                    <a:bodyPr/>
                    <a:lstStyle/>
                    <a:p>
                      <a:pPr>
                        <a:spcBef>
                          <a:spcPts val="600"/>
                        </a:spcBef>
                        <a:spcAft>
                          <a:spcPts val="600"/>
                        </a:spcAft>
                      </a:pPr>
                      <a:r>
                        <a:rPr lang="en-ZA" sz="2000" dirty="0" smtClean="0"/>
                        <a:t>Regular</a:t>
                      </a:r>
                      <a:r>
                        <a:rPr lang="en-ZA" sz="2000" baseline="0" dirty="0" smtClean="0"/>
                        <a:t> r</a:t>
                      </a:r>
                      <a:r>
                        <a:rPr lang="en-ZA" sz="2000" dirty="0" smtClean="0"/>
                        <a:t>evision based on proper information and advice</a:t>
                      </a:r>
                      <a:endParaRPr lang="en-ZA" sz="2000" dirty="0"/>
                    </a:p>
                  </a:txBody>
                  <a:tcPr>
                    <a:cell3D prstMaterial="dkEdge">
                      <a:bevel h="50800" prst="divot"/>
                      <a:lightRig rig="flood" dir="t"/>
                    </a:cell3D>
                  </a:tcPr>
                </a:tc>
              </a:tr>
            </a:tbl>
          </a:graphicData>
        </a:graphic>
      </p:graphicFrame>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1" y="174057"/>
            <a:ext cx="2115709" cy="1384148"/>
          </a:xfrm>
          <a:prstGeom prst="rect">
            <a:avLst/>
          </a:prstGeom>
        </p:spPr>
      </p:pic>
    </p:spTree>
    <p:extLst>
      <p:ext uri="{BB962C8B-B14F-4D97-AF65-F5344CB8AC3E}">
        <p14:creationId xmlns:p14="http://schemas.microsoft.com/office/powerpoint/2010/main" val="2429741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Key next steps </a:t>
            </a:r>
            <a:endParaRPr lang="en-ZA" dirty="0"/>
          </a:p>
        </p:txBody>
      </p:sp>
      <p:sp>
        <p:nvSpPr>
          <p:cNvPr id="3" name="Content Placeholder 2"/>
          <p:cNvSpPr>
            <a:spLocks noGrp="1"/>
          </p:cNvSpPr>
          <p:nvPr>
            <p:ph idx="1"/>
          </p:nvPr>
        </p:nvSpPr>
        <p:spPr>
          <a:xfrm>
            <a:off x="457200" y="1783357"/>
            <a:ext cx="8229600" cy="4525963"/>
          </a:xfrm>
        </p:spPr>
        <p:txBody>
          <a:bodyPr/>
          <a:lstStyle/>
          <a:p>
            <a:pPr marL="542925" indent="-542925">
              <a:buFont typeface="Wingdings" panose="05000000000000000000" pitchFamily="2" charset="2"/>
              <a:buChar char="ü"/>
            </a:pPr>
            <a:r>
              <a:rPr lang="en-ZA" dirty="0" smtClean="0"/>
              <a:t>Presentation of SAI PMF strategy to KSC in September (CBC Vice Chair) for inputs </a:t>
            </a:r>
          </a:p>
          <a:p>
            <a:pPr marL="542925" indent="-542925">
              <a:buFont typeface="Wingdings" panose="05000000000000000000" pitchFamily="2" charset="2"/>
              <a:buChar char="ü"/>
            </a:pPr>
            <a:r>
              <a:rPr lang="en-ZA" dirty="0" smtClean="0"/>
              <a:t>Adoption of strategy by CBC Steering Committee in October </a:t>
            </a:r>
          </a:p>
          <a:p>
            <a:pPr marL="542925" indent="-542925">
              <a:buFont typeface="Wingdings" panose="05000000000000000000" pitchFamily="2" charset="2"/>
              <a:buChar char="ü"/>
            </a:pPr>
            <a:r>
              <a:rPr lang="en-ZA" dirty="0" smtClean="0"/>
              <a:t>Adoption by 68</a:t>
            </a:r>
            <a:r>
              <a:rPr lang="en-ZA" baseline="30000" dirty="0" smtClean="0"/>
              <a:t>th</a:t>
            </a:r>
            <a:r>
              <a:rPr lang="en-ZA" dirty="0" smtClean="0"/>
              <a:t> Governing Board, and presentation to XXII INCOSAI, in December </a:t>
            </a:r>
          </a:p>
          <a:p>
            <a:pPr marL="542925" indent="-542925">
              <a:buFont typeface="Wingdings" panose="05000000000000000000" pitchFamily="2" charset="2"/>
              <a:buChar char="ü"/>
            </a:pPr>
            <a:r>
              <a:rPr lang="en-ZA" dirty="0" smtClean="0"/>
              <a:t>Establishment of SAI PMF unit within IDI </a:t>
            </a:r>
            <a:endParaRPr lang="en-ZA"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1" y="174057"/>
            <a:ext cx="2115709" cy="1384148"/>
          </a:xfrm>
          <a:prstGeom prst="rect">
            <a:avLst/>
          </a:prstGeom>
        </p:spPr>
      </p:pic>
    </p:spTree>
    <p:extLst>
      <p:ext uri="{BB962C8B-B14F-4D97-AF65-F5344CB8AC3E}">
        <p14:creationId xmlns:p14="http://schemas.microsoft.com/office/powerpoint/2010/main" val="2402906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1754</Words>
  <Application>Microsoft Office PowerPoint</Application>
  <PresentationFormat>Bildspel på skärmen (4:3)</PresentationFormat>
  <Paragraphs>105</Paragraphs>
  <Slides>6</Slides>
  <Notes>6</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6</vt:i4>
      </vt:variant>
    </vt:vector>
  </HeadingPairs>
  <TitlesOfParts>
    <vt:vector size="13" baseType="lpstr">
      <vt:lpstr>Arial</vt:lpstr>
      <vt:lpstr>Calibri</vt:lpstr>
      <vt:lpstr>PMingLiU</vt:lpstr>
      <vt:lpstr>Times New Roman</vt:lpstr>
      <vt:lpstr>Wingdings</vt:lpstr>
      <vt:lpstr>Office Theme</vt:lpstr>
      <vt:lpstr>4_Office Theme</vt:lpstr>
      <vt:lpstr>Post-2016 SAI PMF Strategy </vt:lpstr>
      <vt:lpstr>Why is SAI PMF of such strategic importance now?</vt:lpstr>
      <vt:lpstr>Post-2016 strategy </vt:lpstr>
      <vt:lpstr>Key SAI PMF functions</vt:lpstr>
      <vt:lpstr>Critical success factors</vt:lpstr>
      <vt:lpstr>Key next steps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Post-2016 SAI PMF Strategy</dc:title>
  <dc:creator>Cobus Botes</dc:creator>
  <cp:lastModifiedBy>Gårdmark, Johanna</cp:lastModifiedBy>
  <cp:revision>46</cp:revision>
  <dcterms:created xsi:type="dcterms:W3CDTF">2016-08-19T11:02:14Z</dcterms:created>
  <dcterms:modified xsi:type="dcterms:W3CDTF">2016-09-06T08:43:46Z</dcterms:modified>
</cp:coreProperties>
</file>