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 id="2147483669" r:id="rId6"/>
  </p:sldMasterIdLst>
  <p:notesMasterIdLst>
    <p:notesMasterId r:id="rId12"/>
  </p:notesMasterIdLst>
  <p:handoutMasterIdLst>
    <p:handoutMasterId r:id="rId13"/>
  </p:handoutMasterIdLst>
  <p:sldIdLst>
    <p:sldId id="258" r:id="rId7"/>
    <p:sldId id="262" r:id="rId8"/>
    <p:sldId id="261" r:id="rId9"/>
    <p:sldId id="259" r:id="rId10"/>
    <p:sldId id="260" r:id="rId11"/>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liso,Fezeka (BE)" initials="B(" lastIdx="6" clrIdx="0"/>
  <p:cmAuthor id="1" name="KarenS" initials="K"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B0F0"/>
    <a:srgbClr val="4F81BD"/>
    <a:srgbClr val="00A9A4"/>
    <a:srgbClr val="A2C88D"/>
    <a:srgbClr val="64ADCF"/>
    <a:srgbClr val="A76127"/>
    <a:srgbClr val="FEBC18"/>
    <a:srgbClr val="AC3E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62914" autoAdjust="0"/>
  </p:normalViewPr>
  <p:slideViewPr>
    <p:cSldViewPr>
      <p:cViewPr varScale="1">
        <p:scale>
          <a:sx n="48" d="100"/>
          <a:sy n="48" d="100"/>
        </p:scale>
        <p:origin x="2347"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282" y="-90"/>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7088" cy="497047"/>
          </a:xfrm>
          <a:prstGeom prst="rect">
            <a:avLst/>
          </a:prstGeom>
        </p:spPr>
        <p:txBody>
          <a:bodyPr vert="horz" lIns="91458" tIns="45729" rIns="91458" bIns="45729" rtlCol="0"/>
          <a:lstStyle>
            <a:lvl1pPr algn="l">
              <a:defRPr sz="1200"/>
            </a:lvl1pPr>
          </a:lstStyle>
          <a:p>
            <a:endParaRPr lang="sv-SE"/>
          </a:p>
        </p:txBody>
      </p:sp>
      <p:sp>
        <p:nvSpPr>
          <p:cNvPr id="3" name="Platshållare för datum 2"/>
          <p:cNvSpPr>
            <a:spLocks noGrp="1"/>
          </p:cNvSpPr>
          <p:nvPr>
            <p:ph type="dt" sz="quarter" idx="1"/>
          </p:nvPr>
        </p:nvSpPr>
        <p:spPr>
          <a:xfrm>
            <a:off x="3850587" y="0"/>
            <a:ext cx="2947088" cy="497047"/>
          </a:xfrm>
          <a:prstGeom prst="rect">
            <a:avLst/>
          </a:prstGeom>
        </p:spPr>
        <p:txBody>
          <a:bodyPr vert="horz" lIns="91458" tIns="45729" rIns="91458" bIns="45729" rtlCol="0"/>
          <a:lstStyle>
            <a:lvl1pPr algn="r">
              <a:defRPr sz="1200"/>
            </a:lvl1pPr>
          </a:lstStyle>
          <a:p>
            <a:fld id="{E33D8623-C600-4BB6-81B3-D1795FD1F0D0}" type="datetimeFigureOut">
              <a:rPr lang="sv-SE" smtClean="0"/>
              <a:t>2016-09-02</a:t>
            </a:fld>
            <a:endParaRPr lang="sv-SE"/>
          </a:p>
        </p:txBody>
      </p:sp>
      <p:sp>
        <p:nvSpPr>
          <p:cNvPr id="4" name="Platshållare för sidfot 3"/>
          <p:cNvSpPr>
            <a:spLocks noGrp="1"/>
          </p:cNvSpPr>
          <p:nvPr>
            <p:ph type="ftr" sz="quarter" idx="2"/>
          </p:nvPr>
        </p:nvSpPr>
        <p:spPr>
          <a:xfrm>
            <a:off x="0" y="9432766"/>
            <a:ext cx="2947088" cy="497047"/>
          </a:xfrm>
          <a:prstGeom prst="rect">
            <a:avLst/>
          </a:prstGeom>
        </p:spPr>
        <p:txBody>
          <a:bodyPr vert="horz" lIns="91458" tIns="45729" rIns="91458" bIns="45729"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587" y="9432766"/>
            <a:ext cx="2947088" cy="497047"/>
          </a:xfrm>
          <a:prstGeom prst="rect">
            <a:avLst/>
          </a:prstGeom>
        </p:spPr>
        <p:txBody>
          <a:bodyPr vert="horz" lIns="91458" tIns="45729" rIns="91458" bIns="45729" rtlCol="0" anchor="b"/>
          <a:lstStyle>
            <a:lvl1pPr algn="r">
              <a:defRPr sz="1200"/>
            </a:lvl1pPr>
          </a:lstStyle>
          <a:p>
            <a:fld id="{DA797DAA-6F72-4BE7-93CC-EFB68E9DFE4C}" type="slidenum">
              <a:rPr lang="sv-SE" smtClean="0"/>
              <a:t>‹#›</a:t>
            </a:fld>
            <a:endParaRPr lang="sv-SE"/>
          </a:p>
        </p:txBody>
      </p:sp>
    </p:spTree>
    <p:extLst>
      <p:ext uri="{BB962C8B-B14F-4D97-AF65-F5344CB8AC3E}">
        <p14:creationId xmlns:p14="http://schemas.microsoft.com/office/powerpoint/2010/main" val="2932954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88" cy="497047"/>
          </a:xfrm>
          <a:prstGeom prst="rect">
            <a:avLst/>
          </a:prstGeom>
        </p:spPr>
        <p:txBody>
          <a:bodyPr vert="horz" lIns="91458" tIns="45729" rIns="91458" bIns="45729" rtlCol="0"/>
          <a:lstStyle>
            <a:lvl1pPr algn="l">
              <a:defRPr sz="1200"/>
            </a:lvl1pPr>
          </a:lstStyle>
          <a:p>
            <a:endParaRPr lang="en-US" dirty="0"/>
          </a:p>
        </p:txBody>
      </p:sp>
      <p:sp>
        <p:nvSpPr>
          <p:cNvPr id="3" name="Date Placeholder 2"/>
          <p:cNvSpPr>
            <a:spLocks noGrp="1"/>
          </p:cNvSpPr>
          <p:nvPr>
            <p:ph type="dt" idx="1"/>
          </p:nvPr>
        </p:nvSpPr>
        <p:spPr>
          <a:xfrm>
            <a:off x="3850587" y="0"/>
            <a:ext cx="2947088" cy="497047"/>
          </a:xfrm>
          <a:prstGeom prst="rect">
            <a:avLst/>
          </a:prstGeom>
        </p:spPr>
        <p:txBody>
          <a:bodyPr vert="horz" lIns="91458" tIns="45729" rIns="91458" bIns="45729" rtlCol="0"/>
          <a:lstStyle>
            <a:lvl1pPr algn="r">
              <a:defRPr sz="1200"/>
            </a:lvl1pPr>
          </a:lstStyle>
          <a:p>
            <a:fld id="{B97DAC52-2188-1147-99B5-844823AC6772}" type="datetimeFigureOut">
              <a:rPr lang="en-US" smtClean="0"/>
              <a:t>9/2/2016</a:t>
            </a:fld>
            <a:endParaRPr lang="en-US"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58" tIns="45729" rIns="91458" bIns="45729" rtlCol="0" anchor="ctr"/>
          <a:lstStyle/>
          <a:p>
            <a:endParaRPr lang="en-US" dirty="0"/>
          </a:p>
        </p:txBody>
      </p:sp>
      <p:sp>
        <p:nvSpPr>
          <p:cNvPr id="5" name="Notes Placeholder 4"/>
          <p:cNvSpPr>
            <a:spLocks noGrp="1"/>
          </p:cNvSpPr>
          <p:nvPr>
            <p:ph type="body" sz="quarter" idx="3"/>
          </p:nvPr>
        </p:nvSpPr>
        <p:spPr>
          <a:xfrm>
            <a:off x="679609" y="4716383"/>
            <a:ext cx="5440046" cy="4468654"/>
          </a:xfrm>
          <a:prstGeom prst="rect">
            <a:avLst/>
          </a:prstGeom>
        </p:spPr>
        <p:txBody>
          <a:bodyPr vert="horz" lIns="91458" tIns="45729" rIns="91458" bIns="4572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179"/>
            <a:ext cx="2947088" cy="497046"/>
          </a:xfrm>
          <a:prstGeom prst="rect">
            <a:avLst/>
          </a:prstGeom>
        </p:spPr>
        <p:txBody>
          <a:bodyPr vert="horz" lIns="91458" tIns="45729" rIns="91458" bIns="4572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587" y="9431179"/>
            <a:ext cx="2947088" cy="497046"/>
          </a:xfrm>
          <a:prstGeom prst="rect">
            <a:avLst/>
          </a:prstGeom>
        </p:spPr>
        <p:txBody>
          <a:bodyPr vert="horz" lIns="91458" tIns="45729" rIns="91458" bIns="45729" rtlCol="0" anchor="b"/>
          <a:lstStyle>
            <a:lvl1pPr algn="r">
              <a:defRPr sz="1200"/>
            </a:lvl1pPr>
          </a:lstStyle>
          <a:p>
            <a:fld id="{826E094D-B046-2E43-82B1-89AEB85484AE}" type="slidenum">
              <a:rPr lang="en-US" smtClean="0"/>
              <a:t>‹#›</a:t>
            </a:fld>
            <a:endParaRPr lang="en-US" dirty="0"/>
          </a:p>
        </p:txBody>
      </p:sp>
    </p:spTree>
    <p:extLst>
      <p:ext uri="{BB962C8B-B14F-4D97-AF65-F5344CB8AC3E}">
        <p14:creationId xmlns:p14="http://schemas.microsoft.com/office/powerpoint/2010/main" val="3680443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826E094D-B046-2E43-82B1-89AEB85484AE}" type="slidenum">
              <a:rPr lang="en-US" smtClean="0"/>
              <a:t>1</a:t>
            </a:fld>
            <a:endParaRPr lang="en-US" dirty="0"/>
          </a:p>
        </p:txBody>
      </p:sp>
    </p:spTree>
    <p:extLst>
      <p:ext uri="{BB962C8B-B14F-4D97-AF65-F5344CB8AC3E}">
        <p14:creationId xmlns:p14="http://schemas.microsoft.com/office/powerpoint/2010/main" val="416376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noProof="0" dirty="0" smtClean="0"/>
              <a:t>Dear colleagues,</a:t>
            </a:r>
          </a:p>
          <a:p>
            <a:endParaRPr lang="en-GB" noProof="0" dirty="0" smtClean="0"/>
          </a:p>
          <a:p>
            <a:r>
              <a:rPr lang="en-GB" noProof="0" dirty="0" smtClean="0"/>
              <a:t>Following this update</a:t>
            </a:r>
            <a:r>
              <a:rPr lang="en-GB" baseline="0" noProof="0" dirty="0" smtClean="0"/>
              <a:t> on the SAI PMF I would like to tell you about the other work that the CBC has done since the previous KSC Steering Committee as well as what we will be doing moving forward. </a:t>
            </a:r>
          </a:p>
          <a:p>
            <a:r>
              <a:rPr lang="en-GB" baseline="0" noProof="0" dirty="0" smtClean="0"/>
              <a:t>When SAI South Africa took over as CBC Chair, and SAI Sweden as Vice Chair, in 2013 we were given a mandate to reform, building on the strong foundation laid by the CBC under the leadership of Morocco. INCOSAI asked us to focus on the role the INTOSAI regions play in capacity development. We also decided to focus on building strong cooperation with key stakeholders while we worked to build a more agile and flexible CBC. In Abu Dhabi we will report on the progress made towards these goals and you will receive a brief preview.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CBC has, much like the KSC, worked hard to contribute to the INTOSAI Strategic</a:t>
            </a:r>
            <a:r>
              <a:rPr lang="en-GB" sz="1200" kern="1200" baseline="0" dirty="0" smtClean="0">
                <a:solidFill>
                  <a:schemeClr val="tx1"/>
                </a:solidFill>
                <a:effectLst/>
                <a:latin typeface="+mn-lt"/>
                <a:ea typeface="+mn-ea"/>
                <a:cs typeface="+mn-cs"/>
              </a:rPr>
              <a:t> Plan 2017-2022 and we are</a:t>
            </a:r>
            <a:r>
              <a:rPr lang="en-GB" sz="1200" kern="1200" dirty="0" smtClean="0">
                <a:solidFill>
                  <a:schemeClr val="tx1"/>
                </a:solidFill>
                <a:effectLst/>
                <a:latin typeface="+mn-lt"/>
                <a:ea typeface="+mn-ea"/>
                <a:cs typeface="+mn-cs"/>
              </a:rPr>
              <a:t> pleased with the extent to which the plan prioritises the integration of INTOSAI  functions and structures and the need to deepen cooperation on all fronts. We very much appreciate the work done under the leadership of the US</a:t>
            </a:r>
            <a:r>
              <a:rPr lang="en-GB" sz="1200" kern="1200" baseline="0" dirty="0" smtClean="0">
                <a:solidFill>
                  <a:schemeClr val="tx1"/>
                </a:solidFill>
                <a:effectLst/>
                <a:latin typeface="+mn-lt"/>
                <a:ea typeface="+mn-ea"/>
                <a:cs typeface="+mn-cs"/>
              </a:rPr>
              <a:t> GAO and the Director of Strategic Planning.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CBC is most enthusiastic about the five strategic objectives proposed for the CBC for 2017-22 as we believe these objectives and related initiatives focus on precisely the right capacity development priorities at this stage of the INTOSAI journey.</a:t>
            </a:r>
          </a:p>
          <a:p>
            <a:r>
              <a:rPr lang="en-GB" sz="1200" kern="1200" dirty="0" smtClean="0">
                <a:solidFill>
                  <a:schemeClr val="tx1"/>
                </a:solidFill>
                <a:effectLst/>
                <a:latin typeface="+mn-lt"/>
                <a:ea typeface="+mn-ea"/>
                <a:cs typeface="+mn-cs"/>
              </a:rPr>
              <a:t>The </a:t>
            </a:r>
            <a:r>
              <a:rPr lang="en-GB" sz="1200" i="1" kern="1200" dirty="0" smtClean="0">
                <a:solidFill>
                  <a:schemeClr val="tx1"/>
                </a:solidFill>
                <a:effectLst/>
                <a:latin typeface="+mn-lt"/>
                <a:ea typeface="+mn-ea"/>
                <a:cs typeface="+mn-cs"/>
              </a:rPr>
              <a:t>five strategic objectives </a:t>
            </a:r>
            <a:r>
              <a:rPr lang="en-GB" sz="1200" kern="1200" dirty="0" smtClean="0">
                <a:solidFill>
                  <a:schemeClr val="tx1"/>
                </a:solidFill>
                <a:effectLst/>
                <a:latin typeface="+mn-lt"/>
                <a:ea typeface="+mn-ea"/>
                <a:cs typeface="+mn-cs"/>
              </a:rPr>
              <a:t>for 2017-22 are:</a:t>
            </a:r>
          </a:p>
          <a:p>
            <a:r>
              <a:rPr lang="en-GB" sz="1200" kern="1200" dirty="0" smtClean="0">
                <a:solidFill>
                  <a:schemeClr val="tx1"/>
                </a:solidFill>
                <a:effectLst/>
                <a:latin typeface="+mn-lt"/>
                <a:ea typeface="+mn-ea"/>
                <a:cs typeface="+mn-cs"/>
              </a:rPr>
              <a:t>1.   Identify capacity development challenges and opportunities in order to facilitate access to solutions including accessing the INTOSAI–Donor Cooperation.</a:t>
            </a:r>
          </a:p>
          <a:p>
            <a:r>
              <a:rPr lang="en-GB" sz="1200" kern="1200" dirty="0" smtClean="0">
                <a:solidFill>
                  <a:schemeClr val="tx1"/>
                </a:solidFill>
                <a:effectLst/>
                <a:latin typeface="+mn-lt"/>
                <a:ea typeface="+mn-ea"/>
                <a:cs typeface="+mn-cs"/>
              </a:rPr>
              <a:t>2.   Strengthen structured INTOSAI professional development as an anchor for professional capacity development and potential INTOSAI certification.</a:t>
            </a:r>
          </a:p>
          <a:p>
            <a:r>
              <a:rPr lang="en-GB" sz="1200" kern="1200" dirty="0" smtClean="0">
                <a:solidFill>
                  <a:schemeClr val="tx1"/>
                </a:solidFill>
                <a:effectLst/>
                <a:latin typeface="+mn-lt"/>
                <a:ea typeface="+mn-ea"/>
                <a:cs typeface="+mn-cs"/>
              </a:rPr>
              <a:t>3.  Advocate for and support the development of capacity at both the SAI and regional level, and maintain and enhance the usefulness and use of SAI PMF</a:t>
            </a:r>
          </a:p>
          <a:p>
            <a:r>
              <a:rPr lang="en-GB" sz="1200" kern="1200" dirty="0" smtClean="0">
                <a:solidFill>
                  <a:schemeClr val="tx1"/>
                </a:solidFill>
                <a:effectLst/>
                <a:latin typeface="+mn-lt"/>
                <a:ea typeface="+mn-ea"/>
                <a:cs typeface="+mn-cs"/>
              </a:rPr>
              <a:t>4.  Share capacity development insights and ensure responsiveness to SAI needs through, for example, communities of practice.</a:t>
            </a:r>
          </a:p>
          <a:p>
            <a:pPr marL="228600" indent="-228600">
              <a:buAutoNum type="arabicPeriod" startAt="5"/>
            </a:pPr>
            <a:r>
              <a:rPr lang="en-GB" sz="1200" kern="1200" dirty="0" smtClean="0">
                <a:solidFill>
                  <a:schemeClr val="tx1"/>
                </a:solidFill>
                <a:effectLst/>
                <a:latin typeface="+mn-lt"/>
                <a:ea typeface="+mn-ea"/>
                <a:cs typeface="+mn-cs"/>
              </a:rPr>
              <a:t>Engage strategically with the wider international development community in the interest of SAI capacity development.</a:t>
            </a:r>
          </a:p>
          <a:p>
            <a:endParaRPr lang="sv-SE" dirty="0" smtClean="0"/>
          </a:p>
          <a:p>
            <a:r>
              <a:rPr lang="sv-SE" dirty="0" err="1" smtClean="0"/>
              <a:t>These</a:t>
            </a:r>
            <a:r>
              <a:rPr lang="sv-SE" dirty="0" smtClean="0"/>
              <a:t> </a:t>
            </a:r>
            <a:r>
              <a:rPr lang="sv-SE" dirty="0" err="1" smtClean="0"/>
              <a:t>strategic</a:t>
            </a:r>
            <a:r>
              <a:rPr lang="sv-SE" baseline="0" dirty="0" smtClean="0"/>
              <a:t> </a:t>
            </a:r>
            <a:r>
              <a:rPr lang="sv-SE" baseline="0" dirty="0" err="1" smtClean="0"/>
              <a:t>objectives</a:t>
            </a:r>
            <a:r>
              <a:rPr lang="sv-SE" baseline="0" dirty="0" smtClean="0"/>
              <a:t> </a:t>
            </a:r>
            <a:r>
              <a:rPr lang="sv-SE" baseline="0" dirty="0" err="1" smtClean="0"/>
              <a:t>are</a:t>
            </a:r>
            <a:r>
              <a:rPr lang="sv-SE" baseline="0" dirty="0" smtClean="0"/>
              <a:t> </a:t>
            </a:r>
            <a:r>
              <a:rPr lang="sv-SE" baseline="0" dirty="0" err="1" smtClean="0"/>
              <a:t>also</a:t>
            </a:r>
            <a:r>
              <a:rPr lang="sv-SE" baseline="0" dirty="0" smtClean="0"/>
              <a:t> </a:t>
            </a:r>
            <a:r>
              <a:rPr lang="sv-SE" baseline="0" dirty="0" err="1" smtClean="0"/>
              <a:t>reflected</a:t>
            </a:r>
            <a:r>
              <a:rPr lang="sv-SE" baseline="0" dirty="0" smtClean="0"/>
              <a:t> in </a:t>
            </a:r>
            <a:r>
              <a:rPr lang="sv-SE" baseline="0" dirty="0" err="1" smtClean="0"/>
              <a:t>eight</a:t>
            </a:r>
            <a:r>
              <a:rPr lang="sv-SE" baseline="0" dirty="0" smtClean="0"/>
              <a:t> </a:t>
            </a:r>
            <a:r>
              <a:rPr lang="sv-SE" baseline="0" dirty="0" err="1" smtClean="0"/>
              <a:t>key</a:t>
            </a:r>
            <a:r>
              <a:rPr lang="sv-SE" baseline="0" dirty="0" smtClean="0"/>
              <a:t> </a:t>
            </a:r>
            <a:r>
              <a:rPr lang="sv-SE" baseline="0" dirty="0" err="1" smtClean="0"/>
              <a:t>strategies</a:t>
            </a:r>
            <a:r>
              <a:rPr lang="sv-SE" baseline="0" dirty="0" smtClean="0"/>
              <a:t> </a:t>
            </a:r>
            <a:r>
              <a:rPr lang="sv-SE" baseline="0" dirty="0" err="1" smtClean="0"/>
              <a:t>which</a:t>
            </a:r>
            <a:r>
              <a:rPr lang="sv-SE" baseline="0" dirty="0" smtClean="0"/>
              <a:t>, </a:t>
            </a:r>
            <a:r>
              <a:rPr lang="sv-SE" baseline="0" dirty="0" err="1" smtClean="0"/>
              <a:t>together</a:t>
            </a:r>
            <a:r>
              <a:rPr lang="sv-SE" baseline="0" dirty="0" smtClean="0"/>
              <a:t>, </a:t>
            </a:r>
            <a:r>
              <a:rPr lang="sv-SE" baseline="0" dirty="0" err="1" smtClean="0"/>
              <a:t>aim</a:t>
            </a:r>
            <a:r>
              <a:rPr lang="sv-SE" baseline="0" dirty="0" smtClean="0"/>
              <a:t> to </a:t>
            </a:r>
            <a:r>
              <a:rPr lang="sv-SE" baseline="0" dirty="0" err="1" smtClean="0"/>
              <a:t>achieve</a:t>
            </a:r>
            <a:r>
              <a:rPr lang="sv-SE" baseline="0" dirty="0" smtClean="0"/>
              <a:t> </a:t>
            </a:r>
            <a:r>
              <a:rPr lang="sv-SE" baseline="0" dirty="0" err="1" smtClean="0"/>
              <a:t>these</a:t>
            </a:r>
            <a:r>
              <a:rPr lang="sv-SE" baseline="0" dirty="0" smtClean="0"/>
              <a:t> </a:t>
            </a:r>
            <a:r>
              <a:rPr lang="sv-SE" baseline="0" dirty="0" err="1" smtClean="0"/>
              <a:t>objectives</a:t>
            </a:r>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826E094D-B046-2E43-82B1-89AEB85484AE}" type="slidenum">
              <a:rPr lang="en-US" smtClean="0"/>
              <a:t>2</a:t>
            </a:fld>
            <a:endParaRPr lang="en-US" dirty="0"/>
          </a:p>
        </p:txBody>
      </p:sp>
    </p:spTree>
    <p:extLst>
      <p:ext uri="{BB962C8B-B14F-4D97-AF65-F5344CB8AC3E}">
        <p14:creationId xmlns:p14="http://schemas.microsoft.com/office/powerpoint/2010/main" val="190194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baseline="0" noProof="0" dirty="0" smtClean="0"/>
              <a:t>As you will see, the CBC’s current work already reflects our future strategic direction well.</a:t>
            </a:r>
          </a:p>
          <a:p>
            <a:endParaRPr lang="en-GB" baseline="0" noProof="0" dirty="0" smtClean="0"/>
          </a:p>
          <a:p>
            <a:r>
              <a:rPr lang="en-GB" baseline="0" noProof="0" dirty="0" smtClean="0"/>
              <a:t>The CBC has two subcommittees, one on Cooperative Audits (lead by SAI Peru) and one on Peer Reviews (lead by SAI Slovakia). Both of these will present an ISSAI for approval at INCOSAI and I would like to express our gratitude to those of you who have contributed to the finalization of these ISSAIs by providing comments during the exposure periods. We are confident that these ISSAIs will be a valuable addition to the ISSAI framework, supporting the work of SAIs. </a:t>
            </a:r>
          </a:p>
          <a:p>
            <a:endParaRPr lang="en-GB" baseline="0" noProof="0" dirty="0" smtClean="0"/>
          </a:p>
          <a:p>
            <a:r>
              <a:rPr lang="en-GB" baseline="0" noProof="0" dirty="0" smtClean="0"/>
              <a:t>Our most central effort to support INTOSAI regional organizations is the creation of the Regional Forum for Capacity Development. The forum met for the first time during the CBC Annual Meeting in Stockholm last year. Together the regions developed a framework for regional professionalism and strengthening of regional organizations, which has been discussed, tested and revised in the previous months. The framework is expected to be endorsed by INCOSAI and is one of the important pillars in the Congress theme II discussions on professionalization. </a:t>
            </a:r>
          </a:p>
          <a:p>
            <a:endParaRPr lang="en-GB" baseline="0" noProof="0" dirty="0" smtClean="0"/>
          </a:p>
          <a:p>
            <a:r>
              <a:rPr lang="en-GB" baseline="0" noProof="0" dirty="0" smtClean="0"/>
              <a:t>Another important aspect of professionalization is auditor certification. At the request of the INTOSAI Finance and Administration Committee, the CBC has lead a task group which has developed a position paper on enabling mechanisms required to facilitate and structure professional development at the SAI level. They have also developed a draft core competency framework for public sector audit professionals. Both of these are expected to be supported by the Congress so that further work can be done in this important area – the papers will also inform the discussions on theme II at INCOSAI. Work in this area is also likely to continue for some time to come, and we will need to build on experiences and inputs from different SAIs, so I urge you to engage and contribute. </a:t>
            </a:r>
          </a:p>
          <a:p>
            <a:endParaRPr lang="en-GB" baseline="0" noProof="0" dirty="0" smtClean="0"/>
          </a:p>
          <a:p>
            <a:r>
              <a:rPr lang="en-GB" baseline="0" noProof="0" dirty="0" err="1" smtClean="0"/>
              <a:t>IntoSAINT</a:t>
            </a:r>
            <a:r>
              <a:rPr lang="en-GB" baseline="0" noProof="0" dirty="0" smtClean="0"/>
              <a:t> (lead by SAI Netherlands) was given an INTOSAI home with the CBC at the Congress in Beijing. While continuing their cooperation with the INTOSAI regions to roll out this important tool developed to assess the integrity of SAIs, the </a:t>
            </a:r>
            <a:r>
              <a:rPr lang="en-GB" baseline="0" noProof="0" dirty="0" err="1" smtClean="0"/>
              <a:t>IntoSAINT</a:t>
            </a:r>
            <a:r>
              <a:rPr lang="en-GB" baseline="0" noProof="0" dirty="0" smtClean="0"/>
              <a:t> task group have also focused on gathering lessons learned so far in order to inform future developments in the next strategic period. We are very pleased with the fact that any such future developments will take place under the able leadership of our hosts – SAI Mexico – who are taking over after SAI Netherlands as CBC lead for the </a:t>
            </a:r>
            <a:r>
              <a:rPr lang="en-GB" baseline="0" noProof="0" dirty="0" err="1" smtClean="0"/>
              <a:t>IntoSAINT</a:t>
            </a:r>
            <a:r>
              <a:rPr lang="en-GB" baseline="0" noProof="0" dirty="0" smtClean="0"/>
              <a:t> work stream. We look very much forward to working with you!</a:t>
            </a:r>
          </a:p>
          <a:p>
            <a:endParaRPr lang="en-GB" baseline="0" noProof="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aseline="0" noProof="0" dirty="0" smtClean="0"/>
              <a:t>During the CBC Annual Meeting in Lima, Peru in 2014, CREFIAF proposed that the CBC should consider what could be done to further support SAIs in fragile situations. I am pleased to inform you that at the coming Annual Meeting in Cape Town, the CBC Steering Committee will be asked to approve a Terms of Reference for a new work stream. </a:t>
            </a:r>
            <a:r>
              <a:rPr lang="en-US" sz="1200" kern="1200" dirty="0" smtClean="0">
                <a:solidFill>
                  <a:schemeClr val="tx1"/>
                </a:solidFill>
                <a:effectLst/>
                <a:latin typeface="+mn-lt"/>
                <a:ea typeface="+mn-ea"/>
                <a:cs typeface="+mn-cs"/>
              </a:rPr>
              <a:t>The CBC will, through this work stream, lead INTOSAI’s efforts to identify what support is needed and good practices to address those needs, adjusted to the preconditions of SAIs in fragile situations and the organizations supporting them. </a:t>
            </a:r>
            <a:endParaRPr lang="sv-SE" sz="1200" kern="1200" dirty="0" smtClean="0">
              <a:solidFill>
                <a:schemeClr val="tx1"/>
              </a:solidFill>
              <a:effectLst/>
              <a:latin typeface="+mn-lt"/>
              <a:ea typeface="+mn-ea"/>
              <a:cs typeface="+mn-cs"/>
            </a:endParaRPr>
          </a:p>
          <a:p>
            <a:endParaRPr lang="en-GB" baseline="0" noProof="0" dirty="0" smtClean="0"/>
          </a:p>
          <a:p>
            <a:r>
              <a:rPr lang="en-GB" baseline="0" noProof="0" dirty="0" smtClean="0"/>
              <a:t>In order to support the communication around these work streams and other CBC initiatives, we have a website, which we are constantly working to keep relevant and interesting. Supporting our efforts is an editorial board, which is set up to primarily drive the work relating to the blogs we regularly publish. The blogs aim to share experiences of colleagues around the world, working with SAI Capacity Development in different ways. If you are not already subscribing to the CBC Newsletter, I urge you to visit the CBC website to register for the newsletter. (At the bottom of the page.)</a:t>
            </a:r>
          </a:p>
        </p:txBody>
      </p:sp>
      <p:sp>
        <p:nvSpPr>
          <p:cNvPr id="4" name="Platshållare för bildnummer 3"/>
          <p:cNvSpPr>
            <a:spLocks noGrp="1"/>
          </p:cNvSpPr>
          <p:nvPr>
            <p:ph type="sldNum" sz="quarter" idx="10"/>
          </p:nvPr>
        </p:nvSpPr>
        <p:spPr/>
        <p:txBody>
          <a:bodyPr/>
          <a:lstStyle/>
          <a:p>
            <a:fld id="{826E094D-B046-2E43-82B1-89AEB85484AE}" type="slidenum">
              <a:rPr lang="en-US" smtClean="0"/>
              <a:t>3</a:t>
            </a:fld>
            <a:endParaRPr lang="en-US" dirty="0"/>
          </a:p>
        </p:txBody>
      </p:sp>
    </p:spTree>
    <p:extLst>
      <p:ext uri="{BB962C8B-B14F-4D97-AF65-F5344CB8AC3E}">
        <p14:creationId xmlns:p14="http://schemas.microsoft.com/office/powerpoint/2010/main" val="2664755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sz="1200" dirty="0" smtClean="0">
                <a:effectLst/>
              </a:rPr>
              <a:t>  </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the CBC Annual Meeting in Stockholm last year</a:t>
            </a:r>
            <a:r>
              <a:rPr lang="en-GB" sz="1200" kern="1200" baseline="0" dirty="0" smtClean="0">
                <a:solidFill>
                  <a:schemeClr val="tx1"/>
                </a:solidFill>
                <a:effectLst/>
                <a:latin typeface="+mn-lt"/>
                <a:ea typeface="+mn-ea"/>
                <a:cs typeface="+mn-cs"/>
              </a:rPr>
              <a:t> we discussed the SAIs’ role in relation to the UN sustainable development goals. Agenda 2030 is a topic that will be further discussed during INCOSAI and work which will continue through initiatives throughout INTOSAI in the years to come. </a:t>
            </a:r>
            <a:r>
              <a:rPr lang="en-GB" sz="1200" kern="1200" baseline="0" dirty="0" smtClean="0">
                <a:solidFill>
                  <a:schemeClr val="tx1"/>
                </a:solidFill>
                <a:effectLst/>
                <a:latin typeface="+mn-lt"/>
                <a:ea typeface="+mn-ea"/>
                <a:cs typeface="+mn-cs"/>
              </a:rPr>
              <a:t>This is one area where there </a:t>
            </a:r>
            <a:r>
              <a:rPr lang="en-GB" sz="1200" kern="1200" baseline="0" dirty="0" smtClean="0">
                <a:solidFill>
                  <a:schemeClr val="tx1"/>
                </a:solidFill>
                <a:effectLst/>
                <a:latin typeface="+mn-lt"/>
                <a:ea typeface="+mn-ea"/>
                <a:cs typeface="+mn-cs"/>
              </a:rPr>
              <a:t>is great potential for cooperation between the CBC and the </a:t>
            </a:r>
            <a:r>
              <a:rPr lang="en-GB" sz="1200" kern="1200" baseline="0" dirty="0" smtClean="0">
                <a:solidFill>
                  <a:schemeClr val="tx1"/>
                </a:solidFill>
                <a:effectLst/>
                <a:latin typeface="+mn-lt"/>
                <a:ea typeface="+mn-ea"/>
                <a:cs typeface="+mn-cs"/>
              </a:rPr>
              <a:t>KSC. </a:t>
            </a:r>
            <a:endParaRPr lang="en-GB" sz="1200"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Another theme for the discussions at the CBC meeting last</a:t>
            </a:r>
            <a:r>
              <a:rPr lang="en-GB" sz="1200" kern="1200" baseline="0" dirty="0" smtClean="0">
                <a:solidFill>
                  <a:schemeClr val="tx1"/>
                </a:solidFill>
                <a:effectLst/>
                <a:latin typeface="+mn-lt"/>
                <a:ea typeface="+mn-ea"/>
                <a:cs typeface="+mn-cs"/>
              </a:rPr>
              <a:t> year was professionalism and this will also be a theme at INCOSAI. The CBC plays two primary roles in relation to furthering professionalism in INTOSAI </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professionalization of INTOSAI regions which we will support through the framework which will be finalized in time for INCOSAI and </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professionalization of auditors which will be a journey of development for many years to come.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smtClean="0"/>
              <a:t>Looking</a:t>
            </a:r>
            <a:r>
              <a:rPr lang="en-GB" baseline="0" noProof="0" dirty="0" smtClean="0"/>
              <a:t> to the years ahead we have some great opportunities to build on our successes together.  </a:t>
            </a:r>
            <a:r>
              <a:rPr lang="en-GB" baseline="0" noProof="0" dirty="0" smtClean="0"/>
              <a:t>During the current </a:t>
            </a:r>
            <a:r>
              <a:rPr lang="en-GB" baseline="0" noProof="0" dirty="0" smtClean="0"/>
              <a:t>strategic period </a:t>
            </a:r>
            <a:r>
              <a:rPr lang="en-GB" baseline="0" noProof="0" dirty="0" smtClean="0"/>
              <a:t>the CBC has deepened our </a:t>
            </a:r>
            <a:r>
              <a:rPr lang="en-GB" baseline="0" noProof="0" dirty="0" smtClean="0"/>
              <a:t>cooperation with the IDI, the INTOSAI General Secretariat and the other Goal Chairs, not least the KSC. This is a cooperation which is very valuable, not only to the CBC, but also to INTOSAI as a whole. Together we become more focused, more strategic, avoid overlaps and gaps in our work and can more efficiently further the development of both INTOSAI, the regions and the membership. And it is only through close cooperation that we will be able to achieve the ambitious goals set in the new INTOSAI strategic plan. </a:t>
            </a:r>
            <a:endParaRPr lang="en-GB" baseline="0" noProof="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GB" baseline="0" noProof="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baseline="0" noProof="0" dirty="0" smtClean="0"/>
              <a:t>We look forward to continuing working together!</a:t>
            </a:r>
            <a:endParaRPr lang="en-GB" baseline="0" noProof="0" dirty="0" smtClean="0"/>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endParaRPr lang="en-GB" noProof="0" dirty="0"/>
          </a:p>
        </p:txBody>
      </p:sp>
      <p:sp>
        <p:nvSpPr>
          <p:cNvPr id="4" name="Platshållare för bildnummer 3"/>
          <p:cNvSpPr>
            <a:spLocks noGrp="1"/>
          </p:cNvSpPr>
          <p:nvPr>
            <p:ph type="sldNum" sz="quarter" idx="10"/>
          </p:nvPr>
        </p:nvSpPr>
        <p:spPr/>
        <p:txBody>
          <a:bodyPr/>
          <a:lstStyle/>
          <a:p>
            <a:fld id="{826E094D-B046-2E43-82B1-89AEB85484AE}" type="slidenum">
              <a:rPr lang="en-US" smtClean="0"/>
              <a:t>4</a:t>
            </a:fld>
            <a:endParaRPr lang="en-US" dirty="0"/>
          </a:p>
        </p:txBody>
      </p:sp>
    </p:spTree>
    <p:extLst>
      <p:ext uri="{BB962C8B-B14F-4D97-AF65-F5344CB8AC3E}">
        <p14:creationId xmlns:p14="http://schemas.microsoft.com/office/powerpoint/2010/main" val="330536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noProof="0" dirty="0" smtClean="0"/>
              <a:t>I would like to end by once again encouraging you to use and contribute to the CBC website.</a:t>
            </a:r>
            <a:r>
              <a:rPr lang="en-GB" baseline="0" noProof="0" dirty="0" smtClean="0"/>
              <a:t> And finally I would like to extend our sincere gratitude and appreciation to our host Mr Portal and our Chair Mr Shashi Kant Sharma. I very much regret not being able to attend the meeting in person, but look forward to our continued cooperation!  </a:t>
            </a:r>
          </a:p>
          <a:p>
            <a:endParaRPr lang="en-GB" noProof="0" dirty="0"/>
          </a:p>
        </p:txBody>
      </p:sp>
      <p:sp>
        <p:nvSpPr>
          <p:cNvPr id="4" name="Platshållare för bildnummer 3"/>
          <p:cNvSpPr>
            <a:spLocks noGrp="1"/>
          </p:cNvSpPr>
          <p:nvPr>
            <p:ph type="sldNum" sz="quarter" idx="10"/>
          </p:nvPr>
        </p:nvSpPr>
        <p:spPr/>
        <p:txBody>
          <a:bodyPr/>
          <a:lstStyle/>
          <a:p>
            <a:fld id="{826E094D-B046-2E43-82B1-89AEB85484AE}" type="slidenum">
              <a:rPr lang="en-US" smtClean="0"/>
              <a:t>5</a:t>
            </a:fld>
            <a:endParaRPr lang="en-US" dirty="0"/>
          </a:p>
        </p:txBody>
      </p:sp>
    </p:spTree>
    <p:extLst>
      <p:ext uri="{BB962C8B-B14F-4D97-AF65-F5344CB8AC3E}">
        <p14:creationId xmlns:p14="http://schemas.microsoft.com/office/powerpoint/2010/main" val="174504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133600"/>
            <a:ext cx="7696200" cy="533400"/>
          </a:xfrm>
          <a:prstGeom prst="rect">
            <a:avLst/>
          </a:prstGeom>
        </p:spPr>
        <p:txBody>
          <a:bodyPr>
            <a:noAutofit/>
          </a:bodyPr>
          <a:lstStyle>
            <a:lvl1pPr algn="l">
              <a:defRPr sz="2800" b="1">
                <a:solidFill>
                  <a:schemeClr val="tx2"/>
                </a:solidFill>
              </a:defRPr>
            </a:lvl1pPr>
          </a:lstStyle>
          <a:p>
            <a:r>
              <a:rPr lang="en-US" dirty="0" smtClean="0"/>
              <a:t>Click to edit Master title style</a:t>
            </a:r>
            <a:br>
              <a:rPr lang="en-US" dirty="0" smtClean="0"/>
            </a:b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200" y="6400800"/>
            <a:ext cx="762000" cy="228600"/>
          </a:xfrm>
          <a:prstGeom prst="rect">
            <a:avLst/>
          </a:prstGeom>
        </p:spPr>
        <p:txBody>
          <a:bodyPr/>
          <a:lstStyle>
            <a:lvl1pPr algn="l">
              <a:defRPr sz="1200">
                <a:solidFill>
                  <a:schemeClr val="accent1"/>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01000" cy="487362"/>
          </a:xfrm>
          <a:prstGeom prst="rect">
            <a:avLst/>
          </a:prstGeom>
        </p:spPr>
        <p:txBody>
          <a:bodyPr>
            <a:normAutofit/>
          </a:bodyPr>
          <a:lstStyle>
            <a:lvl1pPr algn="l">
              <a:defRPr sz="2400" b="1">
                <a:solidFill>
                  <a:schemeClr val="tx2"/>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accent1"/>
                </a:solidFill>
              </a:defRPr>
            </a:lvl1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00800"/>
            <a:ext cx="762000" cy="228600"/>
          </a:xfrm>
          <a:prstGeom prst="rect">
            <a:avLst/>
          </a:prstGeom>
        </p:spPr>
        <p:txBody>
          <a:bodyPr/>
          <a:lstStyle>
            <a:lvl1pPr algn="r">
              <a:defRPr sz="1200">
                <a:solidFill>
                  <a:schemeClr val="accent1"/>
                </a:solidFill>
              </a:defRPr>
            </a:lvl1pPr>
          </a:lstStyle>
          <a:p>
            <a:fld id="{229CBAE0-C9DC-48E5-BC21-54F13D4EB49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153400" y="6278563"/>
            <a:ext cx="762000" cy="228600"/>
          </a:xfrm>
          <a:prstGeom prst="rect">
            <a:avLst/>
          </a:prstGeom>
        </p:spPr>
        <p:txBody>
          <a:bodyPr/>
          <a:lstStyle>
            <a:lvl1pPr algn="r">
              <a:defRPr sz="1200">
                <a:solidFill>
                  <a:schemeClr val="tx1">
                    <a:lumMod val="50000"/>
                    <a:lumOff val="50000"/>
                  </a:schemeClr>
                </a:solidFill>
              </a:defRPr>
            </a:lvl1pPr>
          </a:lstStyle>
          <a:p>
            <a:fld id="{229CBAE0-C9DC-48E5-BC21-54F13D4EB498}" type="slidenum">
              <a:rPr lang="en-US" smtClean="0"/>
              <a:pPr/>
              <a:t>‹#›</a:t>
            </a:fld>
            <a:endParaRPr lang="en-US" dirty="0"/>
          </a:p>
        </p:txBody>
      </p:sp>
      <p:sp>
        <p:nvSpPr>
          <p:cNvPr id="7" name="Title 1"/>
          <p:cNvSpPr>
            <a:spLocks noGrp="1"/>
          </p:cNvSpPr>
          <p:nvPr>
            <p:ph type="title"/>
          </p:nvPr>
        </p:nvSpPr>
        <p:spPr>
          <a:xfrm>
            <a:off x="457200" y="274638"/>
            <a:ext cx="8077200" cy="487362"/>
          </a:xfrm>
          <a:prstGeom prst="rect">
            <a:avLst/>
          </a:prstGeom>
        </p:spPr>
        <p:txBody>
          <a:bodyPr>
            <a:normAutofit/>
          </a:bodyPr>
          <a:lstStyle>
            <a:lvl1pPr algn="l">
              <a:defRPr sz="2400" b="1">
                <a:solidFill>
                  <a:schemeClr val="accent1"/>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914400"/>
            <a:ext cx="8229600" cy="5211763"/>
          </a:xfrm>
          <a:prstGeom prst="rect">
            <a:avLst/>
          </a:prstGeom>
        </p:spPr>
        <p:txBody>
          <a:bodyPr>
            <a:normAutofit/>
          </a:bodyPr>
          <a:lstStyle>
            <a:lvl1pPr>
              <a:buNone/>
              <a:defRPr sz="1800">
                <a:solidFill>
                  <a:schemeClr val="tx1">
                    <a:lumMod val="50000"/>
                    <a:lumOff val="50000"/>
                  </a:schemeClr>
                </a:solidFill>
              </a:defRPr>
            </a:lvl1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image" Target="../media/image3.jp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5125"/>
          </a:xfrm>
          <a:prstGeom prst="rect">
            <a:avLst/>
          </a:prstGeom>
        </p:spPr>
      </p:pic>
      <p:pic>
        <p:nvPicPr>
          <p:cNvPr id="5" name="Picture 4"/>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91400" y="5105400"/>
            <a:ext cx="1054497" cy="126460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5125"/>
          </a:xfrm>
          <a:prstGeom prst="rect">
            <a:avLst/>
          </a:prstGeom>
        </p:spPr>
      </p:pic>
      <p:pic>
        <p:nvPicPr>
          <p:cNvPr id="5" name="Picture 4"/>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001000" y="5867400"/>
            <a:ext cx="546178" cy="65500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52" r:id="rId1"/>
    <p:sldLayoutId id="2147483668"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0"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tosaicbc.or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52600"/>
            <a:ext cx="7444126" cy="3262432"/>
          </a:xfrm>
          <a:prstGeom prst="rect">
            <a:avLst/>
          </a:prstGeom>
        </p:spPr>
        <p:txBody>
          <a:bodyPr wrap="square">
            <a:spAutoFit/>
          </a:bodyPr>
          <a:lstStyle/>
          <a:p>
            <a:r>
              <a:rPr lang="en-US" sz="5400" b="1" dirty="0" smtClean="0">
                <a:solidFill>
                  <a:schemeClr val="tx2"/>
                </a:solidFill>
              </a:rPr>
              <a:t>CBC update</a:t>
            </a:r>
          </a:p>
          <a:p>
            <a:pPr>
              <a:tabLst>
                <a:tab pos="2147888" algn="l"/>
              </a:tabLst>
            </a:pPr>
            <a:r>
              <a:rPr lang="en-US" sz="4000" dirty="0" smtClean="0">
                <a:solidFill>
                  <a:srgbClr val="00B0F0"/>
                </a:solidFill>
              </a:rPr>
              <a:t>KSC Steering Committee meeting</a:t>
            </a:r>
            <a:endParaRPr lang="en-US" sz="4000" dirty="0" smtClean="0">
              <a:solidFill>
                <a:srgbClr val="00B0F0"/>
              </a:solidFill>
            </a:endParaRPr>
          </a:p>
          <a:p>
            <a:endParaRPr lang="en-US" sz="4000" dirty="0"/>
          </a:p>
          <a:p>
            <a:pPr lvl="0"/>
            <a:r>
              <a:rPr lang="en-US" sz="3200" i="1" dirty="0" smtClean="0">
                <a:solidFill>
                  <a:schemeClr val="tx2"/>
                </a:solidFill>
              </a:rPr>
              <a:t>7-9 September </a:t>
            </a:r>
            <a:r>
              <a:rPr lang="en-US" sz="3200" i="1" dirty="0" smtClean="0">
                <a:solidFill>
                  <a:schemeClr val="tx2"/>
                </a:solidFill>
              </a:rPr>
              <a:t>2016</a:t>
            </a:r>
            <a:endParaRPr lang="en-US" sz="3200" i="1" dirty="0">
              <a:solidFill>
                <a:schemeClr val="tx2"/>
              </a:solidFill>
            </a:endParaRPr>
          </a:p>
          <a:p>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001000" cy="4873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The CBC’s future strategic direction</a:t>
            </a:r>
          </a:p>
        </p:txBody>
      </p:sp>
      <p:sp>
        <p:nvSpPr>
          <p:cNvPr id="3" name="Content Placeholder 4"/>
          <p:cNvSpPr txBox="1">
            <a:spLocks/>
          </p:cNvSpPr>
          <p:nvPr/>
        </p:nvSpPr>
        <p:spPr>
          <a:xfrm>
            <a:off x="457200" y="1219200"/>
            <a:ext cx="8229600" cy="4862870"/>
          </a:xfrm>
          <a:prstGeom prst="rect">
            <a:avLst/>
          </a:prstGeom>
        </p:spPr>
        <p:txBody>
          <a:bodyPr>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spcBef>
                <a:spcPts val="600"/>
              </a:spcBef>
              <a:spcAft>
                <a:spcPts val="600"/>
              </a:spcAft>
              <a:buFont typeface="+mj-lt"/>
              <a:buAutoNum type="arabicPeriod"/>
            </a:pPr>
            <a:r>
              <a:rPr lang="en-US" sz="3000" dirty="0" smtClean="0">
                <a:solidFill>
                  <a:srgbClr val="0070C0"/>
                </a:solidFill>
              </a:rPr>
              <a:t>Identify </a:t>
            </a:r>
            <a:r>
              <a:rPr lang="en-US" sz="3000" dirty="0">
                <a:solidFill>
                  <a:srgbClr val="0070C0"/>
                </a:solidFill>
              </a:rPr>
              <a:t>capacity development challenges and opportunities </a:t>
            </a:r>
            <a:r>
              <a:rPr lang="en-US" sz="3000" dirty="0" smtClean="0">
                <a:solidFill>
                  <a:srgbClr val="0070C0"/>
                </a:solidFill>
              </a:rPr>
              <a:t>and facilitate </a:t>
            </a:r>
            <a:r>
              <a:rPr lang="en-US" sz="3000" dirty="0">
                <a:solidFill>
                  <a:srgbClr val="0070C0"/>
                </a:solidFill>
              </a:rPr>
              <a:t>access to solutions </a:t>
            </a:r>
            <a:endParaRPr lang="en-US" sz="3000" dirty="0" smtClean="0">
              <a:solidFill>
                <a:srgbClr val="0070C0"/>
              </a:solidFill>
            </a:endParaRPr>
          </a:p>
          <a:p>
            <a:pPr marL="514350" indent="-514350">
              <a:spcBef>
                <a:spcPts val="600"/>
              </a:spcBef>
              <a:spcAft>
                <a:spcPts val="600"/>
              </a:spcAft>
              <a:buFont typeface="+mj-lt"/>
              <a:buAutoNum type="arabicPeriod"/>
            </a:pPr>
            <a:r>
              <a:rPr lang="en-US" sz="3000" dirty="0" smtClean="0">
                <a:solidFill>
                  <a:srgbClr val="0070C0"/>
                </a:solidFill>
              </a:rPr>
              <a:t>Strengthen </a:t>
            </a:r>
            <a:r>
              <a:rPr lang="en-US" sz="3000" dirty="0">
                <a:solidFill>
                  <a:srgbClr val="0070C0"/>
                </a:solidFill>
              </a:rPr>
              <a:t>structured INTOSAI professional development </a:t>
            </a:r>
            <a:endParaRPr lang="en-US" sz="3000" dirty="0" smtClean="0">
              <a:solidFill>
                <a:srgbClr val="0070C0"/>
              </a:solidFill>
            </a:endParaRPr>
          </a:p>
          <a:p>
            <a:pPr marL="514350" indent="-514350">
              <a:spcBef>
                <a:spcPts val="600"/>
              </a:spcBef>
              <a:spcAft>
                <a:spcPts val="600"/>
              </a:spcAft>
              <a:buFont typeface="+mj-lt"/>
              <a:buAutoNum type="arabicPeriod"/>
            </a:pPr>
            <a:r>
              <a:rPr lang="en-US" sz="3000" dirty="0" smtClean="0">
                <a:solidFill>
                  <a:srgbClr val="0070C0"/>
                </a:solidFill>
              </a:rPr>
              <a:t>Advocate </a:t>
            </a:r>
            <a:r>
              <a:rPr lang="en-US" sz="3000" dirty="0">
                <a:solidFill>
                  <a:srgbClr val="0070C0"/>
                </a:solidFill>
              </a:rPr>
              <a:t>for and support the development of capacity at both the SAI and regional </a:t>
            </a:r>
            <a:r>
              <a:rPr lang="en-US" sz="3000" dirty="0" smtClean="0">
                <a:solidFill>
                  <a:srgbClr val="0070C0"/>
                </a:solidFill>
              </a:rPr>
              <a:t>level</a:t>
            </a:r>
          </a:p>
          <a:p>
            <a:pPr marL="514350" indent="-514350">
              <a:spcBef>
                <a:spcPts val="600"/>
              </a:spcBef>
              <a:spcAft>
                <a:spcPts val="600"/>
              </a:spcAft>
              <a:buFont typeface="+mj-lt"/>
              <a:buAutoNum type="arabicPeriod"/>
            </a:pPr>
            <a:r>
              <a:rPr lang="en-US" sz="3000" dirty="0" smtClean="0">
                <a:solidFill>
                  <a:srgbClr val="0070C0"/>
                </a:solidFill>
              </a:rPr>
              <a:t>Share </a:t>
            </a:r>
            <a:r>
              <a:rPr lang="en-US" sz="3000" dirty="0">
                <a:solidFill>
                  <a:srgbClr val="0070C0"/>
                </a:solidFill>
              </a:rPr>
              <a:t>capacity development insights </a:t>
            </a:r>
            <a:endParaRPr lang="en-US" sz="3000" dirty="0" smtClean="0">
              <a:solidFill>
                <a:srgbClr val="0070C0"/>
              </a:solidFill>
            </a:endParaRPr>
          </a:p>
          <a:p>
            <a:pPr marL="514350" indent="-514350">
              <a:spcBef>
                <a:spcPts val="600"/>
              </a:spcBef>
              <a:spcAft>
                <a:spcPts val="600"/>
              </a:spcAft>
              <a:buFont typeface="+mj-lt"/>
              <a:buAutoNum type="arabicPeriod"/>
            </a:pPr>
            <a:r>
              <a:rPr lang="en-US" sz="3000" dirty="0" smtClean="0">
                <a:solidFill>
                  <a:srgbClr val="0070C0"/>
                </a:solidFill>
              </a:rPr>
              <a:t>Engage </a:t>
            </a:r>
            <a:r>
              <a:rPr lang="en-US" sz="3000" dirty="0">
                <a:solidFill>
                  <a:srgbClr val="0070C0"/>
                </a:solidFill>
              </a:rPr>
              <a:t>strategically with the </a:t>
            </a:r>
            <a:r>
              <a:rPr lang="en-US" sz="3000" dirty="0" smtClean="0">
                <a:solidFill>
                  <a:srgbClr val="0070C0"/>
                </a:solidFill>
              </a:rPr>
              <a:t>international </a:t>
            </a:r>
            <a:r>
              <a:rPr lang="en-US" sz="3000" dirty="0">
                <a:solidFill>
                  <a:srgbClr val="0070C0"/>
                </a:solidFill>
              </a:rPr>
              <a:t>development </a:t>
            </a:r>
            <a:r>
              <a:rPr lang="en-US" sz="3000" dirty="0" smtClean="0">
                <a:solidFill>
                  <a:srgbClr val="0070C0"/>
                </a:solidFill>
              </a:rPr>
              <a:t>community</a:t>
            </a:r>
            <a:endParaRPr lang="en-US" sz="3000" dirty="0">
              <a:solidFill>
                <a:srgbClr val="0070C0"/>
              </a:solidFill>
            </a:endParaRPr>
          </a:p>
        </p:txBody>
      </p:sp>
    </p:spTree>
    <p:extLst>
      <p:ext uri="{BB962C8B-B14F-4D97-AF65-F5344CB8AC3E}">
        <p14:creationId xmlns:p14="http://schemas.microsoft.com/office/powerpoint/2010/main" val="371713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Work plan progress</a:t>
            </a:r>
            <a:endParaRPr lang="en-US" sz="4000" dirty="0"/>
          </a:p>
        </p:txBody>
      </p:sp>
      <p:sp>
        <p:nvSpPr>
          <p:cNvPr id="5" name="Content Placeholder 4"/>
          <p:cNvSpPr>
            <a:spLocks noGrp="1"/>
          </p:cNvSpPr>
          <p:nvPr>
            <p:ph idx="1"/>
          </p:nvPr>
        </p:nvSpPr>
        <p:spPr>
          <a:xfrm>
            <a:off x="457200" y="1219200"/>
            <a:ext cx="8229600" cy="4247317"/>
          </a:xfrm>
          <a:prstGeom prst="rect">
            <a:avLst/>
          </a:prstGeom>
        </p:spPr>
        <p:txBody>
          <a:bodyPr>
            <a:spAutoFit/>
          </a:bodyPr>
          <a:lstStyle/>
          <a:p>
            <a:pPr marL="457200" indent="-457200">
              <a:spcBef>
                <a:spcPts val="600"/>
              </a:spcBef>
              <a:spcAft>
                <a:spcPts val="600"/>
              </a:spcAft>
              <a:buFont typeface="Wingdings" panose="05000000000000000000" pitchFamily="2" charset="2"/>
              <a:buChar char="§"/>
            </a:pPr>
            <a:r>
              <a:rPr lang="en-ZA" sz="3000" dirty="0">
                <a:solidFill>
                  <a:srgbClr val="0070C0"/>
                </a:solidFill>
              </a:rPr>
              <a:t>Cooperative audits – ISSAI 5800 </a:t>
            </a:r>
          </a:p>
          <a:p>
            <a:pPr marL="457200" indent="-457200">
              <a:spcBef>
                <a:spcPts val="600"/>
              </a:spcBef>
              <a:spcAft>
                <a:spcPts val="600"/>
              </a:spcAft>
              <a:buFont typeface="Wingdings" panose="05000000000000000000" pitchFamily="2" charset="2"/>
              <a:buChar char="§"/>
            </a:pPr>
            <a:r>
              <a:rPr lang="en-ZA" sz="3000" dirty="0">
                <a:solidFill>
                  <a:srgbClr val="0070C0"/>
                </a:solidFill>
              </a:rPr>
              <a:t>Peer reviews – ISSAI 5600 </a:t>
            </a:r>
          </a:p>
          <a:p>
            <a:pPr marL="457200" indent="-457200">
              <a:spcBef>
                <a:spcPts val="600"/>
              </a:spcBef>
              <a:spcAft>
                <a:spcPts val="600"/>
              </a:spcAft>
              <a:buFont typeface="Wingdings" panose="05000000000000000000" pitchFamily="2" charset="2"/>
              <a:buChar char="§"/>
            </a:pPr>
            <a:r>
              <a:rPr lang="en-ZA" sz="3000" dirty="0">
                <a:solidFill>
                  <a:srgbClr val="0070C0"/>
                </a:solidFill>
              </a:rPr>
              <a:t>Regional Forum for Capacity Development </a:t>
            </a:r>
          </a:p>
          <a:p>
            <a:pPr marL="457200" indent="-457200">
              <a:spcBef>
                <a:spcPts val="600"/>
              </a:spcBef>
              <a:spcAft>
                <a:spcPts val="600"/>
              </a:spcAft>
              <a:buFont typeface="Wingdings" panose="05000000000000000000" pitchFamily="2" charset="2"/>
              <a:buChar char="§"/>
            </a:pPr>
            <a:r>
              <a:rPr lang="en-ZA" sz="3000" dirty="0">
                <a:solidFill>
                  <a:srgbClr val="0070C0"/>
                </a:solidFill>
              </a:rPr>
              <a:t>TG on INTOSAI Auditor </a:t>
            </a:r>
            <a:r>
              <a:rPr lang="en-ZA" sz="3000" dirty="0" smtClean="0">
                <a:solidFill>
                  <a:srgbClr val="0070C0"/>
                </a:solidFill>
              </a:rPr>
              <a:t>Certification</a:t>
            </a:r>
          </a:p>
          <a:p>
            <a:pPr marL="457200" indent="-457200">
              <a:spcBef>
                <a:spcPts val="600"/>
              </a:spcBef>
              <a:spcAft>
                <a:spcPts val="600"/>
              </a:spcAft>
              <a:buFont typeface="Wingdings" panose="05000000000000000000" pitchFamily="2" charset="2"/>
              <a:buChar char="§"/>
            </a:pPr>
            <a:r>
              <a:rPr lang="en-ZA" sz="3000" dirty="0" err="1" smtClean="0">
                <a:solidFill>
                  <a:srgbClr val="0070C0"/>
                </a:solidFill>
              </a:rPr>
              <a:t>IntoSAINT</a:t>
            </a:r>
            <a:r>
              <a:rPr lang="en-ZA" sz="3000" dirty="0" smtClean="0">
                <a:solidFill>
                  <a:srgbClr val="0070C0"/>
                </a:solidFill>
              </a:rPr>
              <a:t> </a:t>
            </a:r>
            <a:r>
              <a:rPr lang="en-ZA" sz="3000" dirty="0">
                <a:solidFill>
                  <a:srgbClr val="0070C0"/>
                </a:solidFill>
              </a:rPr>
              <a:t>– continuation under SAI </a:t>
            </a:r>
            <a:r>
              <a:rPr lang="en-ZA" sz="3000" dirty="0" smtClean="0">
                <a:solidFill>
                  <a:srgbClr val="0070C0"/>
                </a:solidFill>
              </a:rPr>
              <a:t>Mexico</a:t>
            </a:r>
          </a:p>
          <a:p>
            <a:pPr marL="457200" indent="-457200">
              <a:spcBef>
                <a:spcPts val="600"/>
              </a:spcBef>
              <a:spcAft>
                <a:spcPts val="600"/>
              </a:spcAft>
              <a:buFont typeface="Wingdings" panose="05000000000000000000" pitchFamily="2" charset="2"/>
              <a:buChar char="§"/>
            </a:pPr>
            <a:r>
              <a:rPr lang="en-ZA" sz="3000" dirty="0" smtClean="0">
                <a:solidFill>
                  <a:srgbClr val="0070C0"/>
                </a:solidFill>
              </a:rPr>
              <a:t>SAIs in fragile situations – new CBC work stream </a:t>
            </a:r>
          </a:p>
          <a:p>
            <a:pPr marL="457200" indent="-457200">
              <a:spcBef>
                <a:spcPts val="600"/>
              </a:spcBef>
              <a:spcAft>
                <a:spcPts val="600"/>
              </a:spcAft>
              <a:buFont typeface="Wingdings" panose="05000000000000000000" pitchFamily="2" charset="2"/>
              <a:buChar char="§"/>
            </a:pPr>
            <a:r>
              <a:rPr lang="en-ZA" sz="3000" dirty="0" smtClean="0">
                <a:solidFill>
                  <a:srgbClr val="0070C0"/>
                </a:solidFill>
              </a:rPr>
              <a:t>Website </a:t>
            </a:r>
            <a:r>
              <a:rPr lang="en-ZA" sz="3000" dirty="0">
                <a:solidFill>
                  <a:srgbClr val="0070C0"/>
                </a:solidFill>
              </a:rPr>
              <a:t>– new editorial board</a:t>
            </a:r>
          </a:p>
        </p:txBody>
      </p:sp>
    </p:spTree>
    <p:extLst>
      <p:ext uri="{BB962C8B-B14F-4D97-AF65-F5344CB8AC3E}">
        <p14:creationId xmlns:p14="http://schemas.microsoft.com/office/powerpoint/2010/main" val="144267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INTOSAI 2017-2022 </a:t>
            </a:r>
            <a:endParaRPr lang="en-US" sz="4000" dirty="0"/>
          </a:p>
        </p:txBody>
      </p:sp>
      <p:sp>
        <p:nvSpPr>
          <p:cNvPr id="3" name="Content Placeholder 2"/>
          <p:cNvSpPr>
            <a:spLocks noGrp="1"/>
          </p:cNvSpPr>
          <p:nvPr>
            <p:ph idx="1"/>
          </p:nvPr>
        </p:nvSpPr>
        <p:spPr>
          <a:xfrm>
            <a:off x="457200" y="1570037"/>
            <a:ext cx="8229600" cy="5211763"/>
          </a:xfrm>
        </p:spPr>
        <p:txBody>
          <a:bodyPr>
            <a:normAutofit/>
          </a:bodyPr>
          <a:lstStyle/>
          <a:p>
            <a:pPr marL="457200" indent="-457200">
              <a:spcBef>
                <a:spcPts val="2400"/>
              </a:spcBef>
              <a:buFont typeface="Wingdings" panose="05000000000000000000" pitchFamily="2" charset="2"/>
              <a:buChar char="q"/>
            </a:pPr>
            <a:r>
              <a:rPr lang="en-ZA" sz="3200" dirty="0" smtClean="0">
                <a:solidFill>
                  <a:srgbClr val="0070C0"/>
                </a:solidFill>
              </a:rPr>
              <a:t>UN </a:t>
            </a:r>
            <a:r>
              <a:rPr lang="en-ZA" sz="3200" dirty="0">
                <a:solidFill>
                  <a:srgbClr val="0070C0"/>
                </a:solidFill>
              </a:rPr>
              <a:t>Sustainable Development Goals</a:t>
            </a:r>
          </a:p>
          <a:p>
            <a:pPr marL="457200" indent="-457200">
              <a:spcBef>
                <a:spcPts val="2400"/>
              </a:spcBef>
              <a:buFont typeface="Wingdings" panose="05000000000000000000" pitchFamily="2" charset="2"/>
              <a:buChar char="q"/>
            </a:pPr>
            <a:r>
              <a:rPr lang="en-ZA" sz="3200" dirty="0" smtClean="0">
                <a:solidFill>
                  <a:srgbClr val="0070C0"/>
                </a:solidFill>
              </a:rPr>
              <a:t>Professionalism</a:t>
            </a:r>
          </a:p>
          <a:p>
            <a:pPr marL="457200" indent="-457200">
              <a:spcBef>
                <a:spcPts val="2400"/>
              </a:spcBef>
              <a:buFont typeface="Wingdings" panose="05000000000000000000" pitchFamily="2" charset="2"/>
              <a:buChar char="q"/>
            </a:pPr>
            <a:r>
              <a:rPr lang="en-ZA" sz="3200" dirty="0">
                <a:solidFill>
                  <a:srgbClr val="0070C0"/>
                </a:solidFill>
              </a:rPr>
              <a:t>Goal Chair collaboration</a:t>
            </a:r>
          </a:p>
          <a:p>
            <a:pPr marL="0" indent="0"/>
            <a:endParaRPr lang="en-US" sz="3200" dirty="0">
              <a:solidFill>
                <a:srgbClr val="4F81B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486561"/>
            <a:ext cx="4572000" cy="1323439"/>
          </a:xfrm>
          <a:prstGeom prst="rect">
            <a:avLst/>
          </a:prstGeom>
        </p:spPr>
        <p:txBody>
          <a:bodyPr>
            <a:spAutoFit/>
          </a:bodyPr>
          <a:lstStyle/>
          <a:p>
            <a:r>
              <a:rPr lang="en-ZA" sz="4000" dirty="0">
                <a:solidFill>
                  <a:srgbClr val="0070C0"/>
                </a:solidFill>
                <a:hlinkClick r:id="rId3"/>
              </a:rPr>
              <a:t>www.intosaicbc.org</a:t>
            </a:r>
            <a:r>
              <a:rPr lang="en-ZA" sz="4000" dirty="0">
                <a:solidFill>
                  <a:srgbClr val="0070C0"/>
                </a:solidFill>
              </a:rPr>
              <a:t/>
            </a:r>
            <a:br>
              <a:rPr lang="en-ZA" sz="4000" dirty="0">
                <a:solidFill>
                  <a:srgbClr val="0070C0"/>
                </a:solidFill>
              </a:rPr>
            </a:br>
            <a:endParaRPr lang="en-ZA" sz="4000" dirty="0">
              <a:solidFill>
                <a:srgbClr val="0070C0"/>
              </a:solidFill>
            </a:endParaRPr>
          </a:p>
        </p:txBody>
      </p:sp>
    </p:spTree>
    <p:extLst>
      <p:ext uri="{BB962C8B-B14F-4D97-AF65-F5344CB8AC3E}">
        <p14:creationId xmlns:p14="http://schemas.microsoft.com/office/powerpoint/2010/main" val="16471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6F9648B2493E4799CA4E283943BA0F" ma:contentTypeVersion="1" ma:contentTypeDescription="Create a new document." ma:contentTypeScope="" ma:versionID="2acd76ff610fc18b206122a2a304576a">
  <xsd:schema xmlns:xsd="http://www.w3.org/2001/XMLSchema" xmlns:xs="http://www.w3.org/2001/XMLSchema" xmlns:p="http://schemas.microsoft.com/office/2006/metadata/properties" xmlns:ns1="http://schemas.microsoft.com/sharepoint/v3" targetNamespace="http://schemas.microsoft.com/office/2006/metadata/properties" ma:root="true" ma:fieldsID="4d8eb41ef95b59e8b7012d71f605307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0BA37D-2DC3-417A-B932-7022C6AF8860}">
  <ds:schemaRefs>
    <ds:schemaRef ds:uri="http://schemas.microsoft.com/sharepoint/v3/contenttype/forms"/>
  </ds:schemaRefs>
</ds:datastoreItem>
</file>

<file path=customXml/itemProps2.xml><?xml version="1.0" encoding="utf-8"?>
<ds:datastoreItem xmlns:ds="http://schemas.openxmlformats.org/officeDocument/2006/customXml" ds:itemID="{6EEB4906-4F24-4243-B669-15D817FD1890}">
  <ds:schemaRef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BB120EB9-1A9B-42F4-A70C-610AED741A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10370</TotalTime>
  <Words>1239</Words>
  <Application>Microsoft Office PowerPoint</Application>
  <PresentationFormat>Bildspel på skärmen (4:3)</PresentationFormat>
  <Paragraphs>71</Paragraphs>
  <Slides>5</Slides>
  <Notes>5</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5</vt:i4>
      </vt:variant>
    </vt:vector>
  </HeadingPairs>
  <TitlesOfParts>
    <vt:vector size="11" baseType="lpstr">
      <vt:lpstr>Arial</vt:lpstr>
      <vt:lpstr>Calibri</vt:lpstr>
      <vt:lpstr>Wingdings</vt:lpstr>
      <vt:lpstr>Office Theme</vt:lpstr>
      <vt:lpstr>Custom Design</vt:lpstr>
      <vt:lpstr>3_Custom Design</vt:lpstr>
      <vt:lpstr>PowerPoint-presentation</vt:lpstr>
      <vt:lpstr>PowerPoint-presentation</vt:lpstr>
      <vt:lpstr>Work plan progress</vt:lpstr>
      <vt:lpstr>INTOSAI 2017-2022 </vt:lpstr>
      <vt:lpstr>PowerPoint-presentation</vt:lpstr>
    </vt:vector>
  </TitlesOfParts>
  <Company>Auditor General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with value proposition</dc:title>
  <dc:creator>Gerharddt</dc:creator>
  <cp:lastModifiedBy>Gårdmark, Johanna</cp:lastModifiedBy>
  <cp:revision>162</cp:revision>
  <cp:lastPrinted>2016-08-24T09:08:05Z</cp:lastPrinted>
  <dcterms:created xsi:type="dcterms:W3CDTF">2013-05-24T12:21:16Z</dcterms:created>
  <dcterms:modified xsi:type="dcterms:W3CDTF">2016-09-02T14:32:45Z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0x0101001F6F9648B2493E4799CA4E283943BA0F</vt:lpwstr>
  </property>
</Properties>
</file>