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5" r:id="rId9"/>
    <p:sldId id="272" r:id="rId10"/>
    <p:sldId id="264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8/17/2017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9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0" name="Oval 9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9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0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1" name="Oval 10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6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7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0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3" name="Picture 22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4" name="Picture 23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1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2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13" name="Oval 12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5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8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9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5" name="Picture 24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6" name="Picture 25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23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9" name="Oval 8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 descr="8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6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5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2" name="Picture 21" descr="4.jpg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9" name="Picture 14" descr="as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" name="Billede 5"/>
          <p:cNvPicPr/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3"/>
          <p:cNvGrpSpPr>
            <a:grpSpLocks/>
          </p:cNvGrpSpPr>
          <p:nvPr userDrawn="1"/>
        </p:nvGrpSpPr>
        <p:grpSpPr bwMode="auto">
          <a:xfrm>
            <a:off x="296526" y="330238"/>
            <a:ext cx="1296144" cy="1309749"/>
            <a:chOff x="1812885" y="483445"/>
            <a:chExt cx="6004777" cy="6262809"/>
          </a:xfrm>
        </p:grpSpPr>
        <p:sp>
          <p:nvSpPr>
            <p:cNvPr id="8" name="Oval 7"/>
            <p:cNvSpPr/>
            <p:nvPr/>
          </p:nvSpPr>
          <p:spPr>
            <a:xfrm>
              <a:off x="1982140" y="483445"/>
              <a:ext cx="5563249" cy="5564385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688584" y="1143496"/>
              <a:ext cx="4187152" cy="4190556"/>
            </a:xfrm>
            <a:prstGeom prst="ellipse">
              <a:avLst/>
            </a:prstGeom>
            <a:gradFill flip="none" rotWithShape="1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  <a:tileRect/>
            </a:gra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6" descr="8.jpg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 l="22330" r="21359" b="28105"/>
            <a:stretch>
              <a:fillRect/>
            </a:stretch>
          </p:blipFill>
          <p:spPr bwMode="auto">
            <a:xfrm flipH="1">
              <a:off x="2590597" y="1321645"/>
              <a:ext cx="441960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86200" y="2916634"/>
              <a:ext cx="1828800" cy="19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6.jpg"/>
            <p:cNvPicPr>
              <a:picLocks noChangeAspect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b="1286"/>
            <a:stretch>
              <a:fillRect/>
            </a:stretch>
          </p:blipFill>
          <p:spPr>
            <a:xfrm>
              <a:off x="4306112" y="1499621"/>
              <a:ext cx="990600" cy="1519804"/>
            </a:xfrm>
            <a:prstGeom prst="rect">
              <a:avLst/>
            </a:prstGeom>
          </p:spPr>
        </p:pic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 rot="17626964">
              <a:off x="2203579" y="1206106"/>
              <a:ext cx="4389120" cy="384048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62266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भारतीय लेखा </a:t>
              </a:r>
              <a:r>
                <a:rPr lang="hi-IN" sz="3600" dirty="0">
                  <a:solidFill>
                    <a:schemeClr val="bg2">
                      <a:lumMod val="25000"/>
                    </a:schemeClr>
                  </a:solidFill>
                  <a:latin typeface="+mn-lt"/>
                </a:rPr>
                <a:t>एव</a:t>
              </a:r>
              <a:r>
                <a:rPr lang="hi-IN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लेखा परीक्षा विभाग</a:t>
              </a:r>
              <a:r>
                <a:rPr lang="en-US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2">
                      <a:lumMod val="25000"/>
                    </a:schemeClr>
                  </a:solidFill>
                  <a:latin typeface="Century Gothic"/>
                </a:rPr>
                <a:t>    </a:t>
              </a:r>
            </a:p>
          </p:txBody>
        </p:sp>
        <p:sp>
          <p:nvSpPr>
            <p:cNvPr id="14" name="WordArt 6"/>
            <p:cNvSpPr>
              <a:spLocks noChangeArrowheads="1" noChangeShapeType="1" noTextEdit="1"/>
            </p:cNvSpPr>
            <p:nvPr/>
          </p:nvSpPr>
          <p:spPr bwMode="auto">
            <a:xfrm rot="4033083">
              <a:off x="2894117" y="1130047"/>
              <a:ext cx="4466581" cy="4026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741012"/>
                </a:avLst>
              </a:prstTxWarp>
            </a:bodyPr>
            <a:lstStyle/>
            <a:p>
              <a:pPr algn="ctr"/>
              <a:r>
                <a:rPr lang="en-US" sz="4000" kern="10">
                  <a:ln w="9525">
                    <a:solidFill>
                      <a:srgbClr val="4A452A"/>
                    </a:solidFill>
                    <a:round/>
                    <a:headEnd/>
                    <a:tailEnd/>
                  </a:ln>
                  <a:solidFill>
                    <a:srgbClr val="4A452A"/>
                  </a:solidFill>
                  <a:latin typeface="Times New Roman"/>
                  <a:cs typeface="Times New Roman"/>
                </a:rPr>
                <a:t>    INDIAN AUDIT  AND  ACCOUNTS  DEPARTMENT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flipH="1" flipV="1">
              <a:off x="2249806" y="2716531"/>
              <a:ext cx="45719" cy="45719"/>
            </a:xfrm>
            <a:prstGeom prst="ellipse">
              <a:avLst/>
            </a:prstGeom>
            <a:solidFill>
              <a:srgbClr val="4A452A"/>
            </a:solidFill>
            <a:ln w="25400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00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4638662" y="682995"/>
              <a:ext cx="301713" cy="307000"/>
            </a:xfrm>
            <a:prstGeom prst="star4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7" name="Group 25"/>
            <p:cNvGrpSpPr>
              <a:grpSpLocks/>
            </p:cNvGrpSpPr>
            <p:nvPr/>
          </p:nvGrpSpPr>
          <p:grpSpPr bwMode="auto">
            <a:xfrm>
              <a:off x="1812885" y="4810648"/>
              <a:ext cx="6004777" cy="1935606"/>
              <a:chOff x="1812885" y="4810648"/>
              <a:chExt cx="6004777" cy="1935606"/>
            </a:xfrm>
          </p:grpSpPr>
          <p:pic>
            <p:nvPicPr>
              <p:cNvPr id="20" name="Picture 19" descr="4.jpg"/>
              <p:cNvPicPr>
                <a:picLocks noChangeAspect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7293229">
                <a:off x="2584799" y="4059263"/>
                <a:ext cx="1915077" cy="3458906"/>
              </a:xfrm>
              <a:prstGeom prst="rect">
                <a:avLst/>
              </a:prstGeom>
            </p:spPr>
          </p:pic>
          <p:pic>
            <p:nvPicPr>
              <p:cNvPr id="21" name="Picture 20" descr="4.jpg"/>
              <p:cNvPicPr>
                <a:picLocks noChangeAspect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rgbClr val="006600">
                    <a:tint val="45000"/>
                    <a:satMod val="400000"/>
                  </a:srgbClr>
                </a:duotone>
              </a:blip>
              <a:stretch>
                <a:fillRect/>
              </a:stretch>
            </p:blipFill>
            <p:spPr>
              <a:xfrm rot="15075991" flipV="1">
                <a:off x="5147827" y="4055891"/>
                <a:ext cx="1915077" cy="3424592"/>
              </a:xfrm>
              <a:prstGeom prst="rect">
                <a:avLst/>
              </a:prstGeom>
            </p:spPr>
          </p:pic>
        </p:grpSp>
        <p:pic>
          <p:nvPicPr>
            <p:cNvPr id="18" name="Picture 14" descr="asad.jpg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010004"/>
                </a:clrFrom>
                <a:clrTo>
                  <a:srgbClr val="010004">
                    <a:alpha val="0"/>
                  </a:srgbClr>
                </a:clrTo>
              </a:clrChange>
              <a:grayscl/>
              <a:biLevel thresh="50000"/>
            </a:blip>
            <a:srcRect/>
            <a:stretch>
              <a:fillRect/>
            </a:stretch>
          </p:blipFill>
          <p:spPr bwMode="auto">
            <a:xfrm>
              <a:off x="4419600" y="4067175"/>
              <a:ext cx="805534" cy="4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4F1E1E"/>
                </a:clrFrom>
                <a:clrTo>
                  <a:srgbClr val="4F1E1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48150" y="3040936"/>
              <a:ext cx="1088048" cy="890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Billede 5"/>
          <p:cNvPicPr/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68100"/>
            <a:ext cx="7772400" cy="1537000"/>
          </a:xfrm>
        </p:spPr>
        <p:txBody>
          <a:bodyPr>
            <a:noAutofit/>
          </a:bodyPr>
          <a:lstStyle/>
          <a:p>
            <a:r>
              <a:rPr lang="en-IN" sz="4000" b="1" dirty="0"/>
              <a:t>INTOSAI Strategic Plan 2017-22 </a:t>
            </a:r>
            <a:br>
              <a:rPr lang="en-IN" sz="4000" b="1" dirty="0"/>
            </a:br>
            <a:r>
              <a:rPr lang="en-IN" sz="4000" b="1" dirty="0"/>
              <a:t>&amp; </a:t>
            </a:r>
            <a:br>
              <a:rPr lang="en-IN" sz="4000" b="1" dirty="0"/>
            </a:br>
            <a:r>
              <a:rPr lang="en-IN" sz="4000" b="1" dirty="0"/>
              <a:t>Role of KSC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SAI-India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mbria" panose="02040503050406030204" pitchFamily="18" charset="0"/>
              </a:rPr>
              <a:t>9</a:t>
            </a:r>
            <a:r>
              <a:rPr lang="en-US" sz="3000" b="1" baseline="30000" dirty="0">
                <a:latin typeface="Cambria" panose="02040503050406030204" pitchFamily="18" charset="0"/>
              </a:rPr>
              <a:t>th</a:t>
            </a:r>
            <a:r>
              <a:rPr lang="en-US" sz="3000" b="1" dirty="0">
                <a:latin typeface="Cambria" panose="02040503050406030204" pitchFamily="18" charset="0"/>
              </a:rPr>
              <a:t> Meeting of KSC Steering Committee</a:t>
            </a:r>
          </a:p>
          <a:p>
            <a:endParaRPr lang="en-US" sz="3000" b="1" dirty="0">
              <a:latin typeface="Cambria" panose="02040503050406030204" pitchFamily="18" charset="0"/>
            </a:endParaRPr>
          </a:p>
          <a:p>
            <a:r>
              <a:rPr lang="en-IN" sz="3000" b="1" dirty="0">
                <a:latin typeface="Cambria" panose="02040503050406030204" pitchFamily="18" charset="0"/>
              </a:rPr>
              <a:t>Bali</a:t>
            </a:r>
          </a:p>
          <a:p>
            <a:r>
              <a:rPr lang="en-IN" sz="3000" b="1" dirty="0">
                <a:latin typeface="Cambria" panose="02040503050406030204" pitchFamily="18" charset="0"/>
              </a:rPr>
              <a:t>(23-25 August 2017)</a:t>
            </a: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76" y="638597"/>
            <a:ext cx="8066117" cy="633822"/>
          </a:xfrm>
        </p:spPr>
        <p:txBody>
          <a:bodyPr>
            <a:noAutofit/>
          </a:bodyPr>
          <a:lstStyle/>
          <a:p>
            <a:r>
              <a:rPr lang="en-US" sz="4000" dirty="0"/>
              <a:t>Revision of </a:t>
            </a:r>
            <a:r>
              <a:rPr lang="en-US" sz="4000" dirty="0" smtClean="0"/>
              <a:t>ISSAIs</a:t>
            </a:r>
            <a:endParaRPr lang="en-IN" sz="40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11</a:t>
            </a:fld>
            <a:endParaRPr lang="en-IN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90963"/>
              </p:ext>
            </p:extLst>
          </p:nvPr>
        </p:nvGraphicFramePr>
        <p:xfrm>
          <a:off x="366711" y="1776738"/>
          <a:ext cx="11253790" cy="4686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4689"/>
                <a:gridCol w="2825460"/>
                <a:gridCol w="1883641"/>
              </a:tblGrid>
              <a:tr h="10215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Project name</a:t>
                      </a:r>
                      <a:endParaRPr lang="en-US" sz="22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Existing material reviewed or included as sources</a:t>
                      </a:r>
                      <a:endParaRPr lang="en-US" sz="22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GB" sz="2200" b="0" baseline="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docs.</a:t>
                      </a:r>
                      <a:endParaRPr lang="en-US" sz="2200" b="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072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2.7.</a:t>
                      </a: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Consolidating and aligning guidance for audits of Privatization with ISSAI 100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ISSAI </a:t>
                      </a:r>
                      <a:r>
                        <a:rPr lang="en-GB" sz="2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5210, 5220, 5230, 5240</a:t>
                      </a: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6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2.8.</a:t>
                      </a: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Consolidating and aligning guidance on IT-audit with ISSAI </a:t>
                      </a:r>
                      <a:r>
                        <a:rPr lang="en-GB" sz="2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ISSAI </a:t>
                      </a:r>
                      <a:r>
                        <a:rPr lang="en-GB" sz="2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5300, 5310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25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2.9.</a:t>
                      </a: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Consolidating and aligning the audit of public debt with ISSAI 100.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ISSAI 5410, 5420, 5421, 5422, 5430, 5440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3281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2.10.</a:t>
                      </a: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Consolidating and aligning the audit of disaster related aid with ISSAI 100.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ISSAI 5500, 5510, 5520, 5530, </a:t>
                      </a:r>
                      <a:r>
                        <a:rPr lang="en-GB" sz="2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5540 &amp;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INTOSAI GOV  </a:t>
                      </a:r>
                      <a:r>
                        <a:rPr lang="en-GB" sz="2200" dirty="0" smtClean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9250</a:t>
                      </a: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2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2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ight Arrow 2">
            <a:hlinkClick r:id="rId2" action="ppaction://hlinksldjump"/>
          </p:cNvPr>
          <p:cNvSpPr/>
          <p:nvPr/>
        </p:nvSpPr>
        <p:spPr>
          <a:xfrm>
            <a:off x="11610974" y="6299524"/>
            <a:ext cx="581025" cy="542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8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774" y="365125"/>
            <a:ext cx="857250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Strategic Objectives for Goal 3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1998663"/>
            <a:ext cx="7105650" cy="4392487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2800" dirty="0">
                <a:latin typeface="Cambria" panose="02040503050406030204" pitchFamily="18" charset="0"/>
              </a:rPr>
              <a:t>Develop and maintain expertise in various fields of public-sector auditing and help to provide content to INTOSAI Framework for Professional Pronouncements 	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Cambria" panose="02040503050406030204" pitchFamily="18" charset="0"/>
              </a:rPr>
              <a:t>Enable wide exchange of knowledge and experience among INTOSAI members 	</a:t>
            </a:r>
          </a:p>
          <a:p>
            <a:pPr algn="just">
              <a:spcBef>
                <a:spcPts val="600"/>
              </a:spcBef>
            </a:pPr>
            <a:r>
              <a:rPr lang="en-US" sz="2800" dirty="0">
                <a:latin typeface="Cambria" panose="02040503050406030204" pitchFamily="18" charset="0"/>
              </a:rPr>
              <a:t>Working with CBC, IDI, and other INTOSAI entities, facilitate continuous improvement of SAIs through knowledge sharing on  crosscutting lessons learned from results of peer reviews and SAI PMF 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0" y="2127187"/>
            <a:ext cx="3193281" cy="41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7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3527" y="520976"/>
            <a:ext cx="8071048" cy="850106"/>
          </a:xfrm>
        </p:spPr>
        <p:txBody>
          <a:bodyPr>
            <a:noAutofit/>
          </a:bodyPr>
          <a:lstStyle/>
          <a:p>
            <a:r>
              <a:rPr lang="en-US" sz="4000" b="1" dirty="0"/>
              <a:t>Content for IFPP - Revision of ISSAI products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762125"/>
            <a:ext cx="7467600" cy="4314825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 projects included in SDP of IFPP:</a:t>
            </a:r>
          </a:p>
          <a:p>
            <a:pPr marL="971550" lvl="1" indent="-342900" algn="just">
              <a:spcBef>
                <a:spcPts val="0"/>
              </a:spcBef>
            </a:pPr>
            <a:r>
              <a:rPr lang="en-US" sz="2600" b="1" dirty="0" smtClean="0"/>
              <a:t>2.7</a:t>
            </a:r>
            <a:r>
              <a:rPr lang="en-US" sz="2600" dirty="0" smtClean="0"/>
              <a:t>: Consolidating </a:t>
            </a:r>
            <a:r>
              <a:rPr lang="en-US" sz="2600" dirty="0"/>
              <a:t>and aligning guidance for </a:t>
            </a:r>
            <a:r>
              <a:rPr lang="en-US" sz="2600" dirty="0" smtClean="0"/>
              <a:t>audit </a:t>
            </a:r>
            <a:r>
              <a:rPr lang="en-US" sz="2600" dirty="0"/>
              <a:t>of </a:t>
            </a:r>
            <a:r>
              <a:rPr lang="en-US" sz="2600" dirty="0" smtClean="0"/>
              <a:t>Privatization</a:t>
            </a:r>
            <a:endParaRPr lang="en-US" sz="2600" dirty="0"/>
          </a:p>
          <a:p>
            <a:pPr marL="971550" lvl="1" indent="-342900" algn="just">
              <a:spcBef>
                <a:spcPts val="0"/>
              </a:spcBef>
            </a:pPr>
            <a:r>
              <a:rPr lang="en-US" sz="2600" b="1" dirty="0" smtClean="0"/>
              <a:t>2.8: </a:t>
            </a:r>
            <a:r>
              <a:rPr lang="en-US" sz="2600" dirty="0" smtClean="0"/>
              <a:t>Consolidating </a:t>
            </a:r>
            <a:r>
              <a:rPr lang="en-US" sz="2600" dirty="0"/>
              <a:t>and aligning guidance on IT </a:t>
            </a:r>
            <a:r>
              <a:rPr lang="en-US" sz="2600" dirty="0" smtClean="0"/>
              <a:t>audit</a:t>
            </a:r>
          </a:p>
          <a:p>
            <a:pPr marL="971550" lvl="1" indent="-342900" algn="just">
              <a:spcBef>
                <a:spcPts val="0"/>
              </a:spcBef>
            </a:pPr>
            <a:r>
              <a:rPr lang="en-US" sz="2600" b="1" dirty="0" smtClean="0"/>
              <a:t>2.9: </a:t>
            </a:r>
            <a:r>
              <a:rPr lang="en-US" sz="2600" dirty="0" smtClean="0"/>
              <a:t>Consolidating </a:t>
            </a:r>
            <a:r>
              <a:rPr lang="en-US" sz="2600" dirty="0"/>
              <a:t>and aligning </a:t>
            </a:r>
            <a:r>
              <a:rPr lang="en-US" sz="2600" dirty="0" smtClean="0"/>
              <a:t>audit </a:t>
            </a:r>
            <a:r>
              <a:rPr lang="en-US" sz="2600" dirty="0"/>
              <a:t>of public </a:t>
            </a:r>
            <a:r>
              <a:rPr lang="en-US" sz="2600" dirty="0" smtClean="0"/>
              <a:t>debt</a:t>
            </a:r>
            <a:endParaRPr lang="en-US" sz="2600" dirty="0"/>
          </a:p>
          <a:p>
            <a:pPr marL="971550" lvl="1" indent="-342900" algn="just">
              <a:spcBef>
                <a:spcPts val="0"/>
              </a:spcBef>
            </a:pPr>
            <a:r>
              <a:rPr lang="en-US" sz="2600" b="1" dirty="0" smtClean="0"/>
              <a:t>2.10: </a:t>
            </a:r>
            <a:r>
              <a:rPr lang="en-US" sz="2600" dirty="0" smtClean="0"/>
              <a:t>Consolidating </a:t>
            </a:r>
            <a:r>
              <a:rPr lang="en-US" sz="2600" dirty="0"/>
              <a:t>and aligning </a:t>
            </a:r>
            <a:r>
              <a:rPr lang="en-US" sz="2600" dirty="0" smtClean="0"/>
              <a:t>audit </a:t>
            </a:r>
            <a:r>
              <a:rPr lang="en-US" sz="2600" dirty="0"/>
              <a:t>of disaster related </a:t>
            </a:r>
            <a:r>
              <a:rPr lang="en-US" sz="2600" dirty="0" smtClean="0"/>
              <a:t>aid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/>
              <a:t>May result in  revision of </a:t>
            </a:r>
            <a:r>
              <a:rPr lang="en-US" dirty="0" smtClean="0">
                <a:hlinkClick r:id="rId2" action="ppaction://hlinksldjump"/>
              </a:rPr>
              <a:t>18 </a:t>
            </a:r>
            <a:r>
              <a:rPr lang="en-US" dirty="0">
                <a:hlinkClick r:id="rId2" action="ppaction://hlinksldjump"/>
              </a:rPr>
              <a:t>ISSAIs/INTOSAI GOV</a:t>
            </a:r>
            <a:endParaRPr lang="en-US" dirty="0"/>
          </a:p>
          <a:p>
            <a:pPr marL="285750" indent="-285750" algn="just">
              <a:spcBef>
                <a:spcPts val="0"/>
              </a:spcBef>
            </a:pPr>
            <a:endParaRPr lang="en-US" dirty="0"/>
          </a:p>
          <a:p>
            <a:pPr marL="457200" lvl="1" indent="0" algn="just">
              <a:spcBef>
                <a:spcPts val="0"/>
              </a:spcBef>
              <a:buNone/>
            </a:pPr>
            <a:endParaRPr lang="en-US" sz="3000" dirty="0"/>
          </a:p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85" y="2303319"/>
            <a:ext cx="3520193" cy="20465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80510" y="6148390"/>
            <a:ext cx="11611490" cy="573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000" dirty="0" smtClean="0"/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251" y="565772"/>
            <a:ext cx="8229600" cy="850106"/>
          </a:xfrm>
        </p:spPr>
        <p:txBody>
          <a:bodyPr>
            <a:noAutofit/>
          </a:bodyPr>
          <a:lstStyle/>
          <a:p>
            <a:r>
              <a:rPr lang="en-US" sz="4000" b="1" dirty="0"/>
              <a:t>Content for IFPP - Preparation of new IFPP documents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177" y="1733303"/>
            <a:ext cx="7632848" cy="2808312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dirty="0" smtClean="0"/>
              <a:t>Three </a:t>
            </a:r>
            <a:r>
              <a:rPr lang="en-US" dirty="0"/>
              <a:t>Projects on development of IFPP documents now proposed for inclusion in SDP</a:t>
            </a:r>
            <a:r>
              <a:rPr lang="en-US" dirty="0" smtClean="0"/>
              <a:t>:</a:t>
            </a:r>
          </a:p>
          <a:p>
            <a:pPr marL="914400" lvl="1" indent="-457200" algn="just"/>
            <a:r>
              <a:rPr lang="en-US" dirty="0"/>
              <a:t>Jurisdictional SAIs (SAI Mexico)</a:t>
            </a:r>
          </a:p>
          <a:p>
            <a:pPr marL="914400" lvl="1" indent="-457200" algn="just"/>
            <a:r>
              <a:rPr lang="en-US" dirty="0" smtClean="0"/>
              <a:t>Key </a:t>
            </a:r>
            <a:r>
              <a:rPr lang="en-US" dirty="0"/>
              <a:t>National indicators (SAI Russia)</a:t>
            </a:r>
          </a:p>
          <a:p>
            <a:pPr marL="914400" lvl="1" indent="-457200" algn="just"/>
            <a:r>
              <a:rPr lang="en-US" dirty="0" smtClean="0"/>
              <a:t>Public </a:t>
            </a:r>
            <a:r>
              <a:rPr lang="en-US" dirty="0"/>
              <a:t>Procurement (SAI Russia)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dirty="0" smtClean="0"/>
              <a:t>KNI &amp; Public Procurement Project proposal yet to approve by FIPP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dirty="0" smtClean="0"/>
              <a:t>May </a:t>
            </a:r>
            <a:r>
              <a:rPr lang="en-US" dirty="0"/>
              <a:t>co-opt in Project on Guidance of Internal Controls led by PSC</a:t>
            </a:r>
          </a:p>
          <a:p>
            <a:pPr lvl="0"/>
            <a:endParaRPr lang="en-US" dirty="0"/>
          </a:p>
          <a:p>
            <a:pPr lvl="0" algn="just"/>
            <a:endParaRPr lang="en-US" dirty="0" smtClean="0"/>
          </a:p>
          <a:p>
            <a:pPr lvl="0" algn="just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76" y="2000251"/>
            <a:ext cx="3467100" cy="406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8390" y="595164"/>
            <a:ext cx="7221488" cy="850106"/>
          </a:xfrm>
        </p:spPr>
        <p:txBody>
          <a:bodyPr>
            <a:noAutofit/>
          </a:bodyPr>
          <a:lstStyle/>
          <a:p>
            <a:r>
              <a:rPr lang="en-US" sz="4000" b="1" dirty="0"/>
              <a:t>Exchange of Knowledge - INTOSAI Community Portal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422" y="1892945"/>
            <a:ext cx="5892477" cy="2808312"/>
          </a:xfrm>
        </p:spPr>
        <p:txBody>
          <a:bodyPr>
            <a:no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/>
              <a:t>Launched in November 2015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/>
              <a:t>Technical support by IDI and  operational support by SAI India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/>
              <a:t>Most features accessible without registration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/>
              <a:t>To be revamped to include features like multi-language support, portability across all mobile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053" y="1799248"/>
            <a:ext cx="4405746" cy="420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373" y="527305"/>
            <a:ext cx="8229600" cy="773013"/>
          </a:xfrm>
        </p:spPr>
        <p:txBody>
          <a:bodyPr>
            <a:noAutofit/>
          </a:bodyPr>
          <a:lstStyle/>
          <a:p>
            <a:r>
              <a:rPr lang="en-US" sz="4000" b="1" dirty="0"/>
              <a:t>Exchange of Knowledge - Research projects on crosscutting issues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49" y="1770410"/>
            <a:ext cx="7781925" cy="5087590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Topics chosen out of survey conducted in December 2015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Out of 30 SAIs </a:t>
            </a:r>
            <a:r>
              <a:rPr lang="en-US" sz="2300" dirty="0" smtClean="0"/>
              <a:t>responded</a:t>
            </a:r>
            <a:r>
              <a:rPr lang="en-US" sz="2300" dirty="0"/>
              <a:t>, 21 in </a:t>
            </a:r>
            <a:r>
              <a:rPr lang="en-US" sz="2300" dirty="0" err="1"/>
              <a:t>favour</a:t>
            </a:r>
            <a:r>
              <a:rPr lang="en-US" sz="2300" dirty="0"/>
              <a:t> of conducting research projects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Big Data, Auditing Emergency Preparedness and Citizen Participation in Public Audit emerged as popular topics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‘Auditing emergency preparedness’ led by SAI </a:t>
            </a:r>
            <a:r>
              <a:rPr lang="en-US" sz="2300" dirty="0" smtClean="0"/>
              <a:t>Indonesia</a:t>
            </a:r>
            <a:endParaRPr lang="en-US" sz="2300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‘Citizen participation in Public Audit’ led by SAI Guatemala with SAI Philippines as Vice </a:t>
            </a:r>
            <a:r>
              <a:rPr lang="en-US" sz="2300" dirty="0" smtClean="0"/>
              <a:t>Chair</a:t>
            </a:r>
            <a:endParaRPr lang="en-US" sz="2300" dirty="0"/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Project Initiation underway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300" dirty="0"/>
              <a:t>Big Data handled by Working Group on Big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38" y="1770410"/>
            <a:ext cx="3400425" cy="2114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25" y="4164074"/>
            <a:ext cx="3487053" cy="23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1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22314"/>
            <a:ext cx="8229600" cy="773013"/>
          </a:xfrm>
        </p:spPr>
        <p:txBody>
          <a:bodyPr>
            <a:noAutofit/>
          </a:bodyPr>
          <a:lstStyle/>
          <a:p>
            <a:r>
              <a:rPr lang="en-US" sz="3600" b="1" dirty="0"/>
              <a:t>Exchange of Knowledge - Collaboration with Academic Institutions and others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692" y="2100404"/>
            <a:ext cx="7783016" cy="3901483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/>
              <a:t>Proposal for collaboration with Nanjing Audit University, </a:t>
            </a:r>
            <a:r>
              <a:rPr lang="en-US" sz="3200" dirty="0" smtClean="0"/>
              <a:t>China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 smtClean="0"/>
              <a:t>Proposal </a:t>
            </a:r>
            <a:r>
              <a:rPr lang="en-US" sz="3200" dirty="0"/>
              <a:t>from Financial University, Moscow for collaboration being pursued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/>
              <a:t>Engagement with  stakeholders like IDI, PSC, CBC, FAC, Supervisory Committee on Emerging Issues and INTOSAI </a:t>
            </a:r>
            <a:r>
              <a:rPr lang="en-US" sz="3200" dirty="0" smtClean="0"/>
              <a:t>Secretariat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3200" dirty="0" smtClean="0"/>
              <a:t>Suggestions – for cooperation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58" y="4169294"/>
            <a:ext cx="2216070" cy="1707968"/>
          </a:xfrm>
          <a:prstGeom prst="rect">
            <a:avLst/>
          </a:prstGeom>
        </p:spPr>
      </p:pic>
      <p:pic>
        <p:nvPicPr>
          <p:cNvPr id="6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058" y="2219666"/>
            <a:ext cx="2216070" cy="17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684214"/>
            <a:ext cx="8229600" cy="773013"/>
          </a:xfrm>
        </p:spPr>
        <p:txBody>
          <a:bodyPr>
            <a:noAutofit/>
          </a:bodyPr>
          <a:lstStyle/>
          <a:p>
            <a:r>
              <a:rPr lang="en-US" sz="3800" dirty="0"/>
              <a:t>Facilitate continuous improvement</a:t>
            </a:r>
            <a:endParaRPr lang="en-IN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09" y="1885851"/>
            <a:ext cx="7783016" cy="4972149"/>
          </a:xfrm>
        </p:spPr>
        <p:txBody>
          <a:bodyPr>
            <a:no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en-US" dirty="0"/>
              <a:t>Crosscutting lessons learned from results of peer reviews and of SAI PMF assessment in collaboration with CBC and IDI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 smtClean="0"/>
              <a:t>Talks with CBC </a:t>
            </a:r>
            <a:r>
              <a:rPr lang="en-US" dirty="0"/>
              <a:t>to evolve a </a:t>
            </a:r>
            <a:r>
              <a:rPr lang="en-US" dirty="0" smtClean="0"/>
              <a:t>mechanism;  </a:t>
            </a:r>
            <a:r>
              <a:rPr lang="en-US" dirty="0"/>
              <a:t>three way consultation between </a:t>
            </a:r>
            <a:r>
              <a:rPr lang="en-US" dirty="0" smtClean="0"/>
              <a:t>chairs </a:t>
            </a:r>
            <a:r>
              <a:rPr lang="en-US" dirty="0"/>
              <a:t>of </a:t>
            </a:r>
            <a:r>
              <a:rPr lang="en-US" dirty="0" smtClean="0"/>
              <a:t>Peer </a:t>
            </a:r>
            <a:r>
              <a:rPr lang="en-US" dirty="0"/>
              <a:t>review and SAI PMF works streams, IDI SAI PMF </a:t>
            </a:r>
            <a:r>
              <a:rPr lang="en-US" dirty="0" smtClean="0"/>
              <a:t>unit </a:t>
            </a:r>
            <a:r>
              <a:rPr lang="en-US" dirty="0"/>
              <a:t>being </a:t>
            </a:r>
            <a:r>
              <a:rPr lang="en-US" dirty="0" smtClean="0"/>
              <a:t>explored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dirty="0"/>
              <a:t>Interaction of Goal chairs with all </a:t>
            </a:r>
            <a:r>
              <a:rPr lang="en-US" dirty="0" smtClean="0"/>
              <a:t>Regions  </a:t>
            </a:r>
            <a:r>
              <a:rPr lang="en-US" dirty="0"/>
              <a:t>a day before GB </a:t>
            </a:r>
            <a:r>
              <a:rPr lang="en-US" dirty="0" smtClean="0"/>
              <a:t> </a:t>
            </a:r>
            <a:r>
              <a:rPr lang="en-US" dirty="0"/>
              <a:t>being </a:t>
            </a:r>
            <a:r>
              <a:rPr lang="en-US" dirty="0" smtClean="0"/>
              <a:t>explored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1984276"/>
            <a:ext cx="3522976" cy="405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875" y="365125"/>
            <a:ext cx="856297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Comprehensive Capacity Development Program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524" y="1690688"/>
            <a:ext cx="6953251" cy="452596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/>
              <a:t>Recognized as hub for INTOSAI’s efforts on Sustainable Development goals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800" dirty="0"/>
              <a:t>IDI and KSC started a comprehensive capacity development program on auditing implementation of SDGs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IN" sz="2400" dirty="0"/>
              <a:t>Draft Guidance for </a:t>
            </a:r>
            <a:r>
              <a:rPr lang="en-US" sz="2400" dirty="0"/>
              <a:t>Auditing Preparedness for Implementation of SDGs published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/>
              <a:t>Next stage is a cooperative performance audit of preparedness for implementation of SDGs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err="1"/>
              <a:t>Programme</a:t>
            </a:r>
            <a:r>
              <a:rPr lang="en-US" sz="2400" dirty="0"/>
              <a:t> commenced in July 2017 and to end in 2019 with  lessons learnt and Exit meeting </a:t>
            </a: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6" y="1935883"/>
            <a:ext cx="3243658" cy="32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7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601</Words>
  <Application>Microsoft Office PowerPoint</Application>
  <PresentationFormat>Widescreen</PresentationFormat>
  <Paragraphs>77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Mangal</vt:lpstr>
      <vt:lpstr>Times New Roman</vt:lpstr>
      <vt:lpstr>Wingdings</vt:lpstr>
      <vt:lpstr>Office Theme</vt:lpstr>
      <vt:lpstr>INTOSAI Strategic Plan 2017-22  &amp;  Role of KSC</vt:lpstr>
      <vt:lpstr>Strategic Objectives for Goal 3</vt:lpstr>
      <vt:lpstr>Content for IFPP - Revision of ISSAI products</vt:lpstr>
      <vt:lpstr>Content for IFPP - Preparation of new IFPP documents</vt:lpstr>
      <vt:lpstr>Exchange of Knowledge - INTOSAI Community Portal</vt:lpstr>
      <vt:lpstr>Exchange of Knowledge - Research projects on crosscutting issues</vt:lpstr>
      <vt:lpstr>Exchange of Knowledge - Collaboration with Academic Institutions and others</vt:lpstr>
      <vt:lpstr>Facilitate continuous improvement</vt:lpstr>
      <vt:lpstr>Comprehensive Capacity Development Program</vt:lpstr>
      <vt:lpstr>  THANK YOU </vt:lpstr>
      <vt:lpstr>Revision of ISSAIs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iCISA</cp:lastModifiedBy>
  <cp:revision>24</cp:revision>
  <dcterms:created xsi:type="dcterms:W3CDTF">2017-08-15T02:16:39Z</dcterms:created>
  <dcterms:modified xsi:type="dcterms:W3CDTF">2017-08-17T01:56:36Z</dcterms:modified>
</cp:coreProperties>
</file>