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75" r:id="rId3"/>
    <p:sldId id="291" r:id="rId4"/>
    <p:sldId id="292" r:id="rId5"/>
    <p:sldId id="289" r:id="rId6"/>
    <p:sldId id="290" r:id="rId7"/>
    <p:sldId id="287" r:id="rId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04" autoAdjust="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184" cy="495936"/>
          </a:xfrm>
          <a:prstGeom prst="rect">
            <a:avLst/>
          </a:prstGeom>
        </p:spPr>
        <p:txBody>
          <a:bodyPr vert="horz" lIns="91111" tIns="45555" rIns="91111" bIns="45555" rtlCol="0"/>
          <a:lstStyle>
            <a:lvl1pPr algn="l">
              <a:defRPr sz="1200"/>
            </a:lvl1pPr>
          </a:lstStyle>
          <a:p>
            <a:endParaRPr lang="en-US" dirty="0"/>
          </a:p>
        </p:txBody>
      </p:sp>
      <p:sp>
        <p:nvSpPr>
          <p:cNvPr id="3" name="Date Placeholder 2"/>
          <p:cNvSpPr>
            <a:spLocks noGrp="1"/>
          </p:cNvSpPr>
          <p:nvPr>
            <p:ph type="dt" sz="quarter" idx="1"/>
          </p:nvPr>
        </p:nvSpPr>
        <p:spPr>
          <a:xfrm>
            <a:off x="3850908" y="0"/>
            <a:ext cx="2945184" cy="495936"/>
          </a:xfrm>
          <a:prstGeom prst="rect">
            <a:avLst/>
          </a:prstGeom>
        </p:spPr>
        <p:txBody>
          <a:bodyPr vert="horz" lIns="91111" tIns="45555" rIns="91111" bIns="45555" rtlCol="0"/>
          <a:lstStyle>
            <a:lvl1pPr algn="r">
              <a:defRPr sz="1200"/>
            </a:lvl1pPr>
          </a:lstStyle>
          <a:p>
            <a:fld id="{E3B4DAEB-CFD6-4BF5-BE21-3DB41590AC47}" type="datetimeFigureOut">
              <a:rPr lang="en-US" smtClean="0"/>
              <a:pPr/>
              <a:t>8/31/2016</a:t>
            </a:fld>
            <a:endParaRPr lang="en-US" dirty="0"/>
          </a:p>
        </p:txBody>
      </p:sp>
      <p:sp>
        <p:nvSpPr>
          <p:cNvPr id="4" name="Footer Placeholder 3"/>
          <p:cNvSpPr>
            <a:spLocks noGrp="1"/>
          </p:cNvSpPr>
          <p:nvPr>
            <p:ph type="ftr" sz="quarter" idx="2"/>
          </p:nvPr>
        </p:nvSpPr>
        <p:spPr>
          <a:xfrm>
            <a:off x="1" y="9430705"/>
            <a:ext cx="2945184" cy="495936"/>
          </a:xfrm>
          <a:prstGeom prst="rect">
            <a:avLst/>
          </a:prstGeom>
        </p:spPr>
        <p:txBody>
          <a:bodyPr vert="horz" lIns="91111" tIns="45555" rIns="91111" bIns="4555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908" y="9430705"/>
            <a:ext cx="2945184" cy="495936"/>
          </a:xfrm>
          <a:prstGeom prst="rect">
            <a:avLst/>
          </a:prstGeom>
        </p:spPr>
        <p:txBody>
          <a:bodyPr vert="horz" lIns="91111" tIns="45555" rIns="91111" bIns="45555" rtlCol="0" anchor="b"/>
          <a:lstStyle>
            <a:lvl1pPr algn="r">
              <a:defRPr sz="1200"/>
            </a:lvl1pPr>
          </a:lstStyle>
          <a:p>
            <a:fld id="{321E2073-B367-4373-8A55-89E655548B52}" type="slidenum">
              <a:rPr lang="en-US" smtClean="0"/>
              <a:pPr/>
              <a:t>‹#›</a:t>
            </a:fld>
            <a:endParaRPr lang="en-US" dirty="0"/>
          </a:p>
        </p:txBody>
      </p:sp>
    </p:spTree>
    <p:extLst>
      <p:ext uri="{BB962C8B-B14F-4D97-AF65-F5344CB8AC3E}">
        <p14:creationId xmlns:p14="http://schemas.microsoft.com/office/powerpoint/2010/main" val="448570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38D77B6-4853-41BB-ABCA-677AB05DF109}" type="datetimeFigureOut">
              <a:rPr lang="en-IN" smtClean="0"/>
              <a:pPr/>
              <a:t>31-08-2016</a:t>
            </a:fld>
            <a:endParaRPr lang="en-IN"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E52392E-2043-4EF6-ADAC-292160E8F9AD}" type="slidenum">
              <a:rPr lang="en-IN" smtClean="0"/>
              <a:pPr/>
              <a:t>‹#›</a:t>
            </a:fld>
            <a:endParaRPr lang="en-IN" dirty="0"/>
          </a:p>
        </p:txBody>
      </p:sp>
    </p:spTree>
    <p:extLst>
      <p:ext uri="{BB962C8B-B14F-4D97-AF65-F5344CB8AC3E}">
        <p14:creationId xmlns:p14="http://schemas.microsoft.com/office/powerpoint/2010/main" val="2373858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E52392E-2043-4EF6-ADAC-292160E8F9AD}" type="slidenum">
              <a:rPr lang="en-IN" smtClean="0"/>
              <a:pPr/>
              <a:t>1</a:t>
            </a:fld>
            <a:endParaRPr lang="en-IN" dirty="0"/>
          </a:p>
        </p:txBody>
      </p:sp>
    </p:spTree>
    <p:extLst>
      <p:ext uri="{BB962C8B-B14F-4D97-AF65-F5344CB8AC3E}">
        <p14:creationId xmlns:p14="http://schemas.microsoft.com/office/powerpoint/2010/main" val="3154817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84A58-FD73-47FC-B463-93343E3C10F6}" type="slidenum">
              <a:rPr lang="en-US" smtClean="0"/>
              <a:pPr/>
              <a:t>‹#›</a:t>
            </a:fld>
            <a:endParaRPr lang="en-US" dirty="0"/>
          </a:p>
        </p:txBody>
      </p:sp>
      <p:pic>
        <p:nvPicPr>
          <p:cNvPr id="7" name="Picture 6"/>
          <p:cNvPicPr>
            <a:picLocks noChangeAspect="1" noChangeArrowheads="1"/>
          </p:cNvPicPr>
          <p:nvPr/>
        </p:nvPicPr>
        <p:blipFill>
          <a:blip r:embed="rId13" cstate="print"/>
          <a:srcRect l="64706" b="54306"/>
          <a:stretch>
            <a:fillRect/>
          </a:stretch>
        </p:blipFill>
        <p:spPr bwMode="auto">
          <a:xfrm>
            <a:off x="7315200" y="0"/>
            <a:ext cx="1828800" cy="1143000"/>
          </a:xfrm>
          <a:prstGeom prst="rect">
            <a:avLst/>
          </a:prstGeom>
          <a:noFill/>
        </p:spPr>
      </p:pic>
      <p:grpSp>
        <p:nvGrpSpPr>
          <p:cNvPr id="8" name="Group 3"/>
          <p:cNvGrpSpPr>
            <a:grpSpLocks/>
          </p:cNvGrpSpPr>
          <p:nvPr/>
        </p:nvGrpSpPr>
        <p:grpSpPr bwMode="auto">
          <a:xfrm>
            <a:off x="76200" y="76200"/>
            <a:ext cx="1066800" cy="1066800"/>
            <a:chOff x="1812885" y="483445"/>
            <a:chExt cx="6004777" cy="6262809"/>
          </a:xfrm>
        </p:grpSpPr>
        <p:sp>
          <p:nvSpPr>
            <p:cNvPr id="9" name="Oval 8"/>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1" name="Picture 6" descr="8.jpg"/>
            <p:cNvPicPr>
              <a:picLocks noChangeAspect="1"/>
            </p:cNvPicPr>
            <p:nvPr/>
          </p:nvPicPr>
          <p:blipFill>
            <a:blip r:embed="rId14"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2" name="Picture 2"/>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3" name="Picture 12" descr="6.jpg"/>
            <p:cNvPicPr>
              <a:picLocks noChangeAspect="1"/>
            </p:cNvPicPr>
            <p:nvPr/>
          </p:nvPicPr>
          <p:blipFill>
            <a:blip r:embed="rId16"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4"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hi-IN" sz="3600" kern="10" dirty="0">
                  <a:ln w="9525">
                    <a:noFill/>
                    <a:round/>
                    <a:headEnd/>
                    <a:tailEnd/>
                  </a:ln>
                  <a:solidFill>
                    <a:schemeClr val="bg2">
                      <a:lumMod val="25000"/>
                    </a:schemeClr>
                  </a:solidFill>
                  <a:latin typeface="Century Gothic"/>
                </a:rPr>
                <a:t>भारतीय लेखा </a:t>
              </a:r>
              <a:r>
                <a:rPr lang="hi-IN" sz="3600" dirty="0">
                  <a:solidFill>
                    <a:schemeClr val="bg2">
                      <a:lumMod val="25000"/>
                    </a:schemeClr>
                  </a:solidFill>
                  <a:latin typeface="+mn-lt"/>
                </a:rPr>
                <a:t>एव</a:t>
              </a:r>
              <a:r>
                <a:rPr lang="hi-IN"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5"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dirty="0">
                  <a:ln w="9525">
                    <a:solidFill>
                      <a:srgbClr val="4A452A"/>
                    </a:solidFill>
                    <a:round/>
                    <a:headEnd/>
                    <a:tailEnd/>
                  </a:ln>
                  <a:solidFill>
                    <a:srgbClr val="4A452A"/>
                  </a:solidFill>
                  <a:latin typeface="Times New Roman"/>
                  <a:cs typeface="Times New Roman"/>
                </a:rPr>
                <a:t>    INDIAN AUDIT  AND  ACCOUNTS  DEPARTMENT</a:t>
              </a:r>
            </a:p>
          </p:txBody>
        </p:sp>
        <p:sp>
          <p:nvSpPr>
            <p:cNvPr id="16" name="Oval 15"/>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7" name="4-Point Star 16"/>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8" name="Group 25"/>
            <p:cNvGrpSpPr>
              <a:grpSpLocks/>
            </p:cNvGrpSpPr>
            <p:nvPr/>
          </p:nvGrpSpPr>
          <p:grpSpPr bwMode="auto">
            <a:xfrm>
              <a:off x="1812885" y="4810648"/>
              <a:ext cx="6004777" cy="1935606"/>
              <a:chOff x="1812885" y="4810648"/>
              <a:chExt cx="6004777" cy="1935606"/>
            </a:xfrm>
          </p:grpSpPr>
          <p:pic>
            <p:nvPicPr>
              <p:cNvPr id="21" name="Picture 20" descr="4.jpg"/>
              <p:cNvPicPr>
                <a:picLocks noChangeAspect="1"/>
              </p:cNvPicPr>
              <p:nvPr/>
            </p:nvPicPr>
            <p:blipFill>
              <a:blip r:embed="rId17"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2" name="Picture 21" descr="4.jpg"/>
              <p:cNvPicPr>
                <a:picLocks noChangeAspect="1"/>
              </p:cNvPicPr>
              <p:nvPr/>
            </p:nvPicPr>
            <p:blipFill>
              <a:blip r:embed="rId18"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19" name="Picture 14" descr="asad.jpg"/>
            <p:cNvPicPr>
              <a:picLocks noChangeAspect="1"/>
            </p:cNvPicPr>
            <p:nvPr/>
          </p:nvPicPr>
          <p:blipFill>
            <a:blip r:embed="rId19"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0" name="Picture 3"/>
            <p:cNvPicPr>
              <a:picLocks noChangeAspect="1" noChangeArrowheads="1"/>
            </p:cNvPicPr>
            <p:nvPr/>
          </p:nvPicPr>
          <p:blipFill>
            <a:blip r:embed="rId20"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8100"/>
            <a:ext cx="7772400" cy="1885962"/>
          </a:xfrm>
        </p:spPr>
        <p:txBody>
          <a:bodyPr>
            <a:normAutofit/>
          </a:bodyPr>
          <a:lstStyle/>
          <a:p>
            <a:r>
              <a:rPr lang="en-IN" sz="2800" b="1" dirty="0"/>
              <a:t>Agenda Item No. </a:t>
            </a:r>
            <a:r>
              <a:rPr lang="en-IN" sz="2800" b="1" smtClean="0"/>
              <a:t>15</a:t>
            </a:r>
            <a:r>
              <a:rPr lang="en-IN" sz="3200" b="1" dirty="0" smtClean="0"/>
              <a:t/>
            </a:r>
            <a:br>
              <a:rPr lang="en-IN" sz="3200" b="1" dirty="0" smtClean="0"/>
            </a:br>
            <a:r>
              <a:rPr lang="en-US" sz="3200" b="1" dirty="0"/>
              <a:t>KSC’s cooperation with INTOSAI Regions</a:t>
            </a:r>
            <a:endParaRPr lang="en-US" sz="3200" dirty="0"/>
          </a:p>
        </p:txBody>
      </p:sp>
      <p:sp>
        <p:nvSpPr>
          <p:cNvPr id="3" name="Subtitle 2"/>
          <p:cNvSpPr>
            <a:spLocks noGrp="1"/>
          </p:cNvSpPr>
          <p:nvPr>
            <p:ph type="subTitle" idx="1"/>
          </p:nvPr>
        </p:nvSpPr>
        <p:spPr>
          <a:xfrm>
            <a:off x="2043066" y="5301208"/>
            <a:ext cx="6643734" cy="590310"/>
          </a:xfrm>
        </p:spPr>
        <p:txBody>
          <a:bodyPr>
            <a:noAutofit/>
          </a:bodyPr>
          <a:lstStyle/>
          <a:p>
            <a:pPr algn="r"/>
            <a:r>
              <a:rPr lang="en-US" b="1" smtClean="0">
                <a:solidFill>
                  <a:schemeClr val="tx1"/>
                </a:solidFill>
              </a:rPr>
              <a:t>SAI-India</a:t>
            </a:r>
            <a:endParaRPr lang="en-IN" sz="2400" b="1" dirty="0">
              <a:solidFill>
                <a:schemeClr val="tx1"/>
              </a:solidFill>
            </a:endParaRPr>
          </a:p>
        </p:txBody>
      </p:sp>
      <p:sp>
        <p:nvSpPr>
          <p:cNvPr id="4" name="Footer Placeholder 3"/>
          <p:cNvSpPr>
            <a:spLocks noGrp="1"/>
          </p:cNvSpPr>
          <p:nvPr>
            <p:ph type="ftr" sz="quarter" idx="11"/>
          </p:nvPr>
        </p:nvSpPr>
        <p:spPr/>
        <p:txBody>
          <a:bodyPr/>
          <a:lstStyle/>
          <a:p>
            <a:r>
              <a:rPr lang="en-IN" dirty="0" smtClean="0"/>
              <a:t>Comptroller and Auditor General of India</a:t>
            </a:r>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1</a:t>
            </a:fld>
            <a:endParaRPr lang="en-IN" dirty="0"/>
          </a:p>
        </p:txBody>
      </p:sp>
      <p:sp>
        <p:nvSpPr>
          <p:cNvPr id="6" name="Title 1"/>
          <p:cNvSpPr txBox="1">
            <a:spLocks/>
          </p:cNvSpPr>
          <p:nvPr/>
        </p:nvSpPr>
        <p:spPr>
          <a:xfrm>
            <a:off x="685800" y="3471864"/>
            <a:ext cx="7879557" cy="1541312"/>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700" b="1" dirty="0"/>
              <a:t>8</a:t>
            </a:r>
            <a:r>
              <a:rPr lang="en-US" sz="2700" b="1" baseline="30000" dirty="0" smtClean="0"/>
              <a:t>th</a:t>
            </a:r>
            <a:r>
              <a:rPr lang="en-US" sz="2700" b="1" dirty="0" smtClean="0"/>
              <a:t> KSC Steering Committee Meeting</a:t>
            </a:r>
            <a:r>
              <a:rPr lang="en-US" sz="2400" b="1" dirty="0" smtClean="0"/>
              <a:t> </a:t>
            </a:r>
          </a:p>
          <a:p>
            <a:endParaRPr lang="en-US" sz="2400" b="1" dirty="0"/>
          </a:p>
          <a:p>
            <a:r>
              <a:rPr lang="en-IN" sz="2700" b="1" dirty="0" smtClean="0"/>
              <a:t>Mexico City</a:t>
            </a:r>
          </a:p>
          <a:p>
            <a:r>
              <a:rPr lang="en-IN" sz="2700" b="1" dirty="0" smtClean="0"/>
              <a:t>(7-9 September 2016)</a:t>
            </a:r>
            <a:endParaRPr lang="en-IN" sz="2800" b="1" dirty="0"/>
          </a:p>
        </p:txBody>
      </p:sp>
    </p:spTree>
    <p:extLst>
      <p:ext uri="{BB962C8B-B14F-4D97-AF65-F5344CB8AC3E}">
        <p14:creationId xmlns:p14="http://schemas.microsoft.com/office/powerpoint/2010/main" val="308589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IN" sz="4000" b="1" dirty="0"/>
              <a:t>INTOSAI Strategic </a:t>
            </a:r>
            <a:r>
              <a:rPr lang="en-IN" sz="4000" b="1" dirty="0" smtClean="0"/>
              <a:t>Plan</a:t>
            </a:r>
            <a:br>
              <a:rPr lang="en-IN" sz="4000" b="1" dirty="0" smtClean="0"/>
            </a:br>
            <a:r>
              <a:rPr lang="en-IN" sz="4000" b="1" dirty="0" smtClean="0"/>
              <a:t> </a:t>
            </a:r>
            <a:r>
              <a:rPr lang="en-IN" sz="3600" b="1" i="1" dirty="0"/>
              <a:t>Crosscutting Priority </a:t>
            </a:r>
            <a:endParaRPr lang="en-US" sz="3600" b="1" dirty="0"/>
          </a:p>
        </p:txBody>
      </p:sp>
      <p:sp>
        <p:nvSpPr>
          <p:cNvPr id="3" name="Content Placeholder 2"/>
          <p:cNvSpPr>
            <a:spLocks noGrp="1"/>
          </p:cNvSpPr>
          <p:nvPr>
            <p:ph idx="1"/>
          </p:nvPr>
        </p:nvSpPr>
        <p:spPr>
          <a:xfrm>
            <a:off x="539552" y="1484784"/>
            <a:ext cx="8147248" cy="4871566"/>
          </a:xfrm>
        </p:spPr>
        <p:txBody>
          <a:bodyPr>
            <a:noAutofit/>
          </a:bodyPr>
          <a:lstStyle/>
          <a:p>
            <a:pPr algn="just"/>
            <a:r>
              <a:rPr lang="en-IN" sz="3000" dirty="0"/>
              <a:t>INTOSAI has identified five crosscutting priorities that provide the underpinning of how INTOSAI will focus its work to achieve its goals in the coming years. </a:t>
            </a:r>
            <a:endParaRPr lang="en-IN" sz="3000" dirty="0" smtClean="0"/>
          </a:p>
          <a:p>
            <a:pPr algn="just"/>
            <a:r>
              <a:rPr lang="en-IN" sz="3000" dirty="0"/>
              <a:t>One of such crosscutting priorities </a:t>
            </a:r>
            <a:r>
              <a:rPr lang="en-IN" sz="3000" dirty="0" smtClean="0"/>
              <a:t>in the new </a:t>
            </a:r>
            <a:r>
              <a:rPr lang="en-IN" sz="3000" dirty="0"/>
              <a:t>INTOSAI Strategic Plan (2017-2022) is </a:t>
            </a:r>
            <a:r>
              <a:rPr lang="en-IN" sz="3000" i="1" dirty="0"/>
              <a:t>“Crosscutting Priority 5: Building upon, leveraging and facilitating cooperation and professionalism among the regional organisations of INTOSAI”.</a:t>
            </a:r>
            <a:endParaRPr lang="en-US" sz="3000" dirty="0"/>
          </a:p>
          <a:p>
            <a:pPr marL="0" indent="0" algn="just">
              <a:buNone/>
            </a:pPr>
            <a:endParaRPr lang="en-US" dirty="0"/>
          </a:p>
          <a:p>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lang="en-IN" dirty="0" smtClean="0"/>
              <a:t>Comptroller and Auditor General of India</a:t>
            </a:r>
            <a:endParaRPr lang="en-IN" dirty="0"/>
          </a:p>
        </p:txBody>
      </p:sp>
    </p:spTree>
    <p:extLst>
      <p:ext uri="{BB962C8B-B14F-4D97-AF65-F5344CB8AC3E}">
        <p14:creationId xmlns:p14="http://schemas.microsoft.com/office/powerpoint/2010/main" val="2587781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INTOSAI Strategic Plan</a:t>
            </a:r>
            <a:br>
              <a:rPr lang="en-IN" b="1" dirty="0"/>
            </a:br>
            <a:r>
              <a:rPr lang="en-IN" b="1" dirty="0"/>
              <a:t> </a:t>
            </a:r>
            <a:r>
              <a:rPr lang="en-IN" sz="4000" b="1" i="1" dirty="0"/>
              <a:t>Crosscutting Priority </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IN" dirty="0"/>
              <a:t>The plan recognizes the creation of Regional Forums for Capacity Development as forums for regional organizations to share information among them and to address regional development issues at a cross-regional and strategic level. </a:t>
            </a:r>
            <a:endParaRPr lang="en-IN" dirty="0" smtClean="0"/>
          </a:p>
          <a:p>
            <a:pPr algn="just"/>
            <a:r>
              <a:rPr lang="en-IN" dirty="0" smtClean="0"/>
              <a:t>IDI is already partnering </a:t>
            </a:r>
            <a:r>
              <a:rPr lang="en-IN" dirty="0"/>
              <a:t>with all of the INTOSAI regional organizations to identify the portfolio of SAI capacity development needs and to design and deliver programs to address those needs.</a:t>
            </a:r>
            <a:endParaRPr lang="en-US" dirty="0"/>
          </a:p>
          <a:p>
            <a:pPr algn="just"/>
            <a:endParaRPr lang="en-US" dirty="0"/>
          </a:p>
          <a:p>
            <a:pPr algn="just"/>
            <a:endParaRPr lang="en-IN" dirty="0" smtClean="0"/>
          </a:p>
          <a:p>
            <a:pPr algn="just"/>
            <a:endParaRPr lang="en-US" dirty="0"/>
          </a:p>
          <a:p>
            <a:pPr marL="0" indent="0" algn="just">
              <a:buNone/>
            </a:pPr>
            <a:endParaRPr lang="en-US" dirty="0"/>
          </a:p>
        </p:txBody>
      </p:sp>
    </p:spTree>
    <p:extLst>
      <p:ext uri="{BB962C8B-B14F-4D97-AF65-F5344CB8AC3E}">
        <p14:creationId xmlns:p14="http://schemas.microsoft.com/office/powerpoint/2010/main" val="1286544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Discussion questions</a:t>
            </a:r>
            <a:endParaRPr lang="en-US" dirty="0"/>
          </a:p>
        </p:txBody>
      </p:sp>
      <p:sp>
        <p:nvSpPr>
          <p:cNvPr id="3" name="Content Placeholder 2"/>
          <p:cNvSpPr>
            <a:spLocks noGrp="1"/>
          </p:cNvSpPr>
          <p:nvPr>
            <p:ph idx="1"/>
          </p:nvPr>
        </p:nvSpPr>
        <p:spPr>
          <a:xfrm>
            <a:off x="457200" y="1844824"/>
            <a:ext cx="8229600" cy="4281339"/>
          </a:xfrm>
        </p:spPr>
        <p:txBody>
          <a:bodyPr>
            <a:normAutofit lnSpcReduction="10000"/>
          </a:bodyPr>
          <a:lstStyle/>
          <a:p>
            <a:r>
              <a:rPr lang="en-US" dirty="0" smtClean="0"/>
              <a:t>How many INTOSAI Regional </a:t>
            </a:r>
            <a:r>
              <a:rPr lang="en-US" dirty="0" err="1" smtClean="0"/>
              <a:t>organisations</a:t>
            </a:r>
            <a:r>
              <a:rPr lang="en-US" dirty="0" smtClean="0"/>
              <a:t> have Knowledge sharing Committees</a:t>
            </a:r>
          </a:p>
          <a:p>
            <a:r>
              <a:rPr lang="en-US" dirty="0" smtClean="0"/>
              <a:t>Should each Region group be encouraged to have Knowledge sharing Administrator</a:t>
            </a:r>
          </a:p>
          <a:p>
            <a:r>
              <a:rPr lang="en-US" dirty="0" smtClean="0"/>
              <a:t>What are the areas under which Knowledge sharing administrator can cooperate with KSC?</a:t>
            </a:r>
          </a:p>
          <a:p>
            <a:r>
              <a:rPr lang="en-US" dirty="0" smtClean="0"/>
              <a:t>Should Regional coordinators be invited to KSC Steering Committee Meeting</a:t>
            </a:r>
            <a:endParaRPr lang="en-US" dirty="0"/>
          </a:p>
        </p:txBody>
      </p:sp>
    </p:spTree>
    <p:extLst>
      <p:ext uri="{BB962C8B-B14F-4D97-AF65-F5344CB8AC3E}">
        <p14:creationId xmlns:p14="http://schemas.microsoft.com/office/powerpoint/2010/main" val="824521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 questions</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What should be the Forum for interaction and coordination between KSC and regional knowledge sharing </a:t>
            </a:r>
            <a:r>
              <a:rPr lang="en-IN" dirty="0"/>
              <a:t>administrators in between KSC </a:t>
            </a:r>
            <a:r>
              <a:rPr lang="en-IN" dirty="0" smtClean="0"/>
              <a:t>meetings?</a:t>
            </a:r>
          </a:p>
          <a:p>
            <a:r>
              <a:rPr lang="en-IN" dirty="0" smtClean="0"/>
              <a:t>Does any of the regions have Communities of Practice. Can this be shifted to KSC Community Portal?</a:t>
            </a:r>
          </a:p>
          <a:p>
            <a:r>
              <a:rPr lang="en-IN" dirty="0" smtClean="0"/>
              <a:t>Success of Community portal depends on regular contribution of blogs, addition to library, news items etc.  Can Coordinator from each region take up the responsibility for facilitating contribution of blogs, news items etc.?</a:t>
            </a:r>
            <a:endParaRPr lang="en-IN" dirty="0"/>
          </a:p>
        </p:txBody>
      </p:sp>
    </p:spTree>
    <p:extLst>
      <p:ext uri="{BB962C8B-B14F-4D97-AF65-F5344CB8AC3E}">
        <p14:creationId xmlns:p14="http://schemas.microsoft.com/office/powerpoint/2010/main" val="3840403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 questions</a:t>
            </a:r>
            <a:endParaRPr lang="en-IN" dirty="0"/>
          </a:p>
        </p:txBody>
      </p:sp>
      <p:sp>
        <p:nvSpPr>
          <p:cNvPr id="3" name="Content Placeholder 2"/>
          <p:cNvSpPr>
            <a:spLocks noGrp="1"/>
          </p:cNvSpPr>
          <p:nvPr>
            <p:ph idx="1"/>
          </p:nvPr>
        </p:nvSpPr>
        <p:spPr/>
        <p:txBody>
          <a:bodyPr>
            <a:normAutofit/>
          </a:bodyPr>
          <a:lstStyle/>
          <a:p>
            <a:pPr algn="just"/>
            <a:r>
              <a:rPr lang="en-IN" dirty="0" smtClean="0"/>
              <a:t>How can the Regions help in establishing the portal in different INTOSAI languages?</a:t>
            </a:r>
          </a:p>
          <a:p>
            <a:pPr algn="just"/>
            <a:r>
              <a:rPr lang="en-IN" dirty="0" smtClean="0"/>
              <a:t>How many Regions have own journals? How can we link this journal to the Community Portal?</a:t>
            </a:r>
          </a:p>
          <a:p>
            <a:pPr algn="just"/>
            <a:r>
              <a:rPr lang="en-IN" dirty="0" smtClean="0"/>
              <a:t>What other Knowledge sharing activities are undertaken by other Regions  where the KSC can assist?</a:t>
            </a:r>
            <a:endParaRPr lang="en-IN" dirty="0"/>
          </a:p>
        </p:txBody>
      </p:sp>
    </p:spTree>
    <p:extLst>
      <p:ext uri="{BB962C8B-B14F-4D97-AF65-F5344CB8AC3E}">
        <p14:creationId xmlns:p14="http://schemas.microsoft.com/office/powerpoint/2010/main" val="2856443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643050"/>
            <a:ext cx="8066117" cy="4125925"/>
          </a:xfrm>
        </p:spPr>
        <p:txBody>
          <a:bodyPr/>
          <a:lstStyle/>
          <a:p>
            <a:pPr algn="ctr"/>
            <a:r>
              <a:rPr lang="en-US" i="1" dirty="0" smtClean="0"/>
              <a:t/>
            </a:r>
            <a:br>
              <a:rPr lang="en-US" i="1" dirty="0" smtClean="0"/>
            </a:br>
            <a:r>
              <a:rPr lang="en-US" i="1" dirty="0" smtClean="0"/>
              <a:t/>
            </a:r>
            <a:br>
              <a:rPr lang="en-US" i="1" dirty="0" smtClean="0"/>
            </a:br>
            <a:r>
              <a:rPr lang="en-US" i="1" dirty="0" smtClean="0"/>
              <a:t>THANK YOU</a:t>
            </a:r>
            <a:r>
              <a:rPr lang="en-IN" i="1" dirty="0" smtClean="0"/>
              <a:t/>
            </a:r>
            <a:br>
              <a:rPr lang="en-IN" i="1" dirty="0" smtClean="0"/>
            </a:br>
            <a:endParaRPr lang="en-IN" i="1" dirty="0"/>
          </a:p>
        </p:txBody>
      </p:sp>
      <p:sp>
        <p:nvSpPr>
          <p:cNvPr id="4" name="Footer Placeholder 3"/>
          <p:cNvSpPr>
            <a:spLocks noGrp="1"/>
          </p:cNvSpPr>
          <p:nvPr>
            <p:ph type="ftr" sz="quarter" idx="11"/>
          </p:nvPr>
        </p:nvSpPr>
        <p:spPr/>
        <p:txBody>
          <a:bodyPr/>
          <a:lstStyle/>
          <a:p>
            <a:r>
              <a:rPr lang="en-IN" dirty="0" smtClean="0"/>
              <a:t>Comptroller and Auditor General of India</a:t>
            </a:r>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7</a:t>
            </a:fld>
            <a:endParaRPr lang="en-IN" dirty="0"/>
          </a:p>
        </p:txBody>
      </p:sp>
    </p:spTree>
    <p:extLst>
      <p:ext uri="{BB962C8B-B14F-4D97-AF65-F5344CB8AC3E}">
        <p14:creationId xmlns:p14="http://schemas.microsoft.com/office/powerpoint/2010/main" val="3203917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Slide</Template>
  <TotalTime>1016</TotalTime>
  <Words>348</Words>
  <Application>Microsoft Office PowerPoint</Application>
  <PresentationFormat>On-screen Show (4:3)</PresentationFormat>
  <Paragraphs>34</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Mangal</vt:lpstr>
      <vt:lpstr>Times New Roman</vt:lpstr>
      <vt:lpstr>Master Slide</vt:lpstr>
      <vt:lpstr>Agenda Item No. 15 KSC’s cooperation with INTOSAI Regions</vt:lpstr>
      <vt:lpstr>INTOSAI Strategic Plan  Crosscutting Priority </vt:lpstr>
      <vt:lpstr>INTOSAI Strategic Plan  Crosscutting Priority  </vt:lpstr>
      <vt:lpstr>Discussion questions</vt:lpstr>
      <vt:lpstr>Discussion questions</vt:lpstr>
      <vt:lpstr>Discussion questions</vt:lpstr>
      <vt:lpstr>  THANK YOU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Dell</cp:lastModifiedBy>
  <cp:revision>208</cp:revision>
  <cp:lastPrinted>2015-10-09T08:23:07Z</cp:lastPrinted>
  <dcterms:created xsi:type="dcterms:W3CDTF">2012-08-17T10:28:19Z</dcterms:created>
  <dcterms:modified xsi:type="dcterms:W3CDTF">2016-08-31T12:13:21Z</dcterms:modified>
</cp:coreProperties>
</file>