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7" r:id="rId2"/>
    <p:sldId id="275" r:id="rId3"/>
    <p:sldId id="286" r:id="rId4"/>
    <p:sldId id="284" r:id="rId5"/>
    <p:sldId id="283" r:id="rId6"/>
    <p:sldId id="288" r:id="rId7"/>
    <p:sldId id="289" r:id="rId8"/>
    <p:sldId id="287" r:id="rId9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504" autoAdjust="0"/>
  </p:normalViewPr>
  <p:slideViewPr>
    <p:cSldViewPr>
      <p:cViewPr>
        <p:scale>
          <a:sx n="33" d="100"/>
          <a:sy n="33" d="100"/>
        </p:scale>
        <p:origin x="-2204" y="-7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87BA2F-67C4-4AB9-B4A4-E7C220F4AA2B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E8F72A0-5DAF-4A24-BB33-DA7E0D3BB975}">
      <dgm:prSet phldrT="[Text]" custT="1"/>
      <dgm:spPr/>
      <dgm:t>
        <a:bodyPr/>
        <a:lstStyle/>
        <a:p>
          <a:r>
            <a:rPr lang="nb-NO" sz="2000" b="1" dirty="0" smtClean="0"/>
            <a:t>CoP </a:t>
          </a:r>
        </a:p>
        <a:p>
          <a:r>
            <a:rPr lang="nb-NO" sz="2000" b="1" dirty="0" smtClean="0"/>
            <a:t>Auditing Implementation of SDGs </a:t>
          </a:r>
          <a:endParaRPr lang="en-US" sz="2000" b="1" dirty="0"/>
        </a:p>
      </dgm:t>
    </dgm:pt>
    <dgm:pt modelId="{DBBF1D64-AB62-4587-A3ED-1ED62816EE1B}" type="parTrans" cxnId="{BB6169C1-819E-4188-891E-BAF1B350282B}">
      <dgm:prSet/>
      <dgm:spPr/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4B02BFB1-3C10-442B-B4A9-DD5FA0204962}" type="sibTrans" cxnId="{BB6169C1-819E-4188-891E-BAF1B350282B}">
      <dgm:prSet/>
      <dgm:spPr/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E1087FED-42F8-43D6-A6C0-3420401F40DF}">
      <dgm:prSet phldrT="[Text]" custT="1"/>
      <dgm:spPr/>
      <dgm:t>
        <a:bodyPr/>
        <a:lstStyle/>
        <a:p>
          <a:r>
            <a:rPr lang="nb-NO" sz="2000" b="1" smtClean="0"/>
            <a:t>GPG </a:t>
          </a:r>
        </a:p>
        <a:p>
          <a:r>
            <a:rPr lang="nb-NO" sz="2000" b="1" smtClean="0"/>
            <a:t>Guidance Auditing Preparedness for Implementation</a:t>
          </a:r>
          <a:endParaRPr lang="en-US" sz="2000" b="1" dirty="0"/>
        </a:p>
      </dgm:t>
    </dgm:pt>
    <dgm:pt modelId="{912E51DE-BC51-4F07-BA99-220FBACD7BDD}" type="parTrans" cxnId="{3577429C-612E-4D79-BEB7-3E813CDA249C}">
      <dgm:prSet/>
      <dgm:spPr/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0EC1BB43-CCB1-4466-B27E-F043D4AE9D9E}" type="sibTrans" cxnId="{3577429C-612E-4D79-BEB7-3E813CDA249C}">
      <dgm:prSet/>
      <dgm:spPr/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7A44A913-6C89-4604-B5D9-75BA6D1A74B0}">
      <dgm:prSet phldrT="[Text]"/>
      <dgm:spPr/>
      <dgm:t>
        <a:bodyPr/>
        <a:lstStyle/>
        <a:p>
          <a:r>
            <a:rPr lang="nb-NO" b="1" smtClean="0"/>
            <a:t>Cooperative Audit of  Preparedness for Implementation</a:t>
          </a:r>
          <a:endParaRPr lang="en-US" b="1" dirty="0"/>
        </a:p>
      </dgm:t>
    </dgm:pt>
    <dgm:pt modelId="{275650A0-9B4C-4841-9E8B-CEB5FD6685E5}" type="parTrans" cxnId="{12F7FC4D-2A11-4373-8FBE-750C80D6EC3D}">
      <dgm:prSet/>
      <dgm:spPr/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1B8DEE7F-ED68-46BB-BA54-3D1683A0C9AA}" type="sibTrans" cxnId="{12F7FC4D-2A11-4373-8FBE-750C80D6EC3D}">
      <dgm:prSet/>
      <dgm:spPr/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5B747606-D25A-4D16-A117-8E89B29EDF3E}">
      <dgm:prSet phldrT="[Text]"/>
      <dgm:spPr/>
      <dgm:t>
        <a:bodyPr/>
        <a:lstStyle/>
        <a:p>
          <a:r>
            <a:rPr lang="nb-NO" b="1" smtClean="0"/>
            <a:t>Lessons Learned and Compendium of Audit findings</a:t>
          </a:r>
          <a:endParaRPr lang="en-US" b="1" dirty="0"/>
        </a:p>
      </dgm:t>
    </dgm:pt>
    <dgm:pt modelId="{336C6069-D5D2-413D-AAAB-F964BDB48FB9}" type="parTrans" cxnId="{242098D7-28B9-4A57-8E4C-8B3569AEEF3F}">
      <dgm:prSet/>
      <dgm:spPr/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FC3FB7E4-F833-4B1C-8C2B-68C8BD0C22D9}" type="sibTrans" cxnId="{242098D7-28B9-4A57-8E4C-8B3569AEEF3F}">
      <dgm:prSet/>
      <dgm:spPr/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85A9AFE0-5F88-4878-A913-85C0C08B75A1}" type="pres">
      <dgm:prSet presAssocID="{A487BA2F-67C4-4AB9-B4A4-E7C220F4AA2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TT"/>
        </a:p>
      </dgm:t>
    </dgm:pt>
    <dgm:pt modelId="{4DCF9D2C-CE8D-4B7E-8F0B-21001A7B6035}" type="pres">
      <dgm:prSet presAssocID="{1E8F72A0-5DAF-4A24-BB33-DA7E0D3BB97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TT"/>
        </a:p>
      </dgm:t>
    </dgm:pt>
    <dgm:pt modelId="{90F01EF6-2F0C-4EE7-B833-36428F4CD7AA}" type="pres">
      <dgm:prSet presAssocID="{4B02BFB1-3C10-442B-B4A9-DD5FA0204962}" presName="sibTrans" presStyleCnt="0"/>
      <dgm:spPr/>
    </dgm:pt>
    <dgm:pt modelId="{2ED8EC81-550D-4671-B2AC-E338AB016659}" type="pres">
      <dgm:prSet presAssocID="{E1087FED-42F8-43D6-A6C0-3420401F40DF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TT"/>
        </a:p>
      </dgm:t>
    </dgm:pt>
    <dgm:pt modelId="{A1C5503B-1822-4EB1-A522-59678BE8184E}" type="pres">
      <dgm:prSet presAssocID="{0EC1BB43-CCB1-4466-B27E-F043D4AE9D9E}" presName="sibTrans" presStyleCnt="0"/>
      <dgm:spPr/>
    </dgm:pt>
    <dgm:pt modelId="{F99736D8-504E-4104-B128-30650E655769}" type="pres">
      <dgm:prSet presAssocID="{7A44A913-6C89-4604-B5D9-75BA6D1A74B0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TT"/>
        </a:p>
      </dgm:t>
    </dgm:pt>
    <dgm:pt modelId="{5445400A-7D87-4239-81E0-B83B59748F4C}" type="pres">
      <dgm:prSet presAssocID="{1B8DEE7F-ED68-46BB-BA54-3D1683A0C9AA}" presName="sibTrans" presStyleCnt="0"/>
      <dgm:spPr/>
    </dgm:pt>
    <dgm:pt modelId="{5E7E9E2E-74AF-4970-B780-20E3EF4AD090}" type="pres">
      <dgm:prSet presAssocID="{5B747606-D25A-4D16-A117-8E89B29EDF3E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TT"/>
        </a:p>
      </dgm:t>
    </dgm:pt>
  </dgm:ptLst>
  <dgm:cxnLst>
    <dgm:cxn modelId="{B549AC65-E5AC-4287-86C7-BA6EE9F40195}" type="presOf" srcId="{5B747606-D25A-4D16-A117-8E89B29EDF3E}" destId="{5E7E9E2E-74AF-4970-B780-20E3EF4AD090}" srcOrd="0" destOrd="0" presId="urn:microsoft.com/office/officeart/2005/8/layout/default"/>
    <dgm:cxn modelId="{9ADAA7B0-D27A-46B1-BF07-E49A84546656}" type="presOf" srcId="{1E8F72A0-5DAF-4A24-BB33-DA7E0D3BB975}" destId="{4DCF9D2C-CE8D-4B7E-8F0B-21001A7B6035}" srcOrd="0" destOrd="0" presId="urn:microsoft.com/office/officeart/2005/8/layout/default"/>
    <dgm:cxn modelId="{FE3A57E8-8762-4B9A-BB48-809191842A20}" type="presOf" srcId="{A487BA2F-67C4-4AB9-B4A4-E7C220F4AA2B}" destId="{85A9AFE0-5F88-4878-A913-85C0C08B75A1}" srcOrd="0" destOrd="0" presId="urn:microsoft.com/office/officeart/2005/8/layout/default"/>
    <dgm:cxn modelId="{3577429C-612E-4D79-BEB7-3E813CDA249C}" srcId="{A487BA2F-67C4-4AB9-B4A4-E7C220F4AA2B}" destId="{E1087FED-42F8-43D6-A6C0-3420401F40DF}" srcOrd="1" destOrd="0" parTransId="{912E51DE-BC51-4F07-BA99-220FBACD7BDD}" sibTransId="{0EC1BB43-CCB1-4466-B27E-F043D4AE9D9E}"/>
    <dgm:cxn modelId="{6FB9CC84-E0AB-4A0A-9A3D-F1951DD9071E}" type="presOf" srcId="{7A44A913-6C89-4604-B5D9-75BA6D1A74B0}" destId="{F99736D8-504E-4104-B128-30650E655769}" srcOrd="0" destOrd="0" presId="urn:microsoft.com/office/officeart/2005/8/layout/default"/>
    <dgm:cxn modelId="{BB6169C1-819E-4188-891E-BAF1B350282B}" srcId="{A487BA2F-67C4-4AB9-B4A4-E7C220F4AA2B}" destId="{1E8F72A0-5DAF-4A24-BB33-DA7E0D3BB975}" srcOrd="0" destOrd="0" parTransId="{DBBF1D64-AB62-4587-A3ED-1ED62816EE1B}" sibTransId="{4B02BFB1-3C10-442B-B4A9-DD5FA0204962}"/>
    <dgm:cxn modelId="{56FC168C-9490-431C-A6D9-22F24F25E811}" type="presOf" srcId="{E1087FED-42F8-43D6-A6C0-3420401F40DF}" destId="{2ED8EC81-550D-4671-B2AC-E338AB016659}" srcOrd="0" destOrd="0" presId="urn:microsoft.com/office/officeart/2005/8/layout/default"/>
    <dgm:cxn modelId="{242098D7-28B9-4A57-8E4C-8B3569AEEF3F}" srcId="{A487BA2F-67C4-4AB9-B4A4-E7C220F4AA2B}" destId="{5B747606-D25A-4D16-A117-8E89B29EDF3E}" srcOrd="3" destOrd="0" parTransId="{336C6069-D5D2-413D-AAAB-F964BDB48FB9}" sibTransId="{FC3FB7E4-F833-4B1C-8C2B-68C8BD0C22D9}"/>
    <dgm:cxn modelId="{12F7FC4D-2A11-4373-8FBE-750C80D6EC3D}" srcId="{A487BA2F-67C4-4AB9-B4A4-E7C220F4AA2B}" destId="{7A44A913-6C89-4604-B5D9-75BA6D1A74B0}" srcOrd="2" destOrd="0" parTransId="{275650A0-9B4C-4841-9E8B-CEB5FD6685E5}" sibTransId="{1B8DEE7F-ED68-46BB-BA54-3D1683A0C9AA}"/>
    <dgm:cxn modelId="{899FC736-5A94-4952-B60E-E40349FBF501}" type="presParOf" srcId="{85A9AFE0-5F88-4878-A913-85C0C08B75A1}" destId="{4DCF9D2C-CE8D-4B7E-8F0B-21001A7B6035}" srcOrd="0" destOrd="0" presId="urn:microsoft.com/office/officeart/2005/8/layout/default"/>
    <dgm:cxn modelId="{0B0BB344-9A97-4689-80C1-FC1AA9390FAC}" type="presParOf" srcId="{85A9AFE0-5F88-4878-A913-85C0C08B75A1}" destId="{90F01EF6-2F0C-4EE7-B833-36428F4CD7AA}" srcOrd="1" destOrd="0" presId="urn:microsoft.com/office/officeart/2005/8/layout/default"/>
    <dgm:cxn modelId="{2DE02897-D632-4C0A-BAA1-C69CB0893D74}" type="presParOf" srcId="{85A9AFE0-5F88-4878-A913-85C0C08B75A1}" destId="{2ED8EC81-550D-4671-B2AC-E338AB016659}" srcOrd="2" destOrd="0" presId="urn:microsoft.com/office/officeart/2005/8/layout/default"/>
    <dgm:cxn modelId="{6D9A9C02-0640-40DD-992A-008E66A535BB}" type="presParOf" srcId="{85A9AFE0-5F88-4878-A913-85C0C08B75A1}" destId="{A1C5503B-1822-4EB1-A522-59678BE8184E}" srcOrd="3" destOrd="0" presId="urn:microsoft.com/office/officeart/2005/8/layout/default"/>
    <dgm:cxn modelId="{637C7377-A904-4F2D-8C26-90DA3B1F0EC4}" type="presParOf" srcId="{85A9AFE0-5F88-4878-A913-85C0C08B75A1}" destId="{F99736D8-504E-4104-B128-30650E655769}" srcOrd="4" destOrd="0" presId="urn:microsoft.com/office/officeart/2005/8/layout/default"/>
    <dgm:cxn modelId="{D2199A18-78C0-42A2-AAED-453CDAC0AC8D}" type="presParOf" srcId="{85A9AFE0-5F88-4878-A913-85C0C08B75A1}" destId="{5445400A-7D87-4239-81E0-B83B59748F4C}" srcOrd="5" destOrd="0" presId="urn:microsoft.com/office/officeart/2005/8/layout/default"/>
    <dgm:cxn modelId="{FF38082E-A141-4875-AB1E-F1D45FBA911B}" type="presParOf" srcId="{85A9AFE0-5F88-4878-A913-85C0C08B75A1}" destId="{5E7E9E2E-74AF-4970-B780-20E3EF4AD090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CF9D2C-CE8D-4B7E-8F0B-21001A7B6035}">
      <dsp:nvSpPr>
        <dsp:cNvPr id="0" name=""/>
        <dsp:cNvSpPr/>
      </dsp:nvSpPr>
      <dsp:spPr>
        <a:xfrm>
          <a:off x="562" y="1033660"/>
          <a:ext cx="2195159" cy="131709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000" b="1" kern="1200" dirty="0" smtClean="0"/>
            <a:t>CoP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000" b="1" kern="1200" dirty="0" smtClean="0"/>
            <a:t>Auditing Implementation of SDGs </a:t>
          </a:r>
          <a:endParaRPr lang="en-US" sz="2000" b="1" kern="1200" dirty="0"/>
        </a:p>
      </dsp:txBody>
      <dsp:txXfrm>
        <a:off x="562" y="1033660"/>
        <a:ext cx="2195159" cy="1317095"/>
      </dsp:txXfrm>
    </dsp:sp>
    <dsp:sp modelId="{2ED8EC81-550D-4671-B2AC-E338AB016659}">
      <dsp:nvSpPr>
        <dsp:cNvPr id="0" name=""/>
        <dsp:cNvSpPr/>
      </dsp:nvSpPr>
      <dsp:spPr>
        <a:xfrm>
          <a:off x="2415238" y="1033660"/>
          <a:ext cx="2195159" cy="1317095"/>
        </a:xfrm>
        <a:prstGeom prst="rect">
          <a:avLst/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000" b="1" kern="1200" smtClean="0"/>
            <a:t>GPG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000" b="1" kern="1200" smtClean="0"/>
            <a:t>Guidance Auditing Preparedness for Implementation</a:t>
          </a:r>
          <a:endParaRPr lang="en-US" sz="2000" b="1" kern="1200" dirty="0"/>
        </a:p>
      </dsp:txBody>
      <dsp:txXfrm>
        <a:off x="2415238" y="1033660"/>
        <a:ext cx="2195159" cy="1317095"/>
      </dsp:txXfrm>
    </dsp:sp>
    <dsp:sp modelId="{F99736D8-504E-4104-B128-30650E655769}">
      <dsp:nvSpPr>
        <dsp:cNvPr id="0" name=""/>
        <dsp:cNvSpPr/>
      </dsp:nvSpPr>
      <dsp:spPr>
        <a:xfrm>
          <a:off x="562" y="2570271"/>
          <a:ext cx="2195159" cy="1317095"/>
        </a:xfrm>
        <a:prstGeom prst="rect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000" b="1" kern="1200" smtClean="0"/>
            <a:t>Cooperative Audit of  Preparedness for Implementation</a:t>
          </a:r>
          <a:endParaRPr lang="en-US" sz="2000" b="1" kern="1200" dirty="0"/>
        </a:p>
      </dsp:txBody>
      <dsp:txXfrm>
        <a:off x="562" y="2570271"/>
        <a:ext cx="2195159" cy="1317095"/>
      </dsp:txXfrm>
    </dsp:sp>
    <dsp:sp modelId="{5E7E9E2E-74AF-4970-B780-20E3EF4AD090}">
      <dsp:nvSpPr>
        <dsp:cNvPr id="0" name=""/>
        <dsp:cNvSpPr/>
      </dsp:nvSpPr>
      <dsp:spPr>
        <a:xfrm>
          <a:off x="2415238" y="2570271"/>
          <a:ext cx="2195159" cy="1317095"/>
        </a:xfrm>
        <a:prstGeom prst="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000" b="1" kern="1200" smtClean="0"/>
            <a:t>Lessons Learned and Compendium of Audit findings</a:t>
          </a:r>
          <a:endParaRPr lang="en-US" sz="2000" b="1" kern="1200" dirty="0"/>
        </a:p>
      </dsp:txBody>
      <dsp:txXfrm>
        <a:off x="2415238" y="2570271"/>
        <a:ext cx="2195159" cy="13170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184" cy="495936"/>
          </a:xfrm>
          <a:prstGeom prst="rect">
            <a:avLst/>
          </a:prstGeom>
        </p:spPr>
        <p:txBody>
          <a:bodyPr vert="horz" lIns="91111" tIns="45555" rIns="91111" bIns="4555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908" y="0"/>
            <a:ext cx="2945184" cy="495936"/>
          </a:xfrm>
          <a:prstGeom prst="rect">
            <a:avLst/>
          </a:prstGeom>
        </p:spPr>
        <p:txBody>
          <a:bodyPr vert="horz" lIns="91111" tIns="45555" rIns="91111" bIns="45555" rtlCol="0"/>
          <a:lstStyle>
            <a:lvl1pPr algn="r">
              <a:defRPr sz="1200"/>
            </a:lvl1pPr>
          </a:lstStyle>
          <a:p>
            <a:fld id="{E3B4DAEB-CFD6-4BF5-BE21-3DB41590AC47}" type="datetimeFigureOut">
              <a:rPr lang="en-US" smtClean="0"/>
              <a:pPr/>
              <a:t>9/7/2016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0705"/>
            <a:ext cx="2945184" cy="495936"/>
          </a:xfrm>
          <a:prstGeom prst="rect">
            <a:avLst/>
          </a:prstGeom>
        </p:spPr>
        <p:txBody>
          <a:bodyPr vert="horz" lIns="91111" tIns="45555" rIns="91111" bIns="4555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908" y="9430705"/>
            <a:ext cx="2945184" cy="495936"/>
          </a:xfrm>
          <a:prstGeom prst="rect">
            <a:avLst/>
          </a:prstGeom>
        </p:spPr>
        <p:txBody>
          <a:bodyPr vert="horz" lIns="91111" tIns="45555" rIns="91111" bIns="45555" rtlCol="0" anchor="b"/>
          <a:lstStyle>
            <a:lvl1pPr algn="r">
              <a:defRPr sz="1200"/>
            </a:lvl1pPr>
          </a:lstStyle>
          <a:p>
            <a:fld id="{321E2073-B367-4373-8A55-89E655548B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5708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8D77B6-4853-41BB-ABCA-677AB05DF109}" type="datetimeFigureOut">
              <a:rPr lang="en-IN" smtClean="0"/>
              <a:pPr/>
              <a:t>07-09-2016</a:t>
            </a:fld>
            <a:endParaRPr lang="en-IN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52392E-2043-4EF6-ADAC-292160E8F9AD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73858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52392E-2043-4EF6-ADAC-292160E8F9AD}" type="slidenum">
              <a:rPr lang="en-IN" smtClean="0"/>
              <a:pPr/>
              <a:t>1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54817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D89A-2BFA-4E38-A7B5-6CA3FC6775FD}" type="datetimeFigureOut">
              <a:rPr lang="en-US" smtClean="0"/>
              <a:pPr/>
              <a:t>9/7/2016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4A58-FD73-47FC-B463-93343E3C10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D89A-2BFA-4E38-A7B5-6CA3FC6775FD}" type="datetimeFigureOut">
              <a:rPr lang="en-US" smtClean="0"/>
              <a:pPr/>
              <a:t>9/7/2016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4A58-FD73-47FC-B463-93343E3C10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D89A-2BFA-4E38-A7B5-6CA3FC6775FD}" type="datetimeFigureOut">
              <a:rPr lang="en-US" smtClean="0"/>
              <a:pPr/>
              <a:t>9/7/2016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4A58-FD73-47FC-B463-93343E3C10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D89A-2BFA-4E38-A7B5-6CA3FC6775FD}" type="datetimeFigureOut">
              <a:rPr lang="en-US" smtClean="0"/>
              <a:pPr/>
              <a:t>9/7/2016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4A58-FD73-47FC-B463-93343E3C10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D89A-2BFA-4E38-A7B5-6CA3FC6775FD}" type="datetimeFigureOut">
              <a:rPr lang="en-US" smtClean="0"/>
              <a:pPr/>
              <a:t>9/7/2016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4A58-FD73-47FC-B463-93343E3C10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D89A-2BFA-4E38-A7B5-6CA3FC6775FD}" type="datetimeFigureOut">
              <a:rPr lang="en-US" smtClean="0"/>
              <a:pPr/>
              <a:t>9/7/2016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4A58-FD73-47FC-B463-93343E3C10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D89A-2BFA-4E38-A7B5-6CA3FC6775FD}" type="datetimeFigureOut">
              <a:rPr lang="en-US" smtClean="0"/>
              <a:pPr/>
              <a:t>9/7/2016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4A58-FD73-47FC-B463-93343E3C10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D89A-2BFA-4E38-A7B5-6CA3FC6775FD}" type="datetimeFigureOut">
              <a:rPr lang="en-US" smtClean="0"/>
              <a:pPr/>
              <a:t>9/7/2016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4A58-FD73-47FC-B463-93343E3C10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D89A-2BFA-4E38-A7B5-6CA3FC6775FD}" type="datetimeFigureOut">
              <a:rPr lang="en-US" smtClean="0"/>
              <a:pPr/>
              <a:t>9/7/2016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4A58-FD73-47FC-B463-93343E3C10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D89A-2BFA-4E38-A7B5-6CA3FC6775FD}" type="datetimeFigureOut">
              <a:rPr lang="en-US" smtClean="0"/>
              <a:pPr/>
              <a:t>9/7/2016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4A58-FD73-47FC-B463-93343E3C10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D89A-2BFA-4E38-A7B5-6CA3FC6775FD}" type="datetimeFigureOut">
              <a:rPr lang="en-US" smtClean="0"/>
              <a:pPr/>
              <a:t>9/7/2016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4A58-FD73-47FC-B463-93343E3C10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ED89A-2BFA-4E38-A7B5-6CA3FC6775FD}" type="datetimeFigureOut">
              <a:rPr lang="en-US" smtClean="0"/>
              <a:pPr/>
              <a:t>9/7/2016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84A58-FD73-47FC-B463-93343E3C10F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13" cstate="print"/>
          <a:srcRect l="64706" b="54306"/>
          <a:stretch>
            <a:fillRect/>
          </a:stretch>
        </p:blipFill>
        <p:spPr bwMode="auto">
          <a:xfrm>
            <a:off x="7315200" y="0"/>
            <a:ext cx="1828800" cy="1143000"/>
          </a:xfrm>
          <a:prstGeom prst="rect">
            <a:avLst/>
          </a:prstGeom>
          <a:noFill/>
        </p:spPr>
      </p:pic>
      <p:grpSp>
        <p:nvGrpSpPr>
          <p:cNvPr id="8" name="Group 3"/>
          <p:cNvGrpSpPr>
            <a:grpSpLocks/>
          </p:cNvGrpSpPr>
          <p:nvPr/>
        </p:nvGrpSpPr>
        <p:grpSpPr bwMode="auto">
          <a:xfrm>
            <a:off x="76200" y="76200"/>
            <a:ext cx="1066800" cy="1066800"/>
            <a:chOff x="1812885" y="483445"/>
            <a:chExt cx="6004777" cy="6262809"/>
          </a:xfrm>
        </p:grpSpPr>
        <p:sp>
          <p:nvSpPr>
            <p:cNvPr id="9" name="Oval 8"/>
            <p:cNvSpPr/>
            <p:nvPr/>
          </p:nvSpPr>
          <p:spPr>
            <a:xfrm>
              <a:off x="1982140" y="483445"/>
              <a:ext cx="5563249" cy="5564385"/>
            </a:xfrm>
            <a:prstGeom prst="ellipse">
              <a:avLst/>
            </a:prstGeom>
            <a:gradFill flip="none"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  <a:tileRect/>
            </a:gra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2688584" y="1143496"/>
              <a:ext cx="4187152" cy="4190556"/>
            </a:xfrm>
            <a:prstGeom prst="ellipse">
              <a:avLst/>
            </a:prstGeom>
            <a:gradFill flip="none"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  <a:tileRect/>
            </a:gra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pic>
          <p:nvPicPr>
            <p:cNvPr id="11" name="Picture 6" descr="8.jpg"/>
            <p:cNvPicPr>
              <a:picLocks noChangeAspect="1"/>
            </p:cNvPicPr>
            <p:nvPr/>
          </p:nvPicPr>
          <p:blipFill>
            <a:blip r:embed="rId1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grayscl/>
            </a:blip>
            <a:srcRect l="22330" r="21359" b="28105"/>
            <a:stretch>
              <a:fillRect/>
            </a:stretch>
          </p:blipFill>
          <p:spPr bwMode="auto">
            <a:xfrm flipH="1">
              <a:off x="2590597" y="1321645"/>
              <a:ext cx="4419600" cy="381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1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886200" y="2916634"/>
              <a:ext cx="1828800" cy="1961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12" descr="6.jpg"/>
            <p:cNvPicPr>
              <a:picLocks noChangeAspect="1"/>
            </p:cNvPicPr>
            <p:nvPr/>
          </p:nvPicPr>
          <p:blipFill>
            <a:blip r:embed="rId1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D9C3A5">
                  <a:tint val="50000"/>
                  <a:satMod val="180000"/>
                </a:srgbClr>
              </a:duotone>
            </a:blip>
            <a:srcRect b="1286"/>
            <a:stretch>
              <a:fillRect/>
            </a:stretch>
          </p:blipFill>
          <p:spPr>
            <a:xfrm>
              <a:off x="4306112" y="1499621"/>
              <a:ext cx="990600" cy="1519804"/>
            </a:xfrm>
            <a:prstGeom prst="rect">
              <a:avLst/>
            </a:prstGeom>
          </p:spPr>
        </p:pic>
        <p:sp>
          <p:nvSpPr>
            <p:cNvPr id="14" name="WordArt 6"/>
            <p:cNvSpPr>
              <a:spLocks noChangeArrowheads="1" noChangeShapeType="1" noTextEdit="1"/>
            </p:cNvSpPr>
            <p:nvPr/>
          </p:nvSpPr>
          <p:spPr bwMode="auto">
            <a:xfrm rot="17626964">
              <a:off x="2203579" y="1206106"/>
              <a:ext cx="4389120" cy="3840480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1562266"/>
                </a:avLst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hi-IN" sz="3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2">
                      <a:lumMod val="25000"/>
                    </a:schemeClr>
                  </a:solidFill>
                  <a:latin typeface="Century Gothic"/>
                </a:rPr>
                <a:t>भारतीय लेखा </a:t>
              </a:r>
              <a:r>
                <a:rPr lang="hi-IN" sz="3600" dirty="0">
                  <a:solidFill>
                    <a:schemeClr val="bg2">
                      <a:lumMod val="25000"/>
                    </a:schemeClr>
                  </a:solidFill>
                  <a:latin typeface="+mn-lt"/>
                </a:rPr>
                <a:t>एव</a:t>
              </a:r>
              <a:r>
                <a:rPr lang="hi-IN" sz="3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2">
                      <a:lumMod val="25000"/>
                    </a:schemeClr>
                  </a:solidFill>
                  <a:latin typeface="Century Gothic"/>
                </a:rPr>
                <a:t> लेखा परीक्षा विभाग</a:t>
              </a:r>
              <a:r>
                <a:rPr lang="en-US" sz="3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2">
                      <a:lumMod val="25000"/>
                    </a:schemeClr>
                  </a:solidFill>
                  <a:latin typeface="Century Gothic"/>
                </a:rPr>
                <a:t>    </a:t>
              </a:r>
            </a:p>
          </p:txBody>
        </p:sp>
        <p:sp>
          <p:nvSpPr>
            <p:cNvPr id="15" name="WordArt 6"/>
            <p:cNvSpPr>
              <a:spLocks noChangeArrowheads="1" noChangeShapeType="1" noTextEdit="1"/>
            </p:cNvSpPr>
            <p:nvPr/>
          </p:nvSpPr>
          <p:spPr bwMode="auto">
            <a:xfrm rot="4033083">
              <a:off x="2894117" y="1130047"/>
              <a:ext cx="4466581" cy="4026975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1741012"/>
                </a:avLst>
              </a:prstTxWarp>
            </a:bodyPr>
            <a:lstStyle/>
            <a:p>
              <a:pPr algn="ctr"/>
              <a:r>
                <a:rPr lang="en-US" sz="4000" kern="10" dirty="0">
                  <a:ln w="9525">
                    <a:solidFill>
                      <a:srgbClr val="4A452A"/>
                    </a:solidFill>
                    <a:round/>
                    <a:headEnd/>
                    <a:tailEnd/>
                  </a:ln>
                  <a:solidFill>
                    <a:srgbClr val="4A452A"/>
                  </a:solidFill>
                  <a:latin typeface="Times New Roman"/>
                  <a:cs typeface="Times New Roman"/>
                </a:rPr>
                <a:t>    INDIAN AUDIT  AND  ACCOUNTS  DEPARTMENT</a:t>
              </a:r>
            </a:p>
          </p:txBody>
        </p:sp>
        <p:sp>
          <p:nvSpPr>
            <p:cNvPr id="16" name="Oval 15"/>
            <p:cNvSpPr>
              <a:spLocks noChangeArrowheads="1"/>
            </p:cNvSpPr>
            <p:nvPr/>
          </p:nvSpPr>
          <p:spPr bwMode="auto">
            <a:xfrm flipH="1" flipV="1">
              <a:off x="2249806" y="2716531"/>
              <a:ext cx="45719" cy="45719"/>
            </a:xfrm>
            <a:prstGeom prst="ellipse">
              <a:avLst/>
            </a:prstGeom>
            <a:solidFill>
              <a:srgbClr val="4A452A"/>
            </a:solidFill>
            <a:ln w="25400" algn="ctr">
              <a:noFill/>
              <a:round/>
              <a:headEnd/>
              <a:tailEnd/>
            </a:ln>
          </p:spPr>
          <p:txBody>
            <a:bodyPr rot="1080000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 dirty="0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17" name="4-Point Star 16"/>
            <p:cNvSpPr/>
            <p:nvPr/>
          </p:nvSpPr>
          <p:spPr>
            <a:xfrm>
              <a:off x="4638662" y="682995"/>
              <a:ext cx="301713" cy="307000"/>
            </a:xfrm>
            <a:prstGeom prst="star4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grpSp>
          <p:nvGrpSpPr>
            <p:cNvPr id="18" name="Group 25"/>
            <p:cNvGrpSpPr>
              <a:grpSpLocks/>
            </p:cNvGrpSpPr>
            <p:nvPr/>
          </p:nvGrpSpPr>
          <p:grpSpPr bwMode="auto">
            <a:xfrm>
              <a:off x="1812885" y="4810648"/>
              <a:ext cx="6004777" cy="1935606"/>
              <a:chOff x="1812885" y="4810648"/>
              <a:chExt cx="6004777" cy="1935606"/>
            </a:xfrm>
          </p:grpSpPr>
          <p:pic>
            <p:nvPicPr>
              <p:cNvPr id="21" name="Picture 20" descr="4.jpg"/>
              <p:cNvPicPr>
                <a:picLocks noChangeAspect="1"/>
              </p:cNvPicPr>
              <p:nvPr/>
            </p:nvPicPr>
            <p:blipFill>
              <a:blip r:embed="rId17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rgbClr val="006600">
                    <a:tint val="45000"/>
                    <a:satMod val="400000"/>
                  </a:srgbClr>
                </a:duotone>
              </a:blip>
              <a:stretch>
                <a:fillRect/>
              </a:stretch>
            </p:blipFill>
            <p:spPr>
              <a:xfrm rot="17293229">
                <a:off x="2584799" y="4059263"/>
                <a:ext cx="1915077" cy="3458906"/>
              </a:xfrm>
              <a:prstGeom prst="rect">
                <a:avLst/>
              </a:prstGeom>
            </p:spPr>
          </p:pic>
          <p:pic>
            <p:nvPicPr>
              <p:cNvPr id="22" name="Picture 21" descr="4.jpg"/>
              <p:cNvPicPr>
                <a:picLocks noChangeAspect="1"/>
              </p:cNvPicPr>
              <p:nvPr/>
            </p:nvPicPr>
            <p:blipFill>
              <a:blip r:embed="rId18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rgbClr val="006600">
                    <a:tint val="45000"/>
                    <a:satMod val="400000"/>
                  </a:srgbClr>
                </a:duotone>
              </a:blip>
              <a:stretch>
                <a:fillRect/>
              </a:stretch>
            </p:blipFill>
            <p:spPr>
              <a:xfrm rot="15075991" flipV="1">
                <a:off x="5147827" y="4055891"/>
                <a:ext cx="1915077" cy="3424592"/>
              </a:xfrm>
              <a:prstGeom prst="rect">
                <a:avLst/>
              </a:prstGeom>
            </p:spPr>
          </p:pic>
        </p:grpSp>
        <p:pic>
          <p:nvPicPr>
            <p:cNvPr id="19" name="Picture 14" descr="asad.jpg"/>
            <p:cNvPicPr>
              <a:picLocks noChangeAspect="1"/>
            </p:cNvPicPr>
            <p:nvPr/>
          </p:nvPicPr>
          <p:blipFill>
            <a:blip r:embed="rId19" cstate="print">
              <a:clrChange>
                <a:clrFrom>
                  <a:srgbClr val="010004"/>
                </a:clrFrom>
                <a:clrTo>
                  <a:srgbClr val="010004">
                    <a:alpha val="0"/>
                  </a:srgbClr>
                </a:clrTo>
              </a:clrChange>
              <a:grayscl/>
              <a:biLevel thresh="50000"/>
            </a:blip>
            <a:srcRect/>
            <a:stretch>
              <a:fillRect/>
            </a:stretch>
          </p:blipFill>
          <p:spPr bwMode="auto">
            <a:xfrm>
              <a:off x="4419600" y="4067175"/>
              <a:ext cx="805534" cy="423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" name="Picture 3"/>
            <p:cNvPicPr>
              <a:picLocks noChangeAspect="1" noChangeArrowheads="1"/>
            </p:cNvPicPr>
            <p:nvPr/>
          </p:nvPicPr>
          <p:blipFill>
            <a:blip r:embed="rId20" cstate="print">
              <a:clrChange>
                <a:clrFrom>
                  <a:srgbClr val="4F1E1E"/>
                </a:clrFrom>
                <a:clrTo>
                  <a:srgbClr val="4F1E1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48150" y="3040936"/>
              <a:ext cx="1088048" cy="8900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9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tosaicommunity.or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68100"/>
            <a:ext cx="7772400" cy="1885962"/>
          </a:xfrm>
        </p:spPr>
        <p:txBody>
          <a:bodyPr>
            <a:normAutofit fontScale="90000"/>
          </a:bodyPr>
          <a:lstStyle/>
          <a:p>
            <a:r>
              <a:rPr lang="en-IN" sz="2800" b="1" dirty="0"/>
              <a:t>Agenda Item No. </a:t>
            </a:r>
            <a:r>
              <a:rPr lang="en-IN" sz="2800" b="1" dirty="0" smtClean="0"/>
              <a:t>14</a:t>
            </a:r>
            <a:r>
              <a:rPr lang="en-IN" sz="3200" b="1" dirty="0" smtClean="0"/>
              <a:t/>
            </a:r>
            <a:br>
              <a:rPr lang="en-IN" sz="3200" b="1" dirty="0" smtClean="0"/>
            </a:br>
            <a:r>
              <a:rPr lang="en-IN" sz="3200" b="1" dirty="0" smtClean="0"/>
              <a:t>KSC-IDI Capacity Development Programme on</a:t>
            </a:r>
            <a:r>
              <a:rPr lang="en-IN" sz="3600" b="1" dirty="0" smtClean="0"/>
              <a:t> Auditing preparedness for implementation of SDGs</a:t>
            </a:r>
            <a:endParaRPr lang="en-IN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43066" y="5301208"/>
            <a:ext cx="6643734" cy="590310"/>
          </a:xfrm>
        </p:spPr>
        <p:txBody>
          <a:bodyPr>
            <a:noAutofit/>
          </a:bodyPr>
          <a:lstStyle/>
          <a:p>
            <a:pPr algn="r"/>
            <a:r>
              <a:rPr lang="en-US" b="1" smtClean="0">
                <a:solidFill>
                  <a:schemeClr val="tx1"/>
                </a:solidFill>
              </a:rPr>
              <a:t>SAI-India</a:t>
            </a:r>
            <a:endParaRPr lang="en-IN" sz="2400" b="1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Comptroller and Auditor General of India</a:t>
            </a: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DC91-BA8D-4035-9E2C-F9DC70487D2A}" type="slidenum">
              <a:rPr lang="en-IN" smtClean="0"/>
              <a:pPr/>
              <a:t>1</a:t>
            </a:fld>
            <a:endParaRPr lang="en-IN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85800" y="3471864"/>
            <a:ext cx="7879557" cy="15413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700" b="1" dirty="0"/>
              <a:t>8</a:t>
            </a:r>
            <a:r>
              <a:rPr lang="en-US" sz="2700" b="1" baseline="30000" dirty="0" smtClean="0"/>
              <a:t>th</a:t>
            </a:r>
            <a:r>
              <a:rPr lang="en-US" sz="2700" b="1" dirty="0" smtClean="0"/>
              <a:t> KSC Steering Committee Meeting</a:t>
            </a:r>
            <a:r>
              <a:rPr lang="en-US" sz="2400" b="1" dirty="0" smtClean="0"/>
              <a:t> </a:t>
            </a:r>
          </a:p>
          <a:p>
            <a:endParaRPr lang="en-US" sz="2400" b="1" dirty="0"/>
          </a:p>
          <a:p>
            <a:r>
              <a:rPr lang="en-IN" sz="2700" b="1" dirty="0" smtClean="0"/>
              <a:t>Mexico City</a:t>
            </a:r>
          </a:p>
          <a:p>
            <a:r>
              <a:rPr lang="en-IN" sz="2700" b="1" dirty="0" smtClean="0"/>
              <a:t>(7-9 September 2016)</a:t>
            </a:r>
            <a:endParaRPr lang="en-IN" sz="2800" b="1" dirty="0"/>
          </a:p>
        </p:txBody>
      </p:sp>
    </p:spTree>
    <p:extLst>
      <p:ext uri="{BB962C8B-B14F-4D97-AF65-F5344CB8AC3E}">
        <p14:creationId xmlns:p14="http://schemas.microsoft.com/office/powerpoint/2010/main" val="308589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IN" sz="3600" b="1" dirty="0" smtClean="0"/>
              <a:t>IDI-KSC Cooperation</a:t>
            </a:r>
            <a:endParaRPr lang="en-IN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484784"/>
            <a:ext cx="7267636" cy="4871566"/>
          </a:xfrm>
        </p:spPr>
        <p:txBody>
          <a:bodyPr>
            <a:noAutofit/>
          </a:bodyPr>
          <a:lstStyle/>
          <a:p>
            <a:pPr lvl="0" algn="just">
              <a:buFont typeface="Wingdings" panose="05000000000000000000" pitchFamily="2" charset="2"/>
              <a:buChar char="§"/>
            </a:pPr>
            <a:r>
              <a:rPr lang="en-IN" dirty="0" smtClean="0"/>
              <a:t>KSC </a:t>
            </a:r>
            <a:r>
              <a:rPr lang="en-IN" dirty="0"/>
              <a:t>and </a:t>
            </a:r>
            <a:r>
              <a:rPr lang="en-IN" dirty="0" smtClean="0"/>
              <a:t>IDI </a:t>
            </a:r>
            <a:r>
              <a:rPr lang="en-IN" dirty="0"/>
              <a:t>plan to cooperate in designing and delivering a comprehensive </a:t>
            </a:r>
            <a:r>
              <a:rPr lang="en-IN" dirty="0" smtClean="0"/>
              <a:t>programme </a:t>
            </a:r>
            <a:r>
              <a:rPr lang="en-IN" dirty="0"/>
              <a:t>on </a:t>
            </a:r>
            <a:r>
              <a:rPr lang="en-IN" dirty="0" smtClean="0"/>
              <a:t>auditing </a:t>
            </a:r>
            <a:r>
              <a:rPr lang="en-IN" dirty="0"/>
              <a:t>implementation of </a:t>
            </a:r>
            <a:r>
              <a:rPr lang="en-IN" dirty="0" smtClean="0"/>
              <a:t>SDGs</a:t>
            </a:r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en-IN" dirty="0" smtClean="0"/>
              <a:t>Programme to be implemented during 2015-2018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IN" dirty="0" smtClean="0"/>
              <a:t>Comptroller and Auditor General of India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8778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1009088"/>
              </p:ext>
            </p:extLst>
          </p:nvPr>
        </p:nvGraphicFramePr>
        <p:xfrm>
          <a:off x="4283968" y="1052736"/>
          <a:ext cx="4610961" cy="49210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E830-2433-4476-9766-7A57497EF88C}" type="slidenum">
              <a:rPr lang="es-MX" smtClean="0"/>
              <a:pPr/>
              <a:t>3</a:t>
            </a:fld>
            <a:endParaRPr lang="es-MX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IDI-KSC Cooperation</a:t>
            </a:r>
            <a:endParaRPr lang="en-IN" dirty="0"/>
          </a:p>
        </p:txBody>
      </p:sp>
      <p:pic>
        <p:nvPicPr>
          <p:cNvPr id="1026" name="Picture 2" descr="http://www.za.undp.org/content/dam/unct/dprk/img/E%20SDG%20Poster_A4.jp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127"/>
          <a:stretch/>
        </p:blipFill>
        <p:spPr bwMode="auto">
          <a:xfrm>
            <a:off x="53008" y="2204865"/>
            <a:ext cx="4104456" cy="2405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946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IN" sz="3600" b="1" dirty="0" smtClean="0"/>
              <a:t>Fourfold </a:t>
            </a:r>
            <a:r>
              <a:rPr lang="en-IN" sz="3600" b="1" dirty="0"/>
              <a:t>results framework</a:t>
            </a:r>
            <a:endParaRPr lang="en-IN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484784"/>
            <a:ext cx="7488832" cy="4680520"/>
          </a:xfrm>
        </p:spPr>
        <p:txBody>
          <a:bodyPr>
            <a:noAutofit/>
          </a:bodyPr>
          <a:lstStyle/>
          <a:p>
            <a:pPr marL="628650" lvl="0" indent="-542925" algn="just">
              <a:buFont typeface="Courier New" panose="02070309020205020404" pitchFamily="49" charset="0"/>
              <a:buChar char="o"/>
            </a:pPr>
            <a:r>
              <a:rPr lang="en-IN" sz="3000" dirty="0" smtClean="0"/>
              <a:t>Community </a:t>
            </a:r>
            <a:r>
              <a:rPr lang="en-IN" sz="3000" dirty="0"/>
              <a:t>of Practice for Auditing implementation of </a:t>
            </a:r>
            <a:r>
              <a:rPr lang="en-IN" sz="3000" dirty="0" smtClean="0"/>
              <a:t>SDGs</a:t>
            </a:r>
          </a:p>
          <a:p>
            <a:pPr marL="628650" lvl="0" indent="-542925" algn="just">
              <a:buFont typeface="Courier New" panose="02070309020205020404" pitchFamily="49" charset="0"/>
              <a:buChar char="o"/>
            </a:pPr>
            <a:r>
              <a:rPr lang="en-US" sz="3000" dirty="0" smtClean="0"/>
              <a:t>Guidance </a:t>
            </a:r>
            <a:r>
              <a:rPr lang="en-US" sz="3000" dirty="0"/>
              <a:t>on Auditing preparedness for implementation of </a:t>
            </a:r>
            <a:r>
              <a:rPr lang="en-US" sz="3000" dirty="0" smtClean="0"/>
              <a:t>SDGs</a:t>
            </a:r>
          </a:p>
          <a:p>
            <a:pPr marL="628650" lvl="0" indent="-542925" algn="just">
              <a:buFont typeface="Courier New" panose="02070309020205020404" pitchFamily="49" charset="0"/>
              <a:buChar char="o"/>
            </a:pPr>
            <a:r>
              <a:rPr lang="en-US" sz="3000" dirty="0" smtClean="0"/>
              <a:t>Cooperative </a:t>
            </a:r>
            <a:r>
              <a:rPr lang="en-US" sz="3000" dirty="0"/>
              <a:t>audits on auditing preparedness for implementation of </a:t>
            </a:r>
            <a:r>
              <a:rPr lang="en-US" sz="3000" dirty="0" smtClean="0"/>
              <a:t>SDGs</a:t>
            </a:r>
          </a:p>
          <a:p>
            <a:pPr marL="628650" lvl="0" indent="-542925" algn="just">
              <a:buFont typeface="Courier New" panose="02070309020205020404" pitchFamily="49" charset="0"/>
              <a:buChar char="o"/>
            </a:pPr>
            <a:r>
              <a:rPr lang="en-US" sz="3000" dirty="0" smtClean="0"/>
              <a:t>Documentation </a:t>
            </a:r>
            <a:r>
              <a:rPr lang="en-US" sz="3000" dirty="0"/>
              <a:t>of lessons learned and publication of a Compendium of Audit findings</a:t>
            </a:r>
            <a:endParaRPr lang="en-US" sz="3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IN" dirty="0" smtClean="0"/>
              <a:t>Comptroller and Auditor General of India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2016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6624736" cy="850106"/>
          </a:xfrm>
        </p:spPr>
        <p:txBody>
          <a:bodyPr>
            <a:noAutofit/>
          </a:bodyPr>
          <a:lstStyle/>
          <a:p>
            <a:r>
              <a:rPr lang="en-IN" sz="3600" b="1" dirty="0" smtClean="0"/>
              <a:t>Timeframes</a:t>
            </a:r>
            <a:endParaRPr lang="en-IN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340768"/>
            <a:ext cx="7344816" cy="5015582"/>
          </a:xfrm>
        </p:spPr>
        <p:txBody>
          <a:bodyPr>
            <a:noAutofit/>
          </a:bodyPr>
          <a:lstStyle/>
          <a:p>
            <a:pPr algn="just"/>
            <a:r>
              <a:rPr lang="en-IN" dirty="0"/>
              <a:t>Community of </a:t>
            </a:r>
            <a:r>
              <a:rPr lang="en-IN"/>
              <a:t>Practice </a:t>
            </a:r>
            <a:r>
              <a:rPr lang="en-IN" smtClean="0"/>
              <a:t>hosted </a:t>
            </a:r>
            <a:r>
              <a:rPr lang="en-IN" dirty="0"/>
              <a:t>at KSC IDI portal</a:t>
            </a:r>
          </a:p>
          <a:p>
            <a:pPr lvl="0" algn="just"/>
            <a:r>
              <a:rPr lang="en-US" dirty="0" smtClean="0"/>
              <a:t>Community </a:t>
            </a:r>
            <a:r>
              <a:rPr lang="en-US" dirty="0"/>
              <a:t>can be used to gather information and exchange ideas and experiences about auditing implementation of </a:t>
            </a:r>
            <a:r>
              <a:rPr lang="en-US" dirty="0" smtClean="0"/>
              <a:t>SDGs</a:t>
            </a:r>
            <a:endParaRPr lang="en-IN" dirty="0" smtClean="0"/>
          </a:p>
          <a:p>
            <a:pPr algn="just"/>
            <a:r>
              <a:rPr lang="en-US" dirty="0" smtClean="0"/>
              <a:t>Other </a:t>
            </a:r>
            <a:r>
              <a:rPr lang="en-US" dirty="0"/>
              <a:t>components of the programme are planned for 2016 to </a:t>
            </a:r>
            <a:r>
              <a:rPr lang="en-US" dirty="0" smtClean="0"/>
              <a:t>2018</a:t>
            </a:r>
            <a:endParaRPr lang="en-IN" dirty="0"/>
          </a:p>
          <a:p>
            <a:pPr lvl="0" algn="just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IN" dirty="0" smtClean="0"/>
              <a:t>Comptroller and Auditor General of India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56337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6624736" cy="850106"/>
          </a:xfrm>
        </p:spPr>
        <p:txBody>
          <a:bodyPr>
            <a:noAutofit/>
          </a:bodyPr>
          <a:lstStyle/>
          <a:p>
            <a:r>
              <a:rPr lang="en-IN" sz="3600" b="1" dirty="0" smtClean="0"/>
              <a:t>Latest developments</a:t>
            </a:r>
            <a:endParaRPr lang="en-IN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124744"/>
            <a:ext cx="7992888" cy="5231606"/>
          </a:xfrm>
        </p:spPr>
        <p:txBody>
          <a:bodyPr>
            <a:noAutofit/>
          </a:bodyPr>
          <a:lstStyle/>
          <a:p>
            <a:pPr lvl="0" algn="just"/>
            <a:r>
              <a:rPr lang="en-IN" sz="2800" dirty="0" smtClean="0"/>
              <a:t>Community of Practice already available on INTOSAI Community Portal </a:t>
            </a:r>
            <a:r>
              <a:rPr lang="en-IN" sz="2800" dirty="0" smtClean="0">
                <a:hlinkClick r:id="rId2"/>
              </a:rPr>
              <a:t>www.intosaicommunity.org</a:t>
            </a:r>
            <a:r>
              <a:rPr lang="en-IN" sz="2800" dirty="0" smtClean="0"/>
              <a:t> </a:t>
            </a:r>
          </a:p>
          <a:p>
            <a:pPr lvl="0" algn="just"/>
            <a:r>
              <a:rPr lang="en-IN" sz="2800" dirty="0" smtClean="0"/>
              <a:t>Planning meeting held at Vienna, Austria in March 2016, which was attended by various stakeholders</a:t>
            </a:r>
          </a:p>
          <a:p>
            <a:pPr lvl="0" algn="just"/>
            <a:r>
              <a:rPr lang="en-IN" sz="2800" dirty="0" smtClean="0"/>
              <a:t>Face-to-face meeting for developing guidelines for Auditing SDGs held at New York, USA in July 2016</a:t>
            </a:r>
          </a:p>
          <a:p>
            <a:pPr lvl="0" algn="just"/>
            <a:r>
              <a:rPr lang="en-IN" sz="2800" dirty="0" smtClean="0"/>
              <a:t>Product Development Meeting of resource personnel to finalise guidelines will be hosted by SAI-India at New Delhi from 3-7 October 2016</a:t>
            </a:r>
            <a:endParaRPr lang="en-IN" sz="2800" dirty="0"/>
          </a:p>
          <a:p>
            <a:pPr lvl="0" algn="just"/>
            <a:endParaRPr lang="en-US" sz="2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IN" dirty="0" smtClean="0"/>
              <a:t>Comptroller and Auditor General of India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5411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Discussion questions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Should ISSAI 5130 be further revised and made more comprehensive to include SDG audit concerns?</a:t>
            </a:r>
          </a:p>
          <a:p>
            <a:r>
              <a:rPr lang="en-IN" smtClean="0"/>
              <a:t>Other </a:t>
            </a:r>
            <a:r>
              <a:rPr lang="en-IN" dirty="0"/>
              <a:t>than KSC-IDI programme on SDG, in what other ways can KSC contribute towards audit of SDG</a:t>
            </a:r>
            <a:r>
              <a:rPr lang="en-IN" dirty="0" smtClean="0"/>
              <a:t>?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40403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643050"/>
            <a:ext cx="8066117" cy="4125925"/>
          </a:xfrm>
        </p:spPr>
        <p:txBody>
          <a:bodyPr/>
          <a:lstStyle/>
          <a:p>
            <a:pPr algn="ctr"/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THANK YOU</a:t>
            </a:r>
            <a:r>
              <a:rPr lang="en-IN" i="1" dirty="0" smtClean="0"/>
              <a:t/>
            </a:r>
            <a:br>
              <a:rPr lang="en-IN" i="1" dirty="0" smtClean="0"/>
            </a:br>
            <a:endParaRPr lang="en-IN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Comptroller and Auditor General of India</a:t>
            </a: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DC91-BA8D-4035-9E2C-F9DC70487D2A}" type="slidenum">
              <a:rPr lang="en-IN" smtClean="0"/>
              <a:pPr/>
              <a:t>8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0391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ter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 Slide</Template>
  <TotalTime>809</TotalTime>
  <Words>291</Words>
  <Application>Microsoft Office PowerPoint</Application>
  <PresentationFormat>On-screen Show (4:3)</PresentationFormat>
  <Paragraphs>44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Master Slide</vt:lpstr>
      <vt:lpstr>Agenda Item No. 14 KSC-IDI Capacity Development Programme on Auditing preparedness for implementation of SDGs</vt:lpstr>
      <vt:lpstr>IDI-KSC Cooperation</vt:lpstr>
      <vt:lpstr>IDI-KSC Cooperation</vt:lpstr>
      <vt:lpstr>Fourfold results framework</vt:lpstr>
      <vt:lpstr>Timeframes</vt:lpstr>
      <vt:lpstr>Latest developments</vt:lpstr>
      <vt:lpstr>Discussion questions</vt:lpstr>
      <vt:lpstr>  THANK YOU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DIR IR</cp:lastModifiedBy>
  <cp:revision>188</cp:revision>
  <cp:lastPrinted>2015-10-09T08:23:07Z</cp:lastPrinted>
  <dcterms:created xsi:type="dcterms:W3CDTF">2012-08-17T10:28:19Z</dcterms:created>
  <dcterms:modified xsi:type="dcterms:W3CDTF">2016-09-06T21:18:35Z</dcterms:modified>
</cp:coreProperties>
</file>