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81" r:id="rId2"/>
    <p:sldId id="295" r:id="rId3"/>
    <p:sldId id="286" r:id="rId4"/>
    <p:sldId id="287" r:id="rId5"/>
    <p:sldId id="288" r:id="rId6"/>
    <p:sldId id="297" r:id="rId7"/>
    <p:sldId id="290" r:id="rId8"/>
    <p:sldId id="298" r:id="rId9"/>
    <p:sldId id="292" r:id="rId10"/>
    <p:sldId id="296" r:id="rId11"/>
    <p:sldId id="294" r:id="rId12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04177-4E52-4B43-8CFB-A43AD61E8C22}" type="datetimeFigureOut">
              <a:rPr lang="en-IN" smtClean="0"/>
              <a:t>09-10-2015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1B192-B796-412B-856A-D030DB5EC7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3848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13" cstate="print"/>
          <a:srcRect l="64706" b="54306"/>
          <a:stretch>
            <a:fillRect/>
          </a:stretch>
        </p:blipFill>
        <p:spPr bwMode="auto">
          <a:xfrm>
            <a:off x="7315200" y="0"/>
            <a:ext cx="1828800" cy="1143000"/>
          </a:xfrm>
          <a:prstGeom prst="rect">
            <a:avLst/>
          </a:prstGeom>
          <a:noFill/>
        </p:spPr>
      </p:pic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76200" y="76200"/>
            <a:ext cx="1066800" cy="1066800"/>
            <a:chOff x="1812885" y="483445"/>
            <a:chExt cx="6004777" cy="6262809"/>
          </a:xfrm>
        </p:grpSpPr>
        <p:sp>
          <p:nvSpPr>
            <p:cNvPr id="9" name="Oval 8"/>
            <p:cNvSpPr/>
            <p:nvPr/>
          </p:nvSpPr>
          <p:spPr>
            <a:xfrm>
              <a:off x="1982140" y="483445"/>
              <a:ext cx="5563249" cy="5564385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688584" y="1143496"/>
              <a:ext cx="4187152" cy="4190556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1" name="Picture 6" descr="8.jpg"/>
            <p:cNvPicPr>
              <a:picLocks noChangeAspect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l="22330" r="21359" b="28105"/>
            <a:stretch>
              <a:fillRect/>
            </a:stretch>
          </p:blipFill>
          <p:spPr bwMode="auto">
            <a:xfrm flipH="1">
              <a:off x="2590597" y="1321645"/>
              <a:ext cx="4419600" cy="3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86200" y="2916634"/>
              <a:ext cx="1828800" cy="1961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6.jpg"/>
            <p:cNvPicPr>
              <a:picLocks noChangeAspect="1"/>
            </p:cNvPicPr>
            <p:nvPr/>
          </p:nvPicPr>
          <p:blipFill>
            <a:blip r:embed="rId1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b="1286"/>
            <a:stretch>
              <a:fillRect/>
            </a:stretch>
          </p:blipFill>
          <p:spPr>
            <a:xfrm>
              <a:off x="4306112" y="1499621"/>
              <a:ext cx="990600" cy="1519804"/>
            </a:xfrm>
            <a:prstGeom prst="rect">
              <a:avLst/>
            </a:prstGeom>
          </p:spPr>
        </p:pic>
        <p:sp>
          <p:nvSpPr>
            <p:cNvPr id="14" name="WordArt 6"/>
            <p:cNvSpPr>
              <a:spLocks noChangeArrowheads="1" noChangeShapeType="1" noTextEdit="1"/>
            </p:cNvSpPr>
            <p:nvPr/>
          </p:nvSpPr>
          <p:spPr bwMode="auto">
            <a:xfrm rot="17626964">
              <a:off x="2203579" y="1206106"/>
              <a:ext cx="4389120" cy="384048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562266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भारतीय लेखा </a:t>
              </a:r>
              <a:r>
                <a:rPr lang="hi-IN" sz="36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एव</a:t>
              </a: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लेखा परीक्षा विभाग</a:t>
              </a:r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   </a:t>
              </a:r>
            </a:p>
          </p:txBody>
        </p:sp>
        <p:sp>
          <p:nvSpPr>
            <p:cNvPr id="15" name="WordArt 6"/>
            <p:cNvSpPr>
              <a:spLocks noChangeArrowheads="1" noChangeShapeType="1" noTextEdit="1"/>
            </p:cNvSpPr>
            <p:nvPr/>
          </p:nvSpPr>
          <p:spPr bwMode="auto">
            <a:xfrm rot="4033083">
              <a:off x="2894117" y="1130047"/>
              <a:ext cx="4466581" cy="402697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741012"/>
                </a:avLst>
              </a:prstTxWarp>
            </a:bodyPr>
            <a:lstStyle/>
            <a:p>
              <a:pPr algn="ctr"/>
              <a:r>
                <a:rPr lang="en-US" sz="4000" kern="10">
                  <a:ln w="9525">
                    <a:solidFill>
                      <a:srgbClr val="4A452A"/>
                    </a:solidFill>
                    <a:round/>
                    <a:headEnd/>
                    <a:tailEnd/>
                  </a:ln>
                  <a:solidFill>
                    <a:srgbClr val="4A452A"/>
                  </a:solidFill>
                  <a:latin typeface="Times New Roman"/>
                  <a:cs typeface="Times New Roman"/>
                </a:rPr>
                <a:t>    INDIAN AUDIT  AND  ACCOUNTS  DEPARTMENT</a:t>
              </a:r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 flipH="1" flipV="1">
              <a:off x="2249806" y="2716531"/>
              <a:ext cx="45719" cy="45719"/>
            </a:xfrm>
            <a:prstGeom prst="ellipse">
              <a:avLst/>
            </a:prstGeom>
            <a:solidFill>
              <a:srgbClr val="4A452A"/>
            </a:solidFill>
            <a:ln w="25400" algn="ctr">
              <a:noFill/>
              <a:round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4638662" y="682995"/>
              <a:ext cx="301713" cy="307000"/>
            </a:xfrm>
            <a:prstGeom prst="star4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8" name="Group 25"/>
            <p:cNvGrpSpPr>
              <a:grpSpLocks/>
            </p:cNvGrpSpPr>
            <p:nvPr/>
          </p:nvGrpSpPr>
          <p:grpSpPr bwMode="auto">
            <a:xfrm>
              <a:off x="1812885" y="4810648"/>
              <a:ext cx="6004777" cy="1935606"/>
              <a:chOff x="1812885" y="4810648"/>
              <a:chExt cx="6004777" cy="1935606"/>
            </a:xfrm>
          </p:grpSpPr>
          <p:pic>
            <p:nvPicPr>
              <p:cNvPr id="21" name="Picture 20" descr="4.jpg"/>
              <p:cNvPicPr>
                <a:picLocks noChangeAspect="1"/>
              </p:cNvPicPr>
              <p:nvPr/>
            </p:nvPicPr>
            <p:blipFill>
              <a:blip r:embed="rId1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7293229">
                <a:off x="2584799" y="4059263"/>
                <a:ext cx="1915077" cy="3458906"/>
              </a:xfrm>
              <a:prstGeom prst="rect">
                <a:avLst/>
              </a:prstGeom>
            </p:spPr>
          </p:pic>
          <p:pic>
            <p:nvPicPr>
              <p:cNvPr id="22" name="Picture 21" descr="4.jpg"/>
              <p:cNvPicPr>
                <a:picLocks noChangeAspect="1"/>
              </p:cNvPicPr>
              <p:nvPr/>
            </p:nvPicPr>
            <p:blipFill>
              <a:blip r:embed="rId1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5075991" flipV="1">
                <a:off x="5147827" y="4055891"/>
                <a:ext cx="1915077" cy="3424592"/>
              </a:xfrm>
              <a:prstGeom prst="rect">
                <a:avLst/>
              </a:prstGeom>
            </p:spPr>
          </p:pic>
        </p:grpSp>
        <p:pic>
          <p:nvPicPr>
            <p:cNvPr id="19" name="Picture 14" descr="asad.jpg"/>
            <p:cNvPicPr>
              <a:picLocks noChangeAspect="1"/>
            </p:cNvPicPr>
            <p:nvPr/>
          </p:nvPicPr>
          <p:blipFill>
            <a:blip r:embed="rId19" cstate="print">
              <a:clrChange>
                <a:clrFrom>
                  <a:srgbClr val="010004"/>
                </a:clrFrom>
                <a:clrTo>
                  <a:srgbClr val="010004">
                    <a:alpha val="0"/>
                  </a:srgbClr>
                </a:clrTo>
              </a:clrChange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419600" y="4067175"/>
              <a:ext cx="805534" cy="423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20" cstate="print">
              <a:clrChange>
                <a:clrFrom>
                  <a:srgbClr val="4F1E1E"/>
                </a:clrFrom>
                <a:clrTo>
                  <a:srgbClr val="4F1E1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48150" y="3040936"/>
              <a:ext cx="1088048" cy="890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244827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cs typeface="Calibri" pitchFamily="34" charset="0"/>
              </a:rPr>
              <a:t>Agenda Item No. 12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cs typeface="Calibri" pitchFamily="34" charset="0"/>
              </a:rPr>
              <a:t/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cs typeface="Calibri" pitchFamily="34" charset="0"/>
              </a:rPr>
            </a:b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cs typeface="Calibri" pitchFamily="34" charset="0"/>
              </a:rPr>
              <a:t>Progress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cs typeface="Calibri" pitchFamily="34" charset="0"/>
              </a:rPr>
              <a:t>Report on the activities of the INTOSAI Working Group on IT Audit</a:t>
            </a:r>
            <a:endParaRPr lang="en-IN" sz="3600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869160"/>
            <a:ext cx="6400800" cy="697632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itchFamily="18" charset="0"/>
              </a:rPr>
              <a:t>Chair: SAI India</a:t>
            </a:r>
            <a:endParaRPr lang="en-IN" b="1" dirty="0">
              <a:solidFill>
                <a:schemeClr val="accent1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Comptroller and Auditor General of India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700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Cambria" pitchFamily="18" charset="0"/>
                <a:cs typeface="Calibri" pitchFamily="34" charset="0"/>
              </a:rPr>
              <a:t>Other important issues</a:t>
            </a:r>
            <a:endParaRPr lang="en-IN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Comptroller and Auditor General of India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10</a:t>
            </a:fld>
            <a:endParaRPr lang="en-IN"/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827584" y="1571612"/>
            <a:ext cx="7704856" cy="4784738"/>
          </a:xfr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en-US" dirty="0" smtClean="0">
                <a:latin typeface="Cambria" pitchFamily="18" charset="0"/>
                <a:cs typeface="Calibri" pitchFamily="34" charset="0"/>
              </a:rPr>
              <a:t>Discussions took </a:t>
            </a:r>
            <a:r>
              <a:rPr lang="en-US" dirty="0">
                <a:latin typeface="Cambria" pitchFamily="18" charset="0"/>
                <a:cs typeface="Calibri" pitchFamily="34" charset="0"/>
              </a:rPr>
              <a:t>place on Big Data and Audit Management System in the </a:t>
            </a:r>
            <a:r>
              <a:rPr lang="en-US" dirty="0" smtClean="0">
                <a:latin typeface="Cambria" pitchFamily="18" charset="0"/>
                <a:cs typeface="Calibri" pitchFamily="34" charset="0"/>
              </a:rPr>
              <a:t>24</a:t>
            </a:r>
            <a:r>
              <a:rPr lang="en-US" baseline="30000" dirty="0" smtClean="0">
                <a:latin typeface="Cambria" pitchFamily="18" charset="0"/>
                <a:cs typeface="Calibri" pitchFamily="34" charset="0"/>
              </a:rPr>
              <a:t>th</a:t>
            </a:r>
            <a:r>
              <a:rPr lang="en-US" dirty="0" smtClean="0">
                <a:latin typeface="Cambria" pitchFamily="18" charset="0"/>
                <a:cs typeface="Calibri" pitchFamily="34" charset="0"/>
              </a:rPr>
              <a:t>  </a:t>
            </a:r>
            <a:r>
              <a:rPr lang="en-US" dirty="0">
                <a:latin typeface="Cambria" pitchFamily="18" charset="0"/>
                <a:cs typeface="Calibri" pitchFamily="34" charset="0"/>
              </a:rPr>
              <a:t>WGITA </a:t>
            </a:r>
            <a:r>
              <a:rPr lang="en-US" dirty="0" smtClean="0">
                <a:latin typeface="Cambria" pitchFamily="18" charset="0"/>
                <a:cs typeface="Calibri" pitchFamily="34" charset="0"/>
              </a:rPr>
              <a:t>meeting</a:t>
            </a:r>
          </a:p>
          <a:p>
            <a:pPr lvl="1" algn="just"/>
            <a:r>
              <a:rPr lang="en-US" dirty="0">
                <a:latin typeface="Cambria" pitchFamily="18" charset="0"/>
                <a:cs typeface="Calibri" pitchFamily="34" charset="0"/>
              </a:rPr>
              <a:t>B</a:t>
            </a:r>
            <a:r>
              <a:rPr lang="en-US" dirty="0" smtClean="0">
                <a:latin typeface="Cambria" pitchFamily="18" charset="0"/>
                <a:cs typeface="Calibri" pitchFamily="34" charset="0"/>
              </a:rPr>
              <a:t>ig </a:t>
            </a:r>
            <a:r>
              <a:rPr lang="en-US" dirty="0">
                <a:latin typeface="Cambria" pitchFamily="18" charset="0"/>
                <a:cs typeface="Calibri" pitchFamily="34" charset="0"/>
              </a:rPr>
              <a:t>data demands a paradigm shift in </a:t>
            </a:r>
            <a:r>
              <a:rPr lang="en-US" dirty="0" smtClean="0">
                <a:latin typeface="Cambria" pitchFamily="18" charset="0"/>
                <a:cs typeface="Calibri" pitchFamily="34" charset="0"/>
              </a:rPr>
              <a:t>audit focus </a:t>
            </a:r>
            <a:r>
              <a:rPr lang="en-US" dirty="0">
                <a:latin typeface="Cambria" pitchFamily="18" charset="0"/>
                <a:cs typeface="Calibri" pitchFamily="34" charset="0"/>
              </a:rPr>
              <a:t>from IT auditing to digital </a:t>
            </a:r>
            <a:r>
              <a:rPr lang="en-US" dirty="0" smtClean="0">
                <a:latin typeface="Cambria" pitchFamily="18" charset="0"/>
                <a:cs typeface="Calibri" pitchFamily="34" charset="0"/>
              </a:rPr>
              <a:t>auditing</a:t>
            </a:r>
          </a:p>
          <a:p>
            <a:pPr lvl="1" algn="just"/>
            <a:r>
              <a:rPr lang="en-US" dirty="0" smtClean="0">
                <a:latin typeface="Cambria" pitchFamily="18" charset="0"/>
                <a:cs typeface="Calibri" pitchFamily="34" charset="0"/>
              </a:rPr>
              <a:t>WGITA </a:t>
            </a:r>
            <a:r>
              <a:rPr lang="en-US" dirty="0">
                <a:latin typeface="Cambria" pitchFamily="18" charset="0"/>
                <a:cs typeface="Calibri" pitchFamily="34" charset="0"/>
              </a:rPr>
              <a:t>in collaboration </a:t>
            </a:r>
            <a:r>
              <a:rPr lang="en-US" dirty="0" smtClean="0">
                <a:latin typeface="Cambria" pitchFamily="18" charset="0"/>
                <a:cs typeface="Calibri" pitchFamily="34" charset="0"/>
              </a:rPr>
              <a:t>with IDI </a:t>
            </a:r>
            <a:r>
              <a:rPr lang="en-US" dirty="0">
                <a:latin typeface="Cambria" pitchFamily="18" charset="0"/>
                <a:cs typeface="Calibri" pitchFamily="34" charset="0"/>
              </a:rPr>
              <a:t>is working on development of Audit Management System, a software that can automate </a:t>
            </a:r>
            <a:r>
              <a:rPr lang="en-US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dirty="0">
                <a:latin typeface="Cambria" pitchFamily="18" charset="0"/>
                <a:cs typeface="Calibri" pitchFamily="34" charset="0"/>
              </a:rPr>
              <a:t>documentation relating to audit </a:t>
            </a:r>
            <a:r>
              <a:rPr lang="en-US" dirty="0" smtClean="0">
                <a:latin typeface="Cambria" pitchFamily="18" charset="0"/>
                <a:cs typeface="Calibri" pitchFamily="34" charset="0"/>
              </a:rPr>
              <a:t>work</a:t>
            </a:r>
          </a:p>
        </p:txBody>
      </p:sp>
    </p:spTree>
    <p:extLst>
      <p:ext uri="{BB962C8B-B14F-4D97-AF65-F5344CB8AC3E}">
        <p14:creationId xmlns:p14="http://schemas.microsoft.com/office/powerpoint/2010/main" val="352968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066117" cy="4125925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>
                <a:latin typeface="Cambria" pitchFamily="18" charset="0"/>
              </a:rPr>
              <a:t>THANK You</a:t>
            </a:r>
            <a:r>
              <a:rPr lang="en-IN" sz="4400" dirty="0" smtClean="0">
                <a:latin typeface="Cambria" pitchFamily="18" charset="0"/>
              </a:rPr>
              <a:t/>
            </a:r>
            <a:br>
              <a:rPr lang="en-IN" sz="4400" dirty="0" smtClean="0">
                <a:latin typeface="Cambria" pitchFamily="18" charset="0"/>
              </a:rPr>
            </a:br>
            <a:endParaRPr lang="en-IN" sz="4400" dirty="0">
              <a:latin typeface="Cambria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Comptroller and Auditor General of India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829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2592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mbria" pitchFamily="18" charset="0"/>
              </a:rPr>
              <a:t>About WGITA</a:t>
            </a:r>
            <a:endParaRPr lang="en-IN" sz="3600" b="1" dirty="0">
              <a:latin typeface="Cambria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Comptroller and Auditor General of India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2</a:t>
            </a:fld>
            <a:endParaRPr lang="en-IN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424936" cy="4824536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latin typeface="Cambria" pitchFamily="18" charset="0"/>
                <a:cs typeface="Arial" pitchFamily="34" charset="0"/>
              </a:rPr>
              <a:t>Represented </a:t>
            </a:r>
            <a:r>
              <a:rPr lang="en-US" sz="2800" dirty="0">
                <a:latin typeface="Cambria" pitchFamily="18" charset="0"/>
                <a:cs typeface="Arial" pitchFamily="34" charset="0"/>
              </a:rPr>
              <a:t>by 42 members and four </a:t>
            </a:r>
            <a:r>
              <a:rPr lang="en-US" sz="2800" dirty="0" smtClean="0">
                <a:latin typeface="Cambria" pitchFamily="18" charset="0"/>
                <a:cs typeface="Arial" pitchFamily="34" charset="0"/>
              </a:rPr>
              <a:t>observers</a:t>
            </a:r>
            <a:endParaRPr lang="en-US" sz="2800" dirty="0">
              <a:latin typeface="Cambria" pitchFamily="18" charset="0"/>
              <a:cs typeface="Arial" pitchFamily="34" charset="0"/>
            </a:endParaRPr>
          </a:p>
          <a:p>
            <a:pPr algn="just"/>
            <a:r>
              <a:rPr lang="en-US" sz="2800" dirty="0" smtClean="0">
                <a:latin typeface="Cambria" pitchFamily="18" charset="0"/>
                <a:cs typeface="Arial" pitchFamily="34" charset="0"/>
              </a:rPr>
              <a:t>ISACA and AFROSAI-E joined as observers</a:t>
            </a:r>
          </a:p>
          <a:p>
            <a:pPr algn="just"/>
            <a:r>
              <a:rPr lang="en-US" sz="2800" dirty="0" smtClean="0">
                <a:latin typeface="Cambria" pitchFamily="18" charset="0"/>
                <a:cs typeface="Arial" pitchFamily="34" charset="0"/>
              </a:rPr>
              <a:t>Work Plan (2014-2016) approved by Working Group in its 22</a:t>
            </a:r>
            <a:r>
              <a:rPr lang="en-US" sz="2800" baseline="30000" dirty="0" smtClean="0">
                <a:latin typeface="Cambria" pitchFamily="18" charset="0"/>
                <a:cs typeface="Arial" pitchFamily="34" charset="0"/>
              </a:rPr>
              <a:t>nd</a:t>
            </a:r>
            <a:r>
              <a:rPr lang="en-US" sz="2800" dirty="0" smtClean="0">
                <a:latin typeface="Cambria" pitchFamily="18" charset="0"/>
                <a:cs typeface="Arial" pitchFamily="34" charset="0"/>
              </a:rPr>
              <a:t> meeting at Vilnius, Lithuania</a:t>
            </a:r>
          </a:p>
          <a:p>
            <a:pPr algn="just"/>
            <a:r>
              <a:rPr lang="en-US" sz="2800" dirty="0" smtClean="0">
                <a:latin typeface="Cambria" pitchFamily="18" charset="0"/>
                <a:cs typeface="Arial" pitchFamily="34" charset="0"/>
              </a:rPr>
              <a:t>Preparation of Work Plan (2017-2019) is in progress</a:t>
            </a:r>
          </a:p>
          <a:p>
            <a:pPr algn="just"/>
            <a:r>
              <a:rPr lang="en-IN" sz="2800" dirty="0">
                <a:latin typeface="Cambria" pitchFamily="18" charset="0"/>
                <a:cs typeface="Calibri" pitchFamily="34" charset="0"/>
              </a:rPr>
              <a:t>24</a:t>
            </a:r>
            <a:r>
              <a:rPr lang="en-IN" sz="2800" baseline="30000" dirty="0">
                <a:latin typeface="Cambria" pitchFamily="18" charset="0"/>
                <a:cs typeface="Calibri" pitchFamily="34" charset="0"/>
              </a:rPr>
              <a:t>th</a:t>
            </a:r>
            <a:r>
              <a:rPr lang="en-IN" sz="2800" dirty="0">
                <a:latin typeface="Cambria" pitchFamily="18" charset="0"/>
                <a:cs typeface="Calibri" pitchFamily="34" charset="0"/>
              </a:rPr>
              <a:t> annual meeting held at Warsaw, Poland on 29-30 June 2015</a:t>
            </a:r>
            <a:endParaRPr lang="en-US" sz="2800" dirty="0" smtClean="0">
              <a:latin typeface="Cambria" pitchFamily="18" charset="0"/>
              <a:cs typeface="Arial" pitchFamily="34" charset="0"/>
            </a:endParaRPr>
          </a:p>
          <a:p>
            <a:pPr>
              <a:buNone/>
            </a:pP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67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IN" sz="3600" b="1" dirty="0" smtClean="0">
                <a:latin typeface="Cambria" pitchFamily="18" charset="0"/>
              </a:rPr>
              <a:t>Knowledge and </a:t>
            </a:r>
            <a:br>
              <a:rPr lang="en-IN" sz="3600" b="1" dirty="0" smtClean="0">
                <a:latin typeface="Cambria" pitchFamily="18" charset="0"/>
              </a:rPr>
            </a:br>
            <a:r>
              <a:rPr lang="en-IN" sz="3600" b="1" dirty="0" smtClean="0">
                <a:latin typeface="Cambria" pitchFamily="18" charset="0"/>
              </a:rPr>
              <a:t>Skill Development</a:t>
            </a:r>
            <a:endParaRPr lang="en-IN" sz="3600" b="1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7848872" cy="4392488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Cambria" pitchFamily="18" charset="0"/>
                <a:cs typeface="Calibri" pitchFamily="34" charset="0"/>
              </a:rPr>
              <a:t>Cooperating with IDI, ISACA and AFROSAI-E to strengthen capacity of SAIs in IT auditing</a:t>
            </a:r>
          </a:p>
          <a:p>
            <a:pPr algn="just"/>
            <a:r>
              <a:rPr lang="en-IN" sz="2800" dirty="0">
                <a:latin typeface="Cambria" pitchFamily="18" charset="0"/>
                <a:cs typeface="Calibri" pitchFamily="34" charset="0"/>
              </a:rPr>
              <a:t>Forty SAIs from ASOSAI, AFROSAI-E, CAROSAI, EUROSAI and PASAI </a:t>
            </a:r>
            <a:r>
              <a:rPr lang="en-IN" sz="2800" dirty="0" smtClean="0">
                <a:latin typeface="Cambria" pitchFamily="18" charset="0"/>
                <a:cs typeface="Calibri" pitchFamily="34" charset="0"/>
              </a:rPr>
              <a:t>participating in 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IDI’s </a:t>
            </a:r>
            <a:r>
              <a:rPr lang="en-IN" sz="2800" dirty="0" smtClean="0">
                <a:latin typeface="Cambria" pitchFamily="18" charset="0"/>
                <a:cs typeface="Calibri" pitchFamily="34" charset="0"/>
              </a:rPr>
              <a:t>Global </a:t>
            </a:r>
            <a:r>
              <a:rPr lang="en-IN" sz="2800" dirty="0">
                <a:latin typeface="Cambria" pitchFamily="18" charset="0"/>
                <a:cs typeface="Calibri" pitchFamily="34" charset="0"/>
              </a:rPr>
              <a:t>Capacity Development Programme on IT </a:t>
            </a:r>
            <a:r>
              <a:rPr lang="en-IN" sz="2800" dirty="0" smtClean="0">
                <a:latin typeface="Cambria" pitchFamily="18" charset="0"/>
                <a:cs typeface="Calibri" pitchFamily="34" charset="0"/>
              </a:rPr>
              <a:t>Audit launched in 2014</a:t>
            </a:r>
          </a:p>
          <a:p>
            <a:pPr algn="just"/>
            <a:r>
              <a:rPr lang="en-IN" sz="2800" dirty="0" smtClean="0">
                <a:latin typeface="Cambria" pitchFamily="18" charset="0"/>
                <a:cs typeface="Calibri" pitchFamily="34" charset="0"/>
              </a:rPr>
              <a:t>Programme objective is </a:t>
            </a:r>
            <a:r>
              <a:rPr lang="en-IN" sz="2800" dirty="0">
                <a:latin typeface="Cambria" pitchFamily="18" charset="0"/>
                <a:cs typeface="Calibri" pitchFamily="34" charset="0"/>
              </a:rPr>
              <a:t>to support SAI teams in conducting </a:t>
            </a:r>
            <a:r>
              <a:rPr lang="en-IN" sz="2800" dirty="0" smtClean="0">
                <a:latin typeface="Cambria" pitchFamily="18" charset="0"/>
                <a:cs typeface="Calibri" pitchFamily="34" charset="0"/>
              </a:rPr>
              <a:t>IT </a:t>
            </a:r>
            <a:r>
              <a:rPr lang="en-IN" sz="2800" dirty="0">
                <a:latin typeface="Cambria" pitchFamily="18" charset="0"/>
                <a:cs typeface="Calibri" pitchFamily="34" charset="0"/>
              </a:rPr>
              <a:t>audit as per best </a:t>
            </a:r>
            <a:r>
              <a:rPr lang="en-IN" sz="2800" dirty="0" smtClean="0">
                <a:latin typeface="Cambria" pitchFamily="18" charset="0"/>
                <a:cs typeface="Calibri" pitchFamily="34" charset="0"/>
              </a:rPr>
              <a:t>practice </a:t>
            </a:r>
            <a:endParaRPr lang="en-US" sz="2800" dirty="0" smtClean="0">
              <a:latin typeface="Cambria" pitchFamily="18" charset="0"/>
              <a:cs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Comptroller and Auditor General of India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0375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Cambria" pitchFamily="18" charset="0"/>
                <a:cs typeface="Calibri" pitchFamily="34" charset="0"/>
              </a:rPr>
              <a:t/>
            </a:r>
            <a:br>
              <a:rPr lang="en-US" sz="4000" b="1" dirty="0" smtClean="0">
                <a:latin typeface="Cambria" pitchFamily="18" charset="0"/>
                <a:cs typeface="Calibri" pitchFamily="34" charset="0"/>
              </a:rPr>
            </a:br>
            <a:r>
              <a:rPr lang="en-US" sz="4000" b="1" dirty="0" smtClean="0">
                <a:latin typeface="Cambria" pitchFamily="18" charset="0"/>
                <a:cs typeface="Calibri" pitchFamily="34" charset="0"/>
              </a:rPr>
              <a:t>Development and transfer </a:t>
            </a:r>
            <a:br>
              <a:rPr lang="en-US" sz="4000" b="1" dirty="0" smtClean="0">
                <a:latin typeface="Cambria" pitchFamily="18" charset="0"/>
                <a:cs typeface="Calibri" pitchFamily="34" charset="0"/>
              </a:rPr>
            </a:br>
            <a:r>
              <a:rPr lang="en-US" sz="4000" b="1" dirty="0" smtClean="0">
                <a:latin typeface="Cambria" pitchFamily="18" charset="0"/>
                <a:cs typeface="Calibri" pitchFamily="34" charset="0"/>
              </a:rPr>
              <a:t>of knowledge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3600" dirty="0" smtClean="0">
                <a:latin typeface="Calibri" pitchFamily="34" charset="0"/>
                <a:cs typeface="Calibri" pitchFamily="34" charset="0"/>
              </a:rPr>
            </a:br>
            <a:endParaRPr lang="en-IN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Comptroller and Auditor General of India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4</a:t>
            </a:fld>
            <a:endParaRPr lang="en-IN"/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611560" y="1600200"/>
            <a:ext cx="8208912" cy="4829196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latin typeface="Cambria" pitchFamily="18" charset="0"/>
                <a:cs typeface="Calibri" pitchFamily="34" charset="0"/>
              </a:rPr>
              <a:t>Working Group is undertaking following five projects taken as part of Work Plan (2014-16) approved in 23</a:t>
            </a:r>
            <a:r>
              <a:rPr lang="en-US" sz="2800" baseline="30000" dirty="0" smtClean="0">
                <a:latin typeface="Cambria" pitchFamily="18" charset="0"/>
                <a:cs typeface="Calibri" pitchFamily="34" charset="0"/>
              </a:rPr>
              <a:t>rd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meeting at Kuwait:</a:t>
            </a:r>
          </a:p>
          <a:p>
            <a:pPr lvl="1"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Calibri" pitchFamily="34" charset="0"/>
              </a:rPr>
              <a:t>IT Governance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Cambria" pitchFamily="18" charset="0"/>
              <a:cs typeface="Calibri" pitchFamily="34" charset="0"/>
            </a:endParaRPr>
          </a:p>
          <a:p>
            <a:pPr lvl="1"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Calibri" pitchFamily="34" charset="0"/>
              </a:rPr>
              <a:t>Data Mining as a Tool in Fraud Investigation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Cambria" pitchFamily="18" charset="0"/>
              <a:cs typeface="Calibri" pitchFamily="34" charset="0"/>
            </a:endParaRPr>
          </a:p>
          <a:p>
            <a:pPr lvl="1"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Calibri" pitchFamily="34" charset="0"/>
              </a:rPr>
              <a:t>Development of Standards for State Information Systems and Project Audit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Cambria" pitchFamily="18" charset="0"/>
              <a:cs typeface="Calibri" pitchFamily="34" charset="0"/>
            </a:endParaRPr>
          </a:p>
          <a:p>
            <a:pPr lvl="1"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Calibri" pitchFamily="34" charset="0"/>
              </a:rPr>
              <a:t>Development of Data Interface Standard for Accounting Software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Cambria" pitchFamily="18" charset="0"/>
              <a:cs typeface="Calibri" pitchFamily="34" charset="0"/>
            </a:endParaRPr>
          </a:p>
          <a:p>
            <a:pPr lvl="1"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Calibri" pitchFamily="34" charset="0"/>
              </a:rPr>
              <a:t>Development of ISSAI-5300 on ‘Guidelines on IT Audits’</a:t>
            </a:r>
          </a:p>
        </p:txBody>
      </p:sp>
    </p:spTree>
    <p:extLst>
      <p:ext uri="{BB962C8B-B14F-4D97-AF65-F5344CB8AC3E}">
        <p14:creationId xmlns:p14="http://schemas.microsoft.com/office/powerpoint/2010/main" val="291760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latin typeface="Cambria" pitchFamily="18" charset="0"/>
                <a:cs typeface="Calibri" pitchFamily="34" charset="0"/>
              </a:rPr>
              <a:t>Project 1: IT </a:t>
            </a:r>
            <a:r>
              <a:rPr lang="en-US" sz="3600" b="1" dirty="0" smtClean="0">
                <a:latin typeface="Cambria" pitchFamily="18" charset="0"/>
                <a:cs typeface="Calibri" pitchFamily="34" charset="0"/>
              </a:rPr>
              <a:t>Governance</a:t>
            </a:r>
            <a:endParaRPr lang="en-IN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Comptroller and Auditor General of India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5</a:t>
            </a:fld>
            <a:endParaRPr lang="en-IN"/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323528" y="1571612"/>
            <a:ext cx="7920880" cy="4665700"/>
          </a:xfrm>
        </p:spPr>
        <p:txBody>
          <a:bodyPr>
            <a:noAutofit/>
          </a:bodyPr>
          <a:lstStyle/>
          <a:p>
            <a:pPr algn="just"/>
            <a:r>
              <a:rPr lang="en-IN" sz="2800" dirty="0" smtClean="0">
                <a:latin typeface="Cambria" pitchFamily="18" charset="0"/>
                <a:cs typeface="Calibri" pitchFamily="34" charset="0"/>
              </a:rPr>
              <a:t>Project led by SAI Brazil</a:t>
            </a:r>
          </a:p>
          <a:p>
            <a:pPr algn="just"/>
            <a:r>
              <a:rPr lang="en-IN" sz="2800" dirty="0" smtClean="0">
                <a:latin typeface="Cambria" pitchFamily="18" charset="0"/>
                <a:cs typeface="Calibri" pitchFamily="34" charset="0"/>
              </a:rPr>
              <a:t>First draft of IT Governance guide and its more refined version to be sent to all WGITA members/observers by  end of this year.</a:t>
            </a:r>
          </a:p>
          <a:p>
            <a:pPr algn="just"/>
            <a:r>
              <a:rPr lang="en-IN" sz="2800" dirty="0" smtClean="0">
                <a:latin typeface="Cambria" pitchFamily="18" charset="0"/>
                <a:cs typeface="Calibri" pitchFamily="34" charset="0"/>
              </a:rPr>
              <a:t>Complete </a:t>
            </a:r>
            <a:r>
              <a:rPr lang="en-IN" sz="2800" dirty="0">
                <a:latin typeface="Cambria" pitchFamily="18" charset="0"/>
                <a:cs typeface="Calibri" pitchFamily="34" charset="0"/>
              </a:rPr>
              <a:t>product is expected to be presented before </a:t>
            </a:r>
            <a:r>
              <a:rPr lang="en-IN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IN" sz="2800" dirty="0">
                <a:latin typeface="Cambria" pitchFamily="18" charset="0"/>
                <a:cs typeface="Calibri" pitchFamily="34" charset="0"/>
              </a:rPr>
              <a:t>XXII INTOSAI Congress in 2016 for </a:t>
            </a:r>
            <a:r>
              <a:rPr lang="en-IN" sz="2800" dirty="0" smtClean="0">
                <a:latin typeface="Cambria" pitchFamily="18" charset="0"/>
                <a:cs typeface="Calibri" pitchFamily="34" charset="0"/>
              </a:rPr>
              <a:t>approval</a:t>
            </a:r>
          </a:p>
        </p:txBody>
      </p:sp>
    </p:spTree>
    <p:extLst>
      <p:ext uri="{BB962C8B-B14F-4D97-AF65-F5344CB8AC3E}">
        <p14:creationId xmlns:p14="http://schemas.microsoft.com/office/powerpoint/2010/main" val="44614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Cambria" pitchFamily="18" charset="0"/>
                <a:cs typeface="Calibri" pitchFamily="34" charset="0"/>
              </a:rPr>
              <a:t>Project 2: </a:t>
            </a:r>
            <a:r>
              <a:rPr lang="en-US" sz="3600" b="1" dirty="0">
                <a:latin typeface="Cambria" pitchFamily="18" charset="0"/>
                <a:cs typeface="Calibri" pitchFamily="34" charset="0"/>
              </a:rPr>
              <a:t>Data Mining as a Tool in Fraud Investigation</a:t>
            </a:r>
            <a:endParaRPr lang="en-IN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Comptroller and Auditor General of India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6</a:t>
            </a:fld>
            <a:endParaRPr lang="en-IN"/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323528" y="1571612"/>
            <a:ext cx="7920880" cy="4665700"/>
          </a:xfrm>
        </p:spPr>
        <p:txBody>
          <a:bodyPr>
            <a:noAutofit/>
          </a:bodyPr>
          <a:lstStyle/>
          <a:p>
            <a:pPr algn="just"/>
            <a:r>
              <a:rPr lang="en-IN" sz="2800" dirty="0">
                <a:latin typeface="Cambria" pitchFamily="18" charset="0"/>
                <a:cs typeface="Calibri" pitchFamily="34" charset="0"/>
              </a:rPr>
              <a:t>Project led by SAI </a:t>
            </a:r>
            <a:r>
              <a:rPr lang="en-IN" sz="2800" dirty="0" smtClean="0">
                <a:latin typeface="Cambria" pitchFamily="18" charset="0"/>
                <a:cs typeface="Calibri" pitchFamily="34" charset="0"/>
              </a:rPr>
              <a:t>South Africa</a:t>
            </a:r>
          </a:p>
          <a:p>
            <a:pPr algn="just"/>
            <a:r>
              <a:rPr lang="en-IN" sz="2800" dirty="0" smtClean="0">
                <a:latin typeface="Cambria" pitchFamily="18" charset="0"/>
                <a:cs typeface="Calibri" pitchFamily="34" charset="0"/>
              </a:rPr>
              <a:t>Guide to include a Fraud scoring model</a:t>
            </a:r>
            <a:endParaRPr lang="en-IN" sz="2800" dirty="0">
              <a:latin typeface="Cambria" pitchFamily="18" charset="0"/>
              <a:cs typeface="Calibri" pitchFamily="34" charset="0"/>
            </a:endParaRPr>
          </a:p>
          <a:p>
            <a:pPr algn="just"/>
            <a:r>
              <a:rPr lang="en-IN" sz="2800" dirty="0" smtClean="0">
                <a:latin typeface="Cambria" pitchFamily="18" charset="0"/>
                <a:cs typeface="Calibri" pitchFamily="34" charset="0"/>
              </a:rPr>
              <a:t>Project </a:t>
            </a:r>
            <a:r>
              <a:rPr lang="en-IN" sz="2800" dirty="0">
                <a:latin typeface="Cambria" pitchFamily="18" charset="0"/>
                <a:cs typeface="Calibri" pitchFamily="34" charset="0"/>
              </a:rPr>
              <a:t>team would finalise and submit a guide before 2016 WGITA for </a:t>
            </a:r>
            <a:r>
              <a:rPr lang="en-IN" sz="2800" dirty="0" smtClean="0">
                <a:latin typeface="Cambria" pitchFamily="18" charset="0"/>
                <a:cs typeface="Calibri" pitchFamily="34" charset="0"/>
              </a:rPr>
              <a:t>approval</a:t>
            </a:r>
            <a:endParaRPr lang="en-IN" sz="2800" dirty="0">
              <a:latin typeface="Cambria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07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Cambria" pitchFamily="18" charset="0"/>
                <a:cs typeface="Calibri" pitchFamily="34" charset="0"/>
              </a:rPr>
              <a:t>Project 3: Development of Standards for State Information Systems and Project Audit</a:t>
            </a:r>
            <a:endParaRPr lang="en-IN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Comptroller and Auditor General of India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7</a:t>
            </a:fld>
            <a:endParaRPr lang="en-IN"/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457200" y="1571612"/>
            <a:ext cx="8363272" cy="444967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b="1" dirty="0">
              <a:latin typeface="Cambria" pitchFamily="18" charset="0"/>
              <a:cs typeface="Calibri" pitchFamily="34" charset="0"/>
            </a:endParaRPr>
          </a:p>
          <a:p>
            <a:pPr algn="just"/>
            <a:r>
              <a:rPr lang="en-IN" sz="2800" dirty="0">
                <a:latin typeface="Cambria" pitchFamily="18" charset="0"/>
                <a:cs typeface="Calibri" pitchFamily="34" charset="0"/>
              </a:rPr>
              <a:t>Project led by SAI </a:t>
            </a:r>
            <a:r>
              <a:rPr lang="en-IN" sz="2800" dirty="0" smtClean="0">
                <a:latin typeface="Cambria" pitchFamily="18" charset="0"/>
                <a:cs typeface="Calibri" pitchFamily="34" charset="0"/>
              </a:rPr>
              <a:t>Russia</a:t>
            </a:r>
          </a:p>
          <a:p>
            <a:pPr algn="just"/>
            <a:r>
              <a:rPr lang="en-IN" sz="2800" dirty="0" smtClean="0">
                <a:latin typeface="Cambria" pitchFamily="18" charset="0"/>
                <a:cs typeface="Calibri" pitchFamily="34" charset="0"/>
              </a:rPr>
              <a:t>Standard to have 10 domains</a:t>
            </a:r>
          </a:p>
          <a:p>
            <a:pPr algn="just"/>
            <a:r>
              <a:rPr lang="en-IN" sz="2800" dirty="0" smtClean="0">
                <a:latin typeface="Cambria" pitchFamily="18" charset="0"/>
                <a:cs typeface="Calibri" pitchFamily="34" charset="0"/>
              </a:rPr>
              <a:t>Draft to be completed by the end of the year</a:t>
            </a:r>
            <a:endParaRPr lang="en-IN" sz="2800" dirty="0">
              <a:latin typeface="Cambria" pitchFamily="18" charset="0"/>
              <a:cs typeface="Calibri" pitchFamily="34" charset="0"/>
            </a:endParaRPr>
          </a:p>
          <a:p>
            <a:pPr algn="just"/>
            <a:r>
              <a:rPr lang="en-US" sz="2800" dirty="0" smtClean="0">
                <a:latin typeface="Cambria" pitchFamily="18" charset="0"/>
                <a:cs typeface="Calibri" pitchFamily="34" charset="0"/>
              </a:rPr>
              <a:t>To come up with standard for State Information Systems and Project Audit before XXII INCOSAI in 2016</a:t>
            </a:r>
          </a:p>
          <a:p>
            <a:pPr algn="just"/>
            <a:endParaRPr lang="en-US" dirty="0" smtClean="0">
              <a:latin typeface="Cambria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8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2008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Cambria" pitchFamily="18" charset="0"/>
                <a:cs typeface="Calibri" pitchFamily="34" charset="0"/>
              </a:rPr>
              <a:t>Project </a:t>
            </a:r>
            <a:r>
              <a:rPr lang="en-US" sz="3600" b="1" dirty="0" smtClean="0">
                <a:latin typeface="Cambria" pitchFamily="18" charset="0"/>
                <a:cs typeface="Calibri" pitchFamily="34" charset="0"/>
              </a:rPr>
              <a:t>4: </a:t>
            </a:r>
            <a:r>
              <a:rPr lang="en-US" sz="3600" b="1" dirty="0">
                <a:latin typeface="Cambria" pitchFamily="18" charset="0"/>
                <a:cs typeface="Calibri" pitchFamily="34" charset="0"/>
              </a:rPr>
              <a:t>Development of Data Interface Standard for Accounting Software</a:t>
            </a:r>
            <a:endParaRPr lang="en-IN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Comptroller and Auditor General of India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8</a:t>
            </a:fld>
            <a:endParaRPr lang="en-IN"/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323528" y="1571612"/>
            <a:ext cx="8363272" cy="444967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b="1" dirty="0">
              <a:latin typeface="Cambria" pitchFamily="18" charset="0"/>
              <a:cs typeface="Calibri" pitchFamily="34" charset="0"/>
            </a:endParaRPr>
          </a:p>
          <a:p>
            <a:pPr algn="just"/>
            <a:r>
              <a:rPr lang="en-IN" sz="2800" dirty="0">
                <a:latin typeface="Cambria" pitchFamily="18" charset="0"/>
                <a:cs typeface="Calibri" pitchFamily="34" charset="0"/>
              </a:rPr>
              <a:t>Project led by SAI </a:t>
            </a:r>
            <a:r>
              <a:rPr lang="en-IN" sz="2800" dirty="0" smtClean="0">
                <a:latin typeface="Cambria" pitchFamily="18" charset="0"/>
                <a:cs typeface="Calibri" pitchFamily="34" charset="0"/>
              </a:rPr>
              <a:t>China</a:t>
            </a:r>
            <a:endParaRPr lang="en-IN" sz="2800" dirty="0">
              <a:latin typeface="Cambria" pitchFamily="18" charset="0"/>
              <a:cs typeface="Calibri" pitchFamily="34" charset="0"/>
            </a:endParaRPr>
          </a:p>
          <a:p>
            <a:pPr algn="just"/>
            <a:r>
              <a:rPr lang="en-US" sz="2800" dirty="0" smtClean="0">
                <a:latin typeface="Cambria" pitchFamily="18" charset="0"/>
                <a:cs typeface="Calibri" pitchFamily="34" charset="0"/>
              </a:rPr>
              <a:t>Working 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draft of Data Interface Standard for Accounting Software 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is 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forwarded to WGITA members/observers for 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comments/suggestions </a:t>
            </a:r>
          </a:p>
          <a:p>
            <a:pPr algn="just"/>
            <a:r>
              <a:rPr lang="en-US" sz="2800" dirty="0" smtClean="0">
                <a:latin typeface="Cambria" pitchFamily="18" charset="0"/>
                <a:cs typeface="Calibri" pitchFamily="34" charset="0"/>
              </a:rPr>
              <a:t>Final 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version of 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draft 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document will be submitted by 2016 INCOSAI</a:t>
            </a:r>
          </a:p>
          <a:p>
            <a:pPr algn="just"/>
            <a:endParaRPr lang="en-US" dirty="0" smtClean="0">
              <a:latin typeface="Cambria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29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Cambria" pitchFamily="18" charset="0"/>
                <a:cs typeface="Calibri" pitchFamily="34" charset="0"/>
              </a:rPr>
              <a:t>Project 5: Development of ISSAI-5300 on ‘Guidelines on IT Audits’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Comptroller and Auditor General of India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9</a:t>
            </a:fld>
            <a:endParaRPr lang="en-IN"/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827584" y="1571612"/>
            <a:ext cx="7560840" cy="4521684"/>
          </a:xfrm>
        </p:spPr>
        <p:txBody>
          <a:bodyPr>
            <a:noAutofit/>
          </a:bodyPr>
          <a:lstStyle/>
          <a:p>
            <a:pPr algn="just"/>
            <a:r>
              <a:rPr lang="en-IN" sz="2800" dirty="0">
                <a:latin typeface="Cambria" pitchFamily="18" charset="0"/>
                <a:cs typeface="Calibri" pitchFamily="34" charset="0"/>
              </a:rPr>
              <a:t>Project led by SAI </a:t>
            </a:r>
            <a:r>
              <a:rPr lang="en-IN" sz="2800" dirty="0" smtClean="0">
                <a:latin typeface="Cambria" pitchFamily="18" charset="0"/>
                <a:cs typeface="Calibri" pitchFamily="34" charset="0"/>
              </a:rPr>
              <a:t>India</a:t>
            </a:r>
            <a:endParaRPr lang="en-IN" sz="2800" dirty="0">
              <a:latin typeface="Cambria" pitchFamily="18" charset="0"/>
              <a:cs typeface="Calibri" pitchFamily="34" charset="0"/>
            </a:endParaRPr>
          </a:p>
          <a:p>
            <a:pPr algn="just"/>
            <a:r>
              <a:rPr lang="en-US" sz="2800" dirty="0" smtClean="0">
                <a:latin typeface="Cambria" pitchFamily="18" charset="0"/>
                <a:cs typeface="Calibri" pitchFamily="34" charset="0"/>
              </a:rPr>
              <a:t>Skeletal 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draft of ISSAI 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5300 prepared in line with approved project proposal</a:t>
            </a:r>
          </a:p>
          <a:p>
            <a:pPr algn="just"/>
            <a:r>
              <a:rPr lang="en-US" sz="2800" dirty="0" smtClean="0">
                <a:latin typeface="Cambria" pitchFamily="18" charset="0"/>
                <a:cs typeface="Calibri" pitchFamily="34" charset="0"/>
              </a:rPr>
              <a:t>Project team is finalizing exposure draft of ISSAI 5300 in India</a:t>
            </a:r>
          </a:p>
          <a:p>
            <a:pPr algn="just"/>
            <a:r>
              <a:rPr lang="en-US" sz="2800" dirty="0" smtClean="0">
                <a:latin typeface="Cambria" pitchFamily="18" charset="0"/>
                <a:cs typeface="Calibri" pitchFamily="34" charset="0"/>
              </a:rPr>
              <a:t>Final ISSAI 5300 will be presented before  XXII INCOSAI in 2016 in UAE</a:t>
            </a:r>
            <a:endParaRPr lang="en-US" sz="2000" dirty="0" smtClean="0">
              <a:latin typeface="Cambria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57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</Template>
  <TotalTime>530</TotalTime>
  <Words>547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</vt:lpstr>
      <vt:lpstr>Century Gothic</vt:lpstr>
      <vt:lpstr>Mangal</vt:lpstr>
      <vt:lpstr>Times New Roman</vt:lpstr>
      <vt:lpstr>Master Slide</vt:lpstr>
      <vt:lpstr>Agenda Item No. 12 Progress Report on the activities of the INTOSAI Working Group on IT Audit</vt:lpstr>
      <vt:lpstr>About WGITA</vt:lpstr>
      <vt:lpstr>Knowledge and  Skill Development</vt:lpstr>
      <vt:lpstr> Development and transfer  of knowledge </vt:lpstr>
      <vt:lpstr>Project 1: IT Governance</vt:lpstr>
      <vt:lpstr>Project 2: Data Mining as a Tool in Fraud Investigation</vt:lpstr>
      <vt:lpstr>Project 3: Development of Standards for State Information Systems and Project Audit</vt:lpstr>
      <vt:lpstr>Project 4: Development of Data Interface Standard for Accounting Software</vt:lpstr>
      <vt:lpstr>Project 5: Development of ISSAI-5300 on ‘Guidelines on IT Audits’</vt:lpstr>
      <vt:lpstr>Other important issues</vt:lpstr>
      <vt:lpstr>  THANK You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Vijender</dc:creator>
  <cp:lastModifiedBy>Satish Kumar</cp:lastModifiedBy>
  <cp:revision>81</cp:revision>
  <cp:lastPrinted>2014-10-10T07:14:59Z</cp:lastPrinted>
  <dcterms:created xsi:type="dcterms:W3CDTF">2013-05-29T06:17:11Z</dcterms:created>
  <dcterms:modified xsi:type="dcterms:W3CDTF">2015-10-09T07:54:10Z</dcterms:modified>
</cp:coreProperties>
</file>