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5" r:id="rId3"/>
    <p:sldId id="279" r:id="rId4"/>
    <p:sldId id="324" r:id="rId5"/>
    <p:sldId id="302" r:id="rId6"/>
    <p:sldId id="298" r:id="rId7"/>
    <p:sldId id="314" r:id="rId8"/>
    <p:sldId id="313" r:id="rId9"/>
    <p:sldId id="319" r:id="rId10"/>
    <p:sldId id="320" r:id="rId11"/>
    <p:sldId id="321" r:id="rId12"/>
    <p:sldId id="312" r:id="rId13"/>
    <p:sldId id="32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A50"/>
    <a:srgbClr val="8CC664"/>
    <a:srgbClr val="DBD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1" autoAdjust="0"/>
    <p:restoredTop sz="94660"/>
  </p:normalViewPr>
  <p:slideViewPr>
    <p:cSldViewPr>
      <p:cViewPr>
        <p:scale>
          <a:sx n="76" d="100"/>
          <a:sy n="76" d="100"/>
        </p:scale>
        <p:origin x="-2400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FDD-B00A-4253-8C26-54BA9238437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0006-1334-401A-A960-2F7246F1C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0006-1334-401A-A960-2F7246F1C4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0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0006-1334-401A-A960-2F7246F1C4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6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1st meeting of WGEI: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1st WGEI members meeting was hosted by SAI Uganda in Kampala during the period 25-27 August 2014 under the theme: “Enhancing Supreme Audit Institutions (SAI) contribution in the Governance of Extractive Industries”.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The key deliverables registered in the 1st Meeting were: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Approval of the created secretariat within SAI Uganda to support the WGEI chair.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Approved group’s Terms of Reference (TOR).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Approved group’s Activity plan for a three year period spanning 2014-2016.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Approved WGEI steering committee comprising five SAIs (Brazil, Norway, Iraq, South Africa and Uganda).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Approved working group website: www.wgei.org.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Approved WGEI Logo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Agreed to hold the next meeting of WGEI in August/September 2015 at a venue yet to be volunteered by a willing SAI.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Twelve (12) SAIs from the following SAI regional groupings had opportunity to share their experiences and initiatives: EUROSAI, AFROSAI, OLACEFS, ASOSAI, and ARABOSAI.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BA8622-0078-4265-944E-A32C1FF5ED63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E2D14-EE45-49F1-B717-41951AE8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02D7BB-F2B6-4085-BE94-E6CFF4F1389D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BFC586-E5CB-4642-9CF3-BF0AC5EB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48A48-43E6-4095-B2E3-CAC7B4D908E2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8E174-CCCB-45EA-9AA4-0B7DC959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45B919-D58B-4BCF-8EE1-D928A43A4658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2075E2-BD22-4DC8-985E-98DE4FBE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AB617C-C1E2-45C7-83FC-CA6C6EDF8960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E3F83C-CE87-446B-BEB2-5377CC052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D80D2-CDA7-4711-9B6E-574153A75BC0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38D2A-579B-4D18-9137-371900FA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2F600B-3636-4BFE-A515-2A2EF50978D1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F440E-9E4B-4EA5-825B-562F6A39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8594EB-32BA-4C48-92CF-8EF8D0DFCC52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7D4A12-4EE4-41BE-AEDE-8DD447DA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2BBC3-474B-4BC2-995C-5BE7B08E3D05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AE9741-42B2-44C7-AA58-C65F63E1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12530-794B-4B74-A075-67021035866E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E962BE-CCA6-410C-94D7-DEF4D2430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3D0BF-4B4C-4C20-94D9-5C28B6DFA2F9}" type="datetimeFigureOut">
              <a:rPr lang="en-US"/>
              <a:pPr>
                <a:defRPr/>
              </a:pPr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52881-C2C1-4A68-921D-6BE3685D1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gif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 descr="C:\Users\potebo\Desktop\oaglogo\oaglogo2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493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agan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88913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0800"/>
            <a:ext cx="9144000" cy="0"/>
          </a:xfrm>
          <a:prstGeom prst="line">
            <a:avLst/>
          </a:prstGeom>
          <a:ln w="88900" cmpd="thinThick">
            <a:solidFill>
              <a:srgbClr val="00B050"/>
            </a:solidFill>
          </a:ln>
          <a:effectLst>
            <a:outerShdw blurRad="50800" dist="50800" dir="5400000" algn="ctr" rotWithShape="0">
              <a:srgbClr val="8CC664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3" y="6858000"/>
            <a:ext cx="9139237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C:\Users\potebo\Desktop\oag frames\paint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78563"/>
            <a:ext cx="883761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potebo\Desktop\oag frames\corevalue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22375"/>
            <a:ext cx="352426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Medium Cond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visitoslo.com/en/activities-and-attractions/attractions/?TLp=236264&amp;The-Norwegian-National-Opera--Ballet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82000" cy="57912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WORKING </a:t>
            </a:r>
            <a:r>
              <a:rPr lang="en-GB" sz="28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GROUP ON AUDIT </a:t>
            </a:r>
            <a:r>
              <a:rPr lang="en-GB" sz="28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OF EXTRACTIVE INDUSTRIES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THREE </a:t>
            </a:r>
            <a:r>
              <a:rPr lang="en-GB" sz="24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YEAR </a:t>
            </a: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PROGRESS REPORT: 2013</a:t>
            </a:r>
            <a:r>
              <a:rPr lang="en-GB" sz="24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-2016</a:t>
            </a:r>
            <a:r>
              <a:rPr lang="en-GB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 </a:t>
            </a:r>
            <a:endParaRPr lang="en-GB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Presentation at the 8</a:t>
            </a:r>
            <a:r>
              <a:rPr lang="en-GB" sz="2000" b="1" kern="1400" spc="25" baseline="30000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th</a:t>
            </a:r>
            <a:r>
              <a:rPr lang="en-GB" sz="20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 </a:t>
            </a:r>
            <a:r>
              <a:rPr lang="en-GB" sz="20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Meeting of the Steering Committee of </a:t>
            </a:r>
            <a:r>
              <a:rPr lang="en-GB" sz="20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KSC</a:t>
            </a:r>
            <a:r>
              <a:rPr lang="en-GB" sz="36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/>
            </a:r>
            <a:br>
              <a:rPr lang="en-GB" sz="36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</a:b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7</a:t>
            </a:r>
            <a:r>
              <a:rPr lang="en-GB" sz="2400" b="1" kern="1400" spc="25" baseline="30000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th</a:t>
            </a: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-9</a:t>
            </a:r>
            <a:r>
              <a:rPr lang="en-GB" sz="2400" b="1" kern="1400" spc="25" baseline="30000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th</a:t>
            </a: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 September, </a:t>
            </a: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2016 </a:t>
            </a:r>
            <a:r>
              <a:rPr lang="en-GB" sz="34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</a:br>
            <a:r>
              <a:rPr lang="en-GB" sz="2400" b="1" kern="1400" spc="25" dirty="0" smtClean="0">
                <a:solidFill>
                  <a:srgbClr val="17365D"/>
                </a:solidFill>
                <a:latin typeface="Century Gothic"/>
                <a:ea typeface="Times New Roman"/>
                <a:cs typeface="Century Gothic"/>
              </a:rPr>
              <a:t>Mexico City, Mexico </a:t>
            </a:r>
            <a:endParaRPr lang="en-GB" sz="2400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400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GB" sz="2200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Century Gothic"/>
              <a:ea typeface="Times New Roman"/>
              <a:cs typeface="Century Gothic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27635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244" y="4931205"/>
            <a:ext cx="9132756" cy="190500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kern="1400" spc="25" dirty="0" smtClean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By</a:t>
            </a:r>
          </a:p>
          <a:p>
            <a:pPr algn="r"/>
            <a:r>
              <a:rPr lang="en-GB" sz="2000" b="1" kern="1400" spc="25" dirty="0" smtClean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 John </a:t>
            </a:r>
            <a:r>
              <a:rPr lang="en-GB" sz="2000" b="1" kern="1400" spc="25" dirty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F.S. </a:t>
            </a:r>
            <a:r>
              <a:rPr lang="en-GB" sz="2000" b="1" kern="1400" spc="25" dirty="0" err="1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Muwanga</a:t>
            </a:r>
            <a:r>
              <a:rPr lang="en-GB" sz="2000" b="1" kern="1400" spc="25" dirty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 </a:t>
            </a:r>
            <a:endParaRPr lang="en-GB" sz="2000" b="1" kern="1400" spc="25" dirty="0" smtClean="0">
              <a:solidFill>
                <a:schemeClr val="tx1"/>
              </a:solidFill>
              <a:latin typeface="Century Gothic"/>
              <a:ea typeface="Times New Roman"/>
              <a:cs typeface="Century Gothic"/>
            </a:endParaRPr>
          </a:p>
          <a:p>
            <a:pPr algn="r"/>
            <a:r>
              <a:rPr lang="en-GB" sz="2000" b="1" kern="1400" spc="25" dirty="0" smtClean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 </a:t>
            </a:r>
            <a:r>
              <a:rPr lang="en-GB" sz="2000" b="1" kern="1400" spc="25" dirty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Auditor </a:t>
            </a:r>
            <a:r>
              <a:rPr lang="en-GB" sz="2000" b="1" kern="1400" spc="25" dirty="0" smtClean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General, Uganda </a:t>
            </a:r>
          </a:p>
          <a:p>
            <a:pPr algn="r"/>
            <a:r>
              <a:rPr lang="en-GB" sz="2000" b="1" kern="1400" spc="25" dirty="0" smtClean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Chair </a:t>
            </a:r>
            <a:r>
              <a:rPr lang="en-GB" sz="2000" b="1" kern="1400" spc="25" dirty="0">
                <a:solidFill>
                  <a:schemeClr val="tx1"/>
                </a:solidFill>
                <a:latin typeface="Century Gothic"/>
                <a:ea typeface="Times New Roman"/>
                <a:cs typeface="Century Gothic"/>
              </a:rPr>
              <a:t>WGEI 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Presented by Keto Nyapendi Kayemba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Assistant Auditor General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Three  year  progress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cont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Increased awareness and recognition of the role of SAIs in the Industry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Willingness to support SAI initiative in extractives </a:t>
            </a:r>
            <a:r>
              <a:rPr lang="en-GB" sz="2800" dirty="0" smtClean="0">
                <a:latin typeface="Century Gothic"/>
                <a:cs typeface="Century Gothic"/>
              </a:rPr>
              <a:t>area by various stakeholders.</a:t>
            </a:r>
            <a:endParaRPr lang="en-GB" sz="2800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Better understanding and knowledge of EI by SAIs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Improved ability of SAIs to undertake audits in the Industry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SAIs supporting themselves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Benchmarking between SAIs</a:t>
            </a:r>
          </a:p>
          <a:p>
            <a:endParaRPr lang="en-GB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308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286000" cy="10668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FUTURE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OPPORTUNITIES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356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The working group members in their 3</a:t>
            </a:r>
            <a:r>
              <a:rPr lang="en-GB" sz="2400" baseline="30000" dirty="0">
                <a:latin typeface="Century Gothic"/>
                <a:cs typeface="Century Gothic"/>
              </a:rPr>
              <a:t>rd</a:t>
            </a:r>
            <a:r>
              <a:rPr lang="en-GB" sz="2400" dirty="0">
                <a:latin typeface="Century Gothic"/>
                <a:cs typeface="Century Gothic"/>
              </a:rPr>
              <a:t> Annual meeting 2016 unanimously endorsed its continued operation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WGEI designated and will </a:t>
            </a:r>
            <a:r>
              <a:rPr lang="en-GB" sz="2400" dirty="0" smtClean="0">
                <a:latin typeface="Century Gothic"/>
                <a:cs typeface="Century Gothic"/>
              </a:rPr>
              <a:t>initiate </a:t>
            </a:r>
            <a:r>
              <a:rPr lang="en-GB" sz="2400" dirty="0">
                <a:latin typeface="Century Gothic"/>
                <a:cs typeface="Century Gothic"/>
              </a:rPr>
              <a:t>extractive industry trainings in iCED and similar institutions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Increasing interest by the INTOSAI regional groupings to use materials developed by WGEI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Willingness of other stakeholders to partner with SAIs in 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Growing interest in collaborative audits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48000" cy="4876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3" descr="C:\Users\mogentho.OAG\AppData\Local\Microsoft\Windows\Temporary Internet Files\Content.IE5\03QI2XP7\emprender-en-tiempos-de-cris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04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209800" cy="86995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On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going 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initiatives 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381000"/>
            <a:ext cx="4959350" cy="584245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entury Gothic"/>
                <a:cs typeface="Century Gothic"/>
              </a:rPr>
              <a:t>Development of guidelines under leadership of GAO: </a:t>
            </a:r>
            <a:endParaRPr lang="en-GB" sz="2800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SAI </a:t>
            </a:r>
            <a:r>
              <a:rPr lang="en-GB" sz="2800" dirty="0">
                <a:latin typeface="Century Gothic"/>
                <a:cs typeface="Century Gothic"/>
              </a:rPr>
              <a:t>USA </a:t>
            </a:r>
            <a:r>
              <a:rPr lang="en-GB" sz="2800" dirty="0" smtClean="0">
                <a:latin typeface="Century Gothic"/>
                <a:cs typeface="Century Gothic"/>
              </a:rPr>
              <a:t>- General </a:t>
            </a:r>
            <a:r>
              <a:rPr lang="en-GB" sz="2800" dirty="0">
                <a:latin typeface="Century Gothic"/>
                <a:cs typeface="Century Gothic"/>
              </a:rPr>
              <a:t>EI audit </a:t>
            </a:r>
            <a:r>
              <a:rPr lang="en-GB" sz="2800" dirty="0" smtClean="0">
                <a:latin typeface="Century Gothic"/>
                <a:cs typeface="Century Gothic"/>
              </a:rPr>
              <a:t>guideline;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CCAF - EI </a:t>
            </a:r>
            <a:r>
              <a:rPr lang="en-GB" sz="2800" dirty="0">
                <a:latin typeface="Century Gothic"/>
                <a:cs typeface="Century Gothic"/>
              </a:rPr>
              <a:t>performance audit </a:t>
            </a:r>
            <a:r>
              <a:rPr lang="en-GB" sz="2800" dirty="0" smtClean="0">
                <a:latin typeface="Century Gothic"/>
                <a:cs typeface="Century Gothic"/>
              </a:rPr>
              <a:t>guideline,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SAI Uganda and Norway </a:t>
            </a:r>
            <a:r>
              <a:rPr lang="en-GB" sz="2800" dirty="0" smtClean="0">
                <a:latin typeface="Century Gothic"/>
                <a:cs typeface="Century Gothic"/>
              </a:rPr>
              <a:t>- </a:t>
            </a:r>
            <a:r>
              <a:rPr lang="en-GB" sz="2800" dirty="0" smtClean="0">
                <a:latin typeface="Century Gothic"/>
                <a:cs typeface="Century Gothic"/>
              </a:rPr>
              <a:t>guidelines </a:t>
            </a:r>
            <a:r>
              <a:rPr lang="en-GB" sz="2800" dirty="0" smtClean="0">
                <a:latin typeface="Century Gothic"/>
                <a:cs typeface="Century Gothic"/>
              </a:rPr>
              <a:t>in Production </a:t>
            </a:r>
            <a:r>
              <a:rPr lang="en-GB" sz="2800" dirty="0">
                <a:latin typeface="Century Gothic"/>
                <a:cs typeface="Century Gothic"/>
              </a:rPr>
              <a:t>Sharing </a:t>
            </a:r>
            <a:r>
              <a:rPr lang="en-GB" sz="2800" dirty="0" smtClean="0">
                <a:latin typeface="Century Gothic"/>
                <a:cs typeface="Century Gothic"/>
              </a:rPr>
              <a:t>Agreements </a:t>
            </a:r>
            <a:r>
              <a:rPr lang="en-GB" sz="2800" dirty="0" smtClean="0">
                <a:latin typeface="Century Gothic"/>
                <a:cs typeface="Century Gothic"/>
              </a:rPr>
              <a:t>audit.</a:t>
            </a:r>
            <a:endParaRPr lang="en-GB" sz="28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233759"/>
            <a:ext cx="127635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mogentho.OAG\AppData\Local\Microsoft\Windows\Temporary Internet Files\Content.IE5\BMMS3T4Q\future-ahea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971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400" dirty="0" smtClean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SAIs need a continuation of WGEI </a:t>
            </a:r>
            <a:r>
              <a:rPr lang="en-GB" sz="2400" dirty="0">
                <a:latin typeface="Century Gothic"/>
                <a:cs typeface="Century Gothic"/>
              </a:rPr>
              <a:t>to enable them </a:t>
            </a:r>
            <a:r>
              <a:rPr lang="en-GB" sz="2400" dirty="0" smtClean="0">
                <a:latin typeface="Century Gothic"/>
                <a:cs typeface="Century Gothic"/>
              </a:rPr>
              <a:t>build on </a:t>
            </a:r>
            <a:r>
              <a:rPr lang="en-GB" sz="2400" dirty="0" smtClean="0">
                <a:latin typeface="Century Gothic"/>
                <a:cs typeface="Century Gothic"/>
              </a:rPr>
              <a:t>in-rods made in: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/>
                <a:cs typeface="Century Gothic"/>
              </a:rPr>
              <a:t> understanding audits of EI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/>
                <a:cs typeface="Century Gothic"/>
              </a:rPr>
              <a:t>acquiring  knowledge and skills  </a:t>
            </a:r>
            <a:r>
              <a:rPr lang="en-GB" sz="2000" dirty="0">
                <a:latin typeface="Century Gothic"/>
                <a:cs typeface="Century Gothic"/>
              </a:rPr>
              <a:t>in </a:t>
            </a:r>
            <a:r>
              <a:rPr lang="en-GB" sz="2000" dirty="0" smtClean="0">
                <a:latin typeface="Century Gothic"/>
                <a:cs typeface="Century Gothic"/>
              </a:rPr>
              <a:t>audits of EI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entury Gothic"/>
                <a:cs typeface="Century Gothic"/>
              </a:rPr>
              <a:t>Continuing collaborative audits.</a:t>
            </a:r>
            <a:endParaRPr lang="en-GB" sz="2000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WGEI recommend the continuation of the WG to KSC and ultimately to INCOSAI.</a:t>
            </a:r>
            <a:endParaRPr lang="en-GB" sz="2800" dirty="0">
              <a:latin typeface="Century Gothic"/>
              <a:cs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000" b="1" dirty="0" smtClean="0">
                <a:latin typeface="Century Gothic"/>
                <a:cs typeface="Century Gothic"/>
              </a:rPr>
              <a:t>Conclusion</a:t>
            </a:r>
            <a:endParaRPr lang="en-GB" sz="4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68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/>
                <a:cs typeface="Century Gothic"/>
              </a:rPr>
              <a:t>Presentation outline</a:t>
            </a:r>
            <a:endParaRPr lang="en-GB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en-GB" dirty="0" smtClean="0">
                <a:latin typeface="Century Gothic"/>
                <a:cs typeface="Century Gothic"/>
              </a:rPr>
              <a:t>Background of </a:t>
            </a:r>
            <a:r>
              <a:rPr lang="en-GB" dirty="0" smtClean="0">
                <a:latin typeface="Century Gothic"/>
                <a:cs typeface="Century Gothic"/>
              </a:rPr>
              <a:t>WGEI</a:t>
            </a:r>
            <a:endParaRPr lang="en-GB" dirty="0" smtClean="0">
              <a:latin typeface="Century Gothic"/>
              <a:cs typeface="Century Gothic"/>
            </a:endParaRPr>
          </a:p>
          <a:p>
            <a:r>
              <a:rPr lang="en-GB" dirty="0" smtClean="0">
                <a:latin typeface="Century Gothic"/>
                <a:cs typeface="Century Gothic"/>
              </a:rPr>
              <a:t>Outcomes of Annual meetings</a:t>
            </a:r>
          </a:p>
          <a:p>
            <a:r>
              <a:rPr lang="en-GB" dirty="0" smtClean="0">
                <a:latin typeface="Century Gothic"/>
                <a:cs typeface="Century Gothic"/>
              </a:rPr>
              <a:t>Progress </a:t>
            </a:r>
            <a:r>
              <a:rPr lang="en-GB" dirty="0" smtClean="0">
                <a:latin typeface="Century Gothic"/>
                <a:cs typeface="Century Gothic"/>
              </a:rPr>
              <a:t>in the three years </a:t>
            </a:r>
            <a:endParaRPr lang="en-GB" dirty="0" smtClean="0">
              <a:latin typeface="Century Gothic"/>
              <a:cs typeface="Century Gothic"/>
            </a:endParaRPr>
          </a:p>
          <a:p>
            <a:r>
              <a:rPr lang="en-GB" dirty="0" smtClean="0">
                <a:latin typeface="Century Gothic"/>
                <a:cs typeface="Century Gothic"/>
              </a:rPr>
              <a:t>Future Opportunities</a:t>
            </a:r>
            <a:endParaRPr lang="en-GB" dirty="0" smtClean="0">
              <a:latin typeface="Century Gothic"/>
              <a:cs typeface="Century Gothic"/>
            </a:endParaRPr>
          </a:p>
          <a:p>
            <a:r>
              <a:rPr lang="en-GB" dirty="0" smtClean="0">
                <a:latin typeface="Century Gothic"/>
                <a:cs typeface="Century Gothic"/>
              </a:rPr>
              <a:t>Conclusion </a:t>
            </a:r>
            <a:r>
              <a:rPr lang="en-GB" dirty="0" smtClean="0">
                <a:latin typeface="Century Gothic"/>
                <a:cs typeface="Century Gothic"/>
              </a:rPr>
              <a:t>&amp; </a:t>
            </a:r>
            <a:r>
              <a:rPr lang="en-GB" dirty="0" smtClean="0">
                <a:latin typeface="Century Gothic"/>
                <a:cs typeface="Century Gothic"/>
              </a:rPr>
              <a:t>recommendation </a:t>
            </a:r>
            <a:r>
              <a:rPr lang="en-GB" dirty="0" smtClean="0">
                <a:latin typeface="Century Gothic"/>
                <a:cs typeface="Century Gothic"/>
              </a:rPr>
              <a:t>to Goal 3 Chair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705600" cy="990600"/>
          </a:xfrm>
        </p:spPr>
        <p:txBody>
          <a:bodyPr/>
          <a:lstStyle/>
          <a:p>
            <a:pPr algn="l"/>
            <a:r>
              <a:rPr lang="en-US" b="1" dirty="0" smtClean="0">
                <a:latin typeface="Century Gothic"/>
                <a:cs typeface="Century Gothic"/>
              </a:rPr>
              <a:t>INCEPTION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3733799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2800" dirty="0" smtClean="0"/>
          </a:p>
          <a:p>
            <a:endParaRPr lang="en-GB" dirty="0" smtClean="0"/>
          </a:p>
          <a:p>
            <a:r>
              <a:rPr lang="en-GB" dirty="0" smtClean="0">
                <a:latin typeface="Century Gothic"/>
                <a:cs typeface="Century Gothic"/>
              </a:rPr>
              <a:t>Objective of WGEI by Beijing, China, 2013, XXI INCOSAI</a:t>
            </a:r>
          </a:p>
          <a:p>
            <a:r>
              <a:rPr lang="en-GB" dirty="0" smtClean="0">
                <a:latin typeface="Century Gothic"/>
                <a:cs typeface="Century Gothic"/>
              </a:rPr>
              <a:t>Under KSC</a:t>
            </a:r>
            <a:endParaRPr lang="en-GB" dirty="0" smtClean="0">
              <a:latin typeface="Century Gothic"/>
              <a:cs typeface="Century Gothic"/>
            </a:endParaRPr>
          </a:p>
        </p:txBody>
      </p:sp>
      <p:pic>
        <p:nvPicPr>
          <p:cNvPr id="1026" name="Picture 2" descr="C:\Users\mogentho.OAG\Pictures\Beijing china Oct 2013\IMG_1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502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Inception cont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Scope: defined as Oil, gas and solid minerals.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Objective: Promote audit of EI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With an intention of promoting good governance and sustainable development</a:t>
            </a: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80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096000" cy="914400"/>
          </a:xfrm>
        </p:spPr>
        <p:txBody>
          <a:bodyPr/>
          <a:lstStyle/>
          <a:p>
            <a:pPr algn="l"/>
            <a:r>
              <a:rPr lang="en-US" b="1" dirty="0" smtClean="0">
                <a:latin typeface="Century Gothic"/>
                <a:cs typeface="Century Gothic"/>
              </a:rPr>
              <a:t>2014: 1</a:t>
            </a:r>
            <a:r>
              <a:rPr lang="en-US" b="1" baseline="30000" dirty="0" smtClean="0">
                <a:latin typeface="Century Gothic"/>
                <a:cs typeface="Century Gothic"/>
              </a:rPr>
              <a:t>ST</a:t>
            </a:r>
            <a:r>
              <a:rPr lang="en-US" b="1" dirty="0" smtClean="0">
                <a:latin typeface="Century Gothic"/>
                <a:cs typeface="Century Gothic"/>
              </a:rPr>
              <a:t> YEAR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>
                <a:latin typeface="Century Gothic"/>
                <a:cs typeface="Century Gothic"/>
              </a:rPr>
              <a:t>Inaugural annual meeting held in Kampala.</a:t>
            </a:r>
          </a:p>
          <a:p>
            <a:r>
              <a:rPr lang="en-GB" sz="2800" dirty="0" smtClean="0">
                <a:latin typeface="Century Gothic"/>
                <a:cs typeface="Century Gothic"/>
              </a:rPr>
              <a:t>Set </a:t>
            </a:r>
            <a:r>
              <a:rPr lang="en-GB" sz="2800" dirty="0" smtClean="0">
                <a:latin typeface="Century Gothic"/>
                <a:cs typeface="Century Gothic"/>
              </a:rPr>
              <a:t>up and anchoring working group, </a:t>
            </a:r>
            <a:endParaRPr lang="en-GB" sz="2800" dirty="0" smtClean="0">
              <a:latin typeface="Century Gothic"/>
              <a:cs typeface="Century Gothic"/>
            </a:endParaRPr>
          </a:p>
          <a:p>
            <a:r>
              <a:rPr lang="en-GB" sz="2800" dirty="0" smtClean="0">
                <a:latin typeface="Century Gothic"/>
                <a:cs typeface="Century Gothic"/>
              </a:rPr>
              <a:t>Key </a:t>
            </a:r>
            <a:r>
              <a:rPr lang="en-GB" sz="2800" dirty="0" smtClean="0">
                <a:latin typeface="Century Gothic"/>
                <a:cs typeface="Century Gothic"/>
              </a:rPr>
              <a:t>operational documents, </a:t>
            </a:r>
            <a:endParaRPr lang="en-GB" sz="2800" dirty="0" smtClean="0">
              <a:latin typeface="Century Gothic"/>
              <a:cs typeface="Century Gothic"/>
            </a:endParaRPr>
          </a:p>
          <a:p>
            <a:r>
              <a:rPr lang="en-GB" sz="2800" dirty="0" smtClean="0">
                <a:latin typeface="Century Gothic"/>
                <a:cs typeface="Century Gothic"/>
              </a:rPr>
              <a:t>Set </a:t>
            </a:r>
            <a:r>
              <a:rPr lang="en-GB" sz="2800" dirty="0" smtClean="0">
                <a:latin typeface="Century Gothic"/>
                <a:cs typeface="Century Gothic"/>
              </a:rPr>
              <a:t>up operations in SAI Uganda</a:t>
            </a:r>
            <a:endParaRPr lang="en-GB" sz="2800" dirty="0">
              <a:latin typeface="Century Gothic"/>
              <a:cs typeface="Century Gothic"/>
            </a:endParaRPr>
          </a:p>
        </p:txBody>
      </p:sp>
      <p:pic>
        <p:nvPicPr>
          <p:cNvPr id="6" name="Picture 2" descr="C:\Users\mogentho.OAG\Documents\CORPORATE SERVICES DIVISION MATTERS\EXTRACTIVE INDUSTRIES WORK GROUP\ANNUAL MEMBERS MEETINGS\1st Meeting  2014 _kampala\Pictures for SPRO\WGEI II\untitled folder\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2914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12035"/>
            <a:ext cx="7772400" cy="9485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600" b="1" dirty="0" smtClean="0">
                <a:latin typeface="Century Gothic"/>
                <a:ea typeface="+mn-ea"/>
                <a:cs typeface="Century Gothic"/>
              </a:rPr>
              <a:t>2015:  2</a:t>
            </a:r>
            <a:r>
              <a:rPr lang="en-GB" sz="3600" b="1" baseline="30000" dirty="0" smtClean="0">
                <a:latin typeface="Century Gothic"/>
                <a:ea typeface="+mn-ea"/>
                <a:cs typeface="Century Gothic"/>
              </a:rPr>
              <a:t>nd</a:t>
            </a:r>
            <a:r>
              <a:rPr lang="en-GB" sz="3600" b="1" dirty="0" smtClean="0">
                <a:latin typeface="Century Gothic"/>
                <a:ea typeface="+mn-ea"/>
                <a:cs typeface="Century Gothic"/>
              </a:rPr>
              <a:t>  Year</a:t>
            </a:r>
            <a:endParaRPr lang="en-GB" sz="3600" b="1" dirty="0"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749795" y="4724400"/>
            <a:ext cx="7937006" cy="160019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GB" dirty="0" smtClean="0">
              <a:latin typeface="Constantia" panose="02030602050306030303" pitchFamily="18" charset="0"/>
            </a:endParaRPr>
          </a:p>
          <a:p>
            <a:pPr marL="0" indent="0">
              <a:buNone/>
              <a:defRPr/>
            </a:pPr>
            <a:r>
              <a:rPr lang="en-GB" dirty="0" smtClean="0">
                <a:latin typeface="Constantia" panose="02030602050306030303" pitchFamily="18" charset="0"/>
              </a:rPr>
              <a:t> </a:t>
            </a:r>
            <a:endParaRPr lang="en-US" dirty="0" smtClean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62" y="228600"/>
            <a:ext cx="1253405" cy="7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" y="4800600"/>
            <a:ext cx="85344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latin typeface="Century Gothic"/>
              <a:cs typeface="Century Gothic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Exposed </a:t>
            </a:r>
            <a:r>
              <a:rPr lang="en-GB" sz="2400" dirty="0">
                <a:latin typeface="Century Gothic"/>
                <a:cs typeface="Century Gothic"/>
              </a:rPr>
              <a:t>WGEI members to priority areas </a:t>
            </a:r>
            <a:r>
              <a:rPr lang="en-GB" sz="2400" dirty="0" smtClean="0">
                <a:latin typeface="Century Gothic"/>
                <a:cs typeface="Century Gothic"/>
              </a:rPr>
              <a:t>of </a:t>
            </a:r>
            <a:r>
              <a:rPr lang="en-GB" sz="2400" dirty="0" smtClean="0">
                <a:latin typeface="Century Gothic"/>
                <a:cs typeface="Century Gothic"/>
              </a:rPr>
              <a:t>EI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Developed </a:t>
            </a:r>
            <a:r>
              <a:rPr lang="en-GB" sz="2400" dirty="0">
                <a:latin typeface="Century Gothic"/>
                <a:cs typeface="Century Gothic"/>
              </a:rPr>
              <a:t>new networks with non </a:t>
            </a:r>
            <a:r>
              <a:rPr lang="en-GB" sz="2400" dirty="0" smtClean="0">
                <a:latin typeface="Century Gothic"/>
                <a:cs typeface="Century Gothic"/>
              </a:rPr>
              <a:t>SAI </a:t>
            </a:r>
            <a:r>
              <a:rPr lang="en-GB" sz="2400" dirty="0" smtClean="0">
                <a:latin typeface="Century Gothic"/>
                <a:cs typeface="Century Gothic"/>
              </a:rPr>
              <a:t>EI stakeholders</a:t>
            </a:r>
            <a:r>
              <a:rPr lang="en-GB" sz="2400" dirty="0" smtClean="0">
                <a:latin typeface="Century Gothic"/>
                <a:cs typeface="Century Gothic"/>
              </a:rPr>
              <a:t>. </a:t>
            </a:r>
            <a:endParaRPr lang="en-GB" sz="2400" dirty="0" smtClean="0">
              <a:latin typeface="Century Gothic"/>
              <a:cs typeface="Century Gothic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Annual meeting held in Oslo, Norway</a:t>
            </a:r>
            <a:endParaRPr lang="en-GB" sz="2400" dirty="0">
              <a:latin typeface="Century Gothic"/>
              <a:cs typeface="Century Gothic"/>
            </a:endParaRPr>
          </a:p>
          <a:p>
            <a:endParaRPr lang="en-GB" dirty="0">
              <a:latin typeface="Century Gothic"/>
              <a:cs typeface="Century Gothic"/>
            </a:endParaRPr>
          </a:p>
        </p:txBody>
      </p:sp>
      <p:pic>
        <p:nvPicPr>
          <p:cNvPr id="3074" name="Picture 1" descr="Description: Operaen - d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0624"/>
            <a:ext cx="8568605" cy="36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705600" cy="1066800"/>
          </a:xfrm>
        </p:spPr>
        <p:txBody>
          <a:bodyPr/>
          <a:lstStyle/>
          <a:p>
            <a:r>
              <a:rPr lang="en-GB" sz="3600" dirty="0" smtClean="0">
                <a:latin typeface="Century Gothic"/>
                <a:cs typeface="Century Gothic"/>
              </a:rPr>
              <a:t>2016: 3rd year</a:t>
            </a:r>
            <a:endParaRPr lang="en-GB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800" dirty="0">
                <a:latin typeface="Century Gothic"/>
                <a:cs typeface="Century Gothic"/>
              </a:rPr>
              <a:t>C</a:t>
            </a:r>
            <a:r>
              <a:rPr lang="en-GB" sz="2800" dirty="0" smtClean="0">
                <a:latin typeface="Century Gothic"/>
                <a:cs typeface="Century Gothic"/>
              </a:rPr>
              <a:t>onsolidating </a:t>
            </a:r>
            <a:r>
              <a:rPr lang="en-GB" sz="2800" dirty="0">
                <a:latin typeface="Century Gothic"/>
                <a:cs typeface="Century Gothic"/>
              </a:rPr>
              <a:t>and expanding </a:t>
            </a:r>
            <a:r>
              <a:rPr lang="en-GB" sz="2800" dirty="0" smtClean="0">
                <a:latin typeface="Century Gothic"/>
                <a:cs typeface="Century Gothic"/>
              </a:rPr>
              <a:t>networks </a:t>
            </a:r>
            <a:endParaRPr lang="en-GB" sz="2800" dirty="0" smtClean="0">
              <a:latin typeface="Century Gothic"/>
              <a:cs typeface="Century Gothic"/>
            </a:endParaRPr>
          </a:p>
          <a:p>
            <a:r>
              <a:rPr lang="en-GB" sz="2800" dirty="0" smtClean="0">
                <a:latin typeface="Century Gothic"/>
                <a:cs typeface="Century Gothic"/>
              </a:rPr>
              <a:t>Consolidating the understandin</a:t>
            </a:r>
            <a:r>
              <a:rPr lang="en-GB" sz="2800" dirty="0" smtClean="0">
                <a:latin typeface="Century Gothic"/>
                <a:cs typeface="Century Gothic"/>
              </a:rPr>
              <a:t>g of the </a:t>
            </a:r>
            <a:r>
              <a:rPr lang="en-GB" sz="2800" dirty="0" smtClean="0">
                <a:latin typeface="Century Gothic"/>
                <a:cs typeface="Century Gothic"/>
              </a:rPr>
              <a:t>key </a:t>
            </a:r>
            <a:r>
              <a:rPr lang="en-GB" sz="2800" dirty="0" smtClean="0">
                <a:latin typeface="Century Gothic"/>
                <a:cs typeface="Century Gothic"/>
              </a:rPr>
              <a:t>role of </a:t>
            </a:r>
            <a:r>
              <a:rPr lang="en-GB" sz="2800" dirty="0" smtClean="0">
                <a:latin typeface="Century Gothic"/>
                <a:cs typeface="Century Gothic"/>
              </a:rPr>
              <a:t>SAI’s and </a:t>
            </a:r>
            <a:r>
              <a:rPr lang="en-GB" sz="2800" dirty="0">
                <a:latin typeface="Century Gothic"/>
                <a:cs typeface="Century Gothic"/>
              </a:rPr>
              <a:t>stakeholders </a:t>
            </a:r>
            <a:r>
              <a:rPr lang="en-GB" sz="2800" dirty="0" smtClean="0">
                <a:latin typeface="Century Gothic"/>
                <a:cs typeface="Century Gothic"/>
              </a:rPr>
              <a:t>in </a:t>
            </a:r>
            <a:r>
              <a:rPr lang="en-GB" sz="2800" dirty="0" smtClean="0">
                <a:latin typeface="Century Gothic"/>
                <a:cs typeface="Century Gothic"/>
              </a:rPr>
              <a:t>EI</a:t>
            </a:r>
            <a:endParaRPr lang="en-GB" sz="2800" dirty="0" smtClean="0">
              <a:latin typeface="Century Gothic"/>
              <a:cs typeface="Century Gothic"/>
            </a:endParaRPr>
          </a:p>
          <a:p>
            <a:r>
              <a:rPr lang="en-GB" sz="2800" dirty="0" smtClean="0">
                <a:latin typeface="Century Gothic"/>
                <a:cs typeface="Century Gothic"/>
              </a:rPr>
              <a:t>Developing </a:t>
            </a:r>
            <a:r>
              <a:rPr lang="en-GB" sz="2800" dirty="0">
                <a:latin typeface="Century Gothic"/>
                <a:cs typeface="Century Gothic"/>
              </a:rPr>
              <a:t>guidance material in the </a:t>
            </a:r>
            <a:r>
              <a:rPr lang="en-GB" sz="2800" dirty="0" smtClean="0">
                <a:latin typeface="Century Gothic"/>
                <a:cs typeface="Century Gothic"/>
              </a:rPr>
              <a:t>industry </a:t>
            </a:r>
            <a:endParaRPr lang="en-GB" sz="2800" dirty="0">
              <a:latin typeface="Century Gothic"/>
              <a:cs typeface="Century Gothic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3352"/>
            <a:ext cx="7629525" cy="308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5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7000" cy="1295400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Target for 1</a:t>
            </a:r>
            <a:r>
              <a:rPr lang="en-GB" sz="4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st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three years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: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Bilde 1" descr="WGEI logo v2_reduc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85874"/>
            <a:ext cx="127635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A </a:t>
            </a:r>
            <a:r>
              <a:rPr lang="en-GB" sz="2800" dirty="0">
                <a:latin typeface="Century Gothic"/>
                <a:cs typeface="Century Gothic"/>
              </a:rPr>
              <a:t>functioning EI working </a:t>
            </a:r>
            <a:r>
              <a:rPr lang="en-GB" sz="2800" dirty="0" smtClean="0">
                <a:latin typeface="Century Gothic"/>
                <a:cs typeface="Century Gothic"/>
              </a:rPr>
              <a:t>group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Operational </a:t>
            </a:r>
            <a:r>
              <a:rPr lang="en-GB" sz="2800" dirty="0">
                <a:latin typeface="Century Gothic"/>
                <a:cs typeface="Century Gothic"/>
              </a:rPr>
              <a:t>Community of </a:t>
            </a:r>
            <a:r>
              <a:rPr lang="en-GB" sz="2800" dirty="0" smtClean="0">
                <a:latin typeface="Century Gothic"/>
                <a:cs typeface="Century Gothic"/>
              </a:rPr>
              <a:t>Practice  </a:t>
            </a:r>
            <a:endParaRPr lang="en-GB" sz="2800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entury Gothic"/>
                <a:cs typeface="Century Gothic"/>
              </a:rPr>
              <a:t>Creation of forum for peer interchange and knowledge sharing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Improved </a:t>
            </a:r>
            <a:r>
              <a:rPr lang="en-GB" sz="2800" dirty="0">
                <a:latin typeface="Century Gothic"/>
                <a:cs typeface="Century Gothic"/>
              </a:rPr>
              <a:t>understanding of the extractive industries among SAIs </a:t>
            </a:r>
            <a:endParaRPr lang="en-GB" sz="2800" dirty="0" smtClean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Access to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Improved </a:t>
            </a:r>
            <a:r>
              <a:rPr lang="en-GB" sz="2800" dirty="0" smtClean="0">
                <a:latin typeface="Century Gothic"/>
                <a:cs typeface="Century Gothic"/>
              </a:rPr>
              <a:t>audit coverage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entury Gothic"/>
                <a:cs typeface="Century Gothic"/>
              </a:rPr>
              <a:t>Increased awareness</a:t>
            </a:r>
            <a:endParaRPr lang="en-GB" sz="2800" dirty="0">
              <a:latin typeface="Century Gothic"/>
              <a:cs typeface="Century Gothic"/>
            </a:endParaRPr>
          </a:p>
          <a:p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934200" y="5562600"/>
            <a:ext cx="2209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Most have been met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8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1941513" cy="1162050"/>
          </a:xfrm>
        </p:spPr>
        <p:txBody>
          <a:bodyPr/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Three  year  progress  of  WGEI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73050"/>
            <a:ext cx="5486400" cy="6356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sz="2400" dirty="0" smtClean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Steady </a:t>
            </a:r>
            <a:r>
              <a:rPr lang="en-GB" sz="2400" dirty="0">
                <a:latin typeface="Century Gothic"/>
                <a:cs typeface="Century Gothic"/>
              </a:rPr>
              <a:t>increase in </a:t>
            </a:r>
            <a:r>
              <a:rPr lang="en-GB" sz="2400" dirty="0" smtClean="0">
                <a:latin typeface="Century Gothic"/>
                <a:cs typeface="Century Gothic"/>
              </a:rPr>
              <a:t>membership </a:t>
            </a:r>
            <a:r>
              <a:rPr lang="en-GB" sz="2400" dirty="0">
                <a:latin typeface="Century Gothic"/>
                <a:cs typeface="Century Gothic"/>
              </a:rPr>
              <a:t>36 now which is  half of the biggest INTOSAI Working group i.e. 76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Fully operational Secretariat </a:t>
            </a:r>
            <a:endParaRPr lang="en-GB" sz="2400" dirty="0" smtClean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Operational </a:t>
            </a:r>
            <a:r>
              <a:rPr lang="en-GB" sz="2400" dirty="0">
                <a:latin typeface="Century Gothic"/>
                <a:cs typeface="Century Gothic"/>
              </a:rPr>
              <a:t>steering committee comprising five SAIs: Uganda, Norway, South Africa, Iraq and USA </a:t>
            </a:r>
            <a:endParaRPr lang="en-GB" sz="2400" dirty="0" smtClean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Established </a:t>
            </a:r>
            <a:r>
              <a:rPr lang="en-GB" sz="2400" dirty="0">
                <a:latin typeface="Century Gothic"/>
                <a:cs typeface="Century Gothic"/>
              </a:rPr>
              <a:t>a platform for sharing knowledge, best practices and </a:t>
            </a:r>
            <a:r>
              <a:rPr lang="en-GB" sz="2400" dirty="0" smtClean="0">
                <a:latin typeface="Century Gothic"/>
                <a:cs typeface="Century Gothic"/>
              </a:rPr>
              <a:t>guidance – Website.</a:t>
            </a:r>
            <a:endParaRPr lang="en-GB" sz="2400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More quality audits are now being undertaken </a:t>
            </a:r>
            <a:r>
              <a:rPr lang="en-GB" sz="2400" dirty="0" smtClean="0">
                <a:latin typeface="Century Gothic"/>
                <a:cs typeface="Century Gothic"/>
              </a:rPr>
              <a:t>- 56</a:t>
            </a:r>
            <a:endParaRPr lang="en-GB" sz="2400" dirty="0">
              <a:latin typeface="Century Gothic"/>
              <a:cs typeface="Century Gothic"/>
            </a:endParaRPr>
          </a:p>
          <a:p>
            <a:endParaRPr lang="en-GB" sz="2800" dirty="0">
              <a:latin typeface="Century Gothic"/>
              <a:cs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C:\Users\mogentho.OAG\AppData\Local\Microsoft\Windows\Temporary Internet Files\Content.IE5\BMMS3T4Q\work-in-progress-iconfu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9115"/>
            <a:ext cx="2895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4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Template2</Template>
  <TotalTime>2475</TotalTime>
  <Words>690</Words>
  <Application>Microsoft Macintosh PowerPoint</Application>
  <PresentationFormat>On-screen Show (4:3)</PresentationFormat>
  <Paragraphs>122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 Powerpoint Template2</vt:lpstr>
      <vt:lpstr>PowerPoint Presentation</vt:lpstr>
      <vt:lpstr>Presentation outline</vt:lpstr>
      <vt:lpstr>INCEPTION</vt:lpstr>
      <vt:lpstr>Inception cont.</vt:lpstr>
      <vt:lpstr>2014: 1ST YEAR</vt:lpstr>
      <vt:lpstr>2015:  2nd  Year</vt:lpstr>
      <vt:lpstr>2016: 3rd year</vt:lpstr>
      <vt:lpstr>Target for 1st three years:</vt:lpstr>
      <vt:lpstr>Three  year  progress  of  WGEI </vt:lpstr>
      <vt:lpstr>Three  year  progress cont</vt:lpstr>
      <vt:lpstr>FUTURE OPPORTUNITIES</vt:lpstr>
      <vt:lpstr>On going  initiatives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Ssali</dc:creator>
  <cp:lastModifiedBy>Keto Nyapendi Kayemba</cp:lastModifiedBy>
  <cp:revision>138</cp:revision>
  <dcterms:created xsi:type="dcterms:W3CDTF">2016-08-19T07:05:00Z</dcterms:created>
  <dcterms:modified xsi:type="dcterms:W3CDTF">2016-09-07T00:27:46Z</dcterms:modified>
</cp:coreProperties>
</file>