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29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D:\Misc files\Files\IA AD Amended Log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60" y="186391"/>
            <a:ext cx="1460824" cy="1530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5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2254" y="482567"/>
            <a:ext cx="1136456" cy="90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1" name="Oval 10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3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7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0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4" name="Picture 23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1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3" name="Oval 12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5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8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9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4-Point Star 20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2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5" name="Picture 24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6" name="Picture 25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3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0238" y="6492874"/>
            <a:ext cx="4439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68100"/>
            <a:ext cx="7772400" cy="1537000"/>
          </a:xfrm>
        </p:spPr>
        <p:txBody>
          <a:bodyPr>
            <a:normAutofit/>
          </a:bodyPr>
          <a:lstStyle/>
          <a:p>
            <a:r>
              <a:rPr lang="en-IN" b="1" dirty="0"/>
              <a:t>KSC Revised </a:t>
            </a:r>
            <a:r>
              <a:rPr lang="en-IN" b="1" dirty="0" err="1"/>
              <a:t>ToR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0066" y="5447309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SAI-India</a:t>
            </a:r>
            <a:endParaRPr lang="en-IN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Cambria" panose="02040503050406030204" pitchFamily="18" charset="0"/>
              </a:rPr>
              <a:t>9</a:t>
            </a:r>
            <a:r>
              <a:rPr lang="en-US" sz="3000" b="1" baseline="30000" dirty="0">
                <a:latin typeface="Cambria" panose="02040503050406030204" pitchFamily="18" charset="0"/>
              </a:rPr>
              <a:t>th</a:t>
            </a:r>
            <a:r>
              <a:rPr lang="en-US" sz="3000" b="1" dirty="0">
                <a:latin typeface="Cambria" panose="02040503050406030204" pitchFamily="18" charset="0"/>
              </a:rPr>
              <a:t> Meeting of KSC Steering Committee</a:t>
            </a:r>
          </a:p>
          <a:p>
            <a:endParaRPr lang="en-US" sz="3000" b="1" dirty="0">
              <a:latin typeface="Cambria" panose="02040503050406030204" pitchFamily="18" charset="0"/>
            </a:endParaRPr>
          </a:p>
          <a:p>
            <a:r>
              <a:rPr lang="en-IN" sz="3000" b="1" dirty="0">
                <a:latin typeface="Cambria" panose="02040503050406030204" pitchFamily="18" charset="0"/>
              </a:rPr>
              <a:t>Bali</a:t>
            </a:r>
          </a:p>
          <a:p>
            <a:r>
              <a:rPr lang="en-IN" sz="3000" b="1" dirty="0">
                <a:latin typeface="Cambria" panose="02040503050406030204" pitchFamily="18" charset="0"/>
              </a:rPr>
              <a:t>(23-25 August 2017)</a:t>
            </a:r>
          </a:p>
        </p:txBody>
      </p:sp>
    </p:spTree>
    <p:extLst>
      <p:ext uri="{BB962C8B-B14F-4D97-AF65-F5344CB8AC3E}">
        <p14:creationId xmlns:p14="http://schemas.microsoft.com/office/powerpoint/2010/main" val="19988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25" y="365125"/>
            <a:ext cx="8463856" cy="1325563"/>
          </a:xfrm>
        </p:spPr>
        <p:txBody>
          <a:bodyPr/>
          <a:lstStyle/>
          <a:p>
            <a:r>
              <a:rPr lang="en-IN" b="1" dirty="0" smtClean="0"/>
              <a:t>Background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46" y="2133600"/>
            <a:ext cx="6941128" cy="3959696"/>
          </a:xfrm>
        </p:spPr>
        <p:txBody>
          <a:bodyPr>
            <a:normAutofit/>
          </a:bodyPr>
          <a:lstStyle/>
          <a:p>
            <a:pPr lvl="0" algn="just"/>
            <a:r>
              <a:rPr lang="en-US" sz="3000" dirty="0" smtClean="0"/>
              <a:t>KSC current </a:t>
            </a:r>
            <a:r>
              <a:rPr lang="en-US" sz="3000" dirty="0" err="1" smtClean="0"/>
              <a:t>ToR</a:t>
            </a:r>
            <a:r>
              <a:rPr lang="en-US" sz="3000" dirty="0" smtClean="0"/>
              <a:t> formulated in line with</a:t>
            </a:r>
          </a:p>
          <a:p>
            <a:pPr marL="0" lvl="0" indent="0" algn="just">
              <a:buNone/>
            </a:pPr>
            <a:r>
              <a:rPr lang="en-US" sz="3000" dirty="0" smtClean="0"/>
              <a:t> </a:t>
            </a:r>
          </a:p>
          <a:p>
            <a:pPr lvl="1" algn="just"/>
            <a:r>
              <a:rPr lang="en-US" sz="3000" dirty="0" smtClean="0"/>
              <a:t>INTOSAI Strategic Plan </a:t>
            </a:r>
            <a:r>
              <a:rPr lang="en-US" sz="3000" dirty="0" smtClean="0"/>
              <a:t>2005-10</a:t>
            </a:r>
          </a:p>
          <a:p>
            <a:pPr marL="457200" lvl="1" indent="0" algn="just">
              <a:buNone/>
            </a:pPr>
            <a:endParaRPr lang="en-US" sz="3000" dirty="0" smtClean="0"/>
          </a:p>
          <a:p>
            <a:pPr lvl="1" algn="just"/>
            <a:r>
              <a:rPr lang="en-US" sz="3000" dirty="0" smtClean="0"/>
              <a:t>Handbook of committees </a:t>
            </a:r>
          </a:p>
          <a:p>
            <a:pPr marL="457200" lvl="1" indent="0" algn="just">
              <a:buNone/>
            </a:pPr>
            <a:endParaRPr lang="en-US" sz="3000" dirty="0" smtClean="0"/>
          </a:p>
          <a:p>
            <a:pPr lvl="1" algn="just"/>
            <a:r>
              <a:rPr lang="en-US" sz="3000" dirty="0" smtClean="0"/>
              <a:t>Old Due Process</a:t>
            </a:r>
          </a:p>
          <a:p>
            <a:pPr lvl="0" algn="just"/>
            <a:endParaRPr lang="en-US" dirty="0"/>
          </a:p>
        </p:txBody>
      </p:sp>
      <p:pic>
        <p:nvPicPr>
          <p:cNvPr id="1026" name="Picture 2" descr="http://bramleyndp.org.uk/wp-content/uploads/2013/05/terms-of-refer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30" y="1943099"/>
            <a:ext cx="34671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67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208" y="562669"/>
            <a:ext cx="8229600" cy="850106"/>
          </a:xfrm>
        </p:spPr>
        <p:txBody>
          <a:bodyPr>
            <a:normAutofit/>
          </a:bodyPr>
          <a:lstStyle/>
          <a:p>
            <a:r>
              <a:rPr lang="en-IN" b="1" dirty="0"/>
              <a:t>Necessity for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" y="1733136"/>
            <a:ext cx="6318708" cy="3549749"/>
          </a:xfrm>
        </p:spPr>
        <p:txBody>
          <a:bodyPr>
            <a:noAutofit/>
          </a:bodyPr>
          <a:lstStyle/>
          <a:p>
            <a:pPr lvl="0" algn="just"/>
            <a:r>
              <a:rPr lang="en-US" sz="3000" dirty="0" smtClean="0"/>
              <a:t>New priorities in </a:t>
            </a:r>
            <a:r>
              <a:rPr lang="en-US" sz="3000" dirty="0" smtClean="0"/>
              <a:t>INTOSAI </a:t>
            </a:r>
            <a:r>
              <a:rPr lang="en-US" sz="3000" dirty="0" smtClean="0"/>
              <a:t>Strategic Plan </a:t>
            </a:r>
            <a:r>
              <a:rPr lang="en-US" sz="3000" dirty="0" smtClean="0"/>
              <a:t>2017-22</a:t>
            </a:r>
          </a:p>
          <a:p>
            <a:pPr lvl="0" algn="just"/>
            <a:r>
              <a:rPr lang="en-US" sz="3000" dirty="0" smtClean="0"/>
              <a:t>Formation of FIPP and approval powers to FIPP</a:t>
            </a:r>
            <a:endParaRPr lang="en-US" sz="3000" dirty="0" smtClean="0"/>
          </a:p>
          <a:p>
            <a:pPr lvl="0" algn="just"/>
            <a:r>
              <a:rPr lang="en-US" sz="3000" dirty="0" smtClean="0"/>
              <a:t>Added </a:t>
            </a:r>
            <a:r>
              <a:rPr lang="en-US" sz="3000" dirty="0" smtClean="0"/>
              <a:t>responsibilities of </a:t>
            </a:r>
            <a:r>
              <a:rPr lang="en-US" sz="3000" dirty="0" smtClean="0"/>
              <a:t> Chair, </a:t>
            </a:r>
            <a:r>
              <a:rPr lang="en-US" sz="3000" dirty="0" smtClean="0"/>
              <a:t>Steering Committee and Chairs of WG in new due Process of </a:t>
            </a:r>
            <a:r>
              <a:rPr lang="en-US" sz="3000" dirty="0" smtClean="0"/>
              <a:t>IFPP</a:t>
            </a:r>
          </a:p>
          <a:p>
            <a:pPr lvl="0" algn="just"/>
            <a:r>
              <a:rPr lang="en-US" sz="3000" dirty="0" smtClean="0"/>
              <a:t>Focus on performance reporting in new Strategic Plan</a:t>
            </a:r>
            <a:endParaRPr lang="en-US" sz="3000" dirty="0" smtClean="0"/>
          </a:p>
          <a:p>
            <a:pPr marL="457200" lvl="1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920000">
            <a:off x="8515326" y="1657305"/>
            <a:ext cx="2122998" cy="293446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8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980000">
            <a:off x="7880064" y="3290849"/>
            <a:ext cx="2119751" cy="279564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8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65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227" y="1953490"/>
            <a:ext cx="6463146" cy="2578599"/>
          </a:xfrm>
        </p:spPr>
        <p:txBody>
          <a:bodyPr>
            <a:noAutofit/>
          </a:bodyPr>
          <a:lstStyle/>
          <a:p>
            <a:r>
              <a:rPr lang="en-US" dirty="0" smtClean="0"/>
              <a:t>Monitors progress made by WG/PG</a:t>
            </a:r>
          </a:p>
          <a:p>
            <a:r>
              <a:rPr lang="en-US" dirty="0" smtClean="0"/>
              <a:t>Provides Strategic Directions </a:t>
            </a:r>
          </a:p>
          <a:p>
            <a:r>
              <a:rPr lang="en-US" dirty="0" smtClean="0"/>
              <a:t>Defines </a:t>
            </a:r>
            <a:r>
              <a:rPr lang="en-US" dirty="0" smtClean="0"/>
              <a:t>Performance </a:t>
            </a:r>
            <a:r>
              <a:rPr lang="en-US" dirty="0"/>
              <a:t>Measurement Framework/ Reporting </a:t>
            </a:r>
            <a:r>
              <a:rPr lang="en-US" dirty="0" smtClean="0"/>
              <a:t>template</a:t>
            </a:r>
          </a:p>
          <a:p>
            <a:r>
              <a:rPr lang="en-US" dirty="0" smtClean="0"/>
              <a:t>Decides </a:t>
            </a:r>
            <a:r>
              <a:rPr lang="en-US" dirty="0"/>
              <a:t>about </a:t>
            </a:r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 smtClean="0"/>
              <a:t>INTOSAI Funds</a:t>
            </a:r>
          </a:p>
          <a:p>
            <a:r>
              <a:rPr lang="en-GB" dirty="0" smtClean="0"/>
              <a:t>Approves </a:t>
            </a:r>
            <a:r>
              <a:rPr lang="en-GB" dirty="0"/>
              <a:t>cooperation arrangements </a:t>
            </a:r>
            <a:r>
              <a:rPr lang="en-GB" dirty="0" smtClean="0"/>
              <a:t>with </a:t>
            </a:r>
            <a:r>
              <a:rPr lang="en-GB" dirty="0"/>
              <a:t>academic/research </a:t>
            </a:r>
            <a:r>
              <a:rPr lang="en-GB" dirty="0" smtClean="0"/>
              <a:t>institutions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49126" y="1021797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32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62989" y="644163"/>
            <a:ext cx="8825345" cy="845689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Salient Features </a:t>
            </a:r>
            <a:br>
              <a:rPr lang="en-IN" b="1" dirty="0" smtClean="0"/>
            </a:br>
            <a:r>
              <a:rPr lang="en-IN" b="1" dirty="0" smtClean="0"/>
              <a:t>Role of Steering Committee</a:t>
            </a:r>
            <a:r>
              <a:rPr lang="en-IN" b="1" dirty="0"/>
              <a:t/>
            </a:r>
            <a:br>
              <a:rPr lang="en-IN" b="1" dirty="0"/>
            </a:br>
            <a:endParaRPr lang="en-US" dirty="0"/>
          </a:p>
        </p:txBody>
      </p:sp>
      <p:pic>
        <p:nvPicPr>
          <p:cNvPr id="2050" name="Picture 2" descr="http://cucradle2career.org/wordpress/wp-content/uploads/2015/08/Round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373" y="1867486"/>
            <a:ext cx="4468091" cy="38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045" y="1714500"/>
            <a:ext cx="7637319" cy="3586708"/>
          </a:xfrm>
        </p:spPr>
        <p:txBody>
          <a:bodyPr>
            <a:noAutofit/>
          </a:bodyPr>
          <a:lstStyle/>
          <a:p>
            <a:r>
              <a:rPr lang="en-US" dirty="0" smtClean="0"/>
              <a:t>Coordinates </a:t>
            </a:r>
            <a:r>
              <a:rPr lang="en-US" dirty="0"/>
              <a:t>activities of </a:t>
            </a:r>
            <a:r>
              <a:rPr lang="en-US" dirty="0" smtClean="0"/>
              <a:t>KSC</a:t>
            </a:r>
            <a:r>
              <a:rPr lang="en-US" dirty="0"/>
              <a:t>, </a:t>
            </a:r>
            <a:r>
              <a:rPr lang="en-US" dirty="0" smtClean="0"/>
              <a:t>WG/PG</a:t>
            </a:r>
            <a:endParaRPr lang="en-US" dirty="0"/>
          </a:p>
          <a:p>
            <a:r>
              <a:rPr lang="en-US" dirty="0"/>
              <a:t>Monitor implementation of work plan of </a:t>
            </a:r>
            <a:r>
              <a:rPr lang="en-US" dirty="0" smtClean="0"/>
              <a:t>WG/PG </a:t>
            </a:r>
            <a:r>
              <a:rPr lang="en-US" dirty="0"/>
              <a:t>and projects under SDP</a:t>
            </a:r>
          </a:p>
          <a:p>
            <a:r>
              <a:rPr lang="en-US" dirty="0"/>
              <a:t>Carry out Performance assessment of WG </a:t>
            </a:r>
          </a:p>
          <a:p>
            <a:r>
              <a:rPr lang="en-US" dirty="0"/>
              <a:t>Certify Quality assurance of INTOSAI goods produced outside </a:t>
            </a:r>
            <a:r>
              <a:rPr lang="en-US" dirty="0" smtClean="0"/>
              <a:t>Due </a:t>
            </a:r>
            <a:r>
              <a:rPr lang="en-US" dirty="0"/>
              <a:t>Process</a:t>
            </a:r>
          </a:p>
          <a:p>
            <a:r>
              <a:rPr lang="en-GB" dirty="0"/>
              <a:t>Maintains INTOSAI Community Portal</a:t>
            </a:r>
          </a:p>
          <a:p>
            <a:r>
              <a:rPr lang="en-US" dirty="0"/>
              <a:t>Refer </a:t>
            </a:r>
            <a:r>
              <a:rPr lang="en-US" dirty="0" smtClean="0"/>
              <a:t>drafts </a:t>
            </a:r>
            <a:r>
              <a:rPr lang="en-US" dirty="0"/>
              <a:t>to FIPP at all three stages of development</a:t>
            </a:r>
          </a:p>
          <a:p>
            <a:r>
              <a:rPr lang="en-US" dirty="0" smtClean="0"/>
              <a:t>Maintains </a:t>
            </a:r>
            <a:r>
              <a:rPr lang="en-US" dirty="0"/>
              <a:t>pronouncements developed by </a:t>
            </a:r>
            <a:r>
              <a:rPr lang="en-US" dirty="0" smtClean="0"/>
              <a:t>dissolved </a:t>
            </a:r>
            <a:r>
              <a:rPr lang="en-US" dirty="0"/>
              <a:t>working groups</a:t>
            </a:r>
          </a:p>
          <a:p>
            <a:pPr marL="0" indent="0" algn="just">
              <a:buNone/>
            </a:pPr>
            <a:endParaRPr lang="en-US" sz="3000" dirty="0"/>
          </a:p>
          <a:p>
            <a:pPr lvl="0"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9126" y="547479"/>
            <a:ext cx="8229600" cy="845689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Salient Features – Role of Chair</a:t>
            </a:r>
            <a:r>
              <a:rPr lang="en-IN" b="1" dirty="0"/>
              <a:t/>
            </a:r>
            <a:br>
              <a:rPr lang="en-IN" b="1" dirty="0"/>
            </a:br>
            <a:endParaRPr lang="en-US" dirty="0"/>
          </a:p>
        </p:txBody>
      </p:sp>
      <p:pic>
        <p:nvPicPr>
          <p:cNvPr id="3074" name="Picture 2" descr="http://www.ikea.com/PIAimages/0173544_PE327678_S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445" y="2153716"/>
            <a:ext cx="2878282" cy="341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9780035" y="2738679"/>
            <a:ext cx="1296144" cy="1309749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4654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83" y="1992851"/>
            <a:ext cx="7131627" cy="4176464"/>
          </a:xfrm>
        </p:spPr>
        <p:txBody>
          <a:bodyPr>
            <a:noAutofit/>
          </a:bodyPr>
          <a:lstStyle/>
          <a:p>
            <a:r>
              <a:rPr lang="en-US" dirty="0" smtClean="0"/>
              <a:t>Responsible </a:t>
            </a:r>
            <a:r>
              <a:rPr lang="en-US" dirty="0"/>
              <a:t>for development of  guidance and best practice </a:t>
            </a:r>
            <a:r>
              <a:rPr lang="en-US" dirty="0" smtClean="0"/>
              <a:t>studies</a:t>
            </a:r>
            <a:endParaRPr lang="en-US" dirty="0"/>
          </a:p>
          <a:p>
            <a:r>
              <a:rPr lang="en-GB" dirty="0"/>
              <a:t>Provide assurance </a:t>
            </a:r>
            <a:r>
              <a:rPr lang="en-GB" dirty="0" smtClean="0"/>
              <a:t>on </a:t>
            </a:r>
            <a:r>
              <a:rPr lang="en-GB" dirty="0"/>
              <a:t>quality of </a:t>
            </a:r>
            <a:r>
              <a:rPr lang="en-US" dirty="0" smtClean="0"/>
              <a:t>Non-IFPP Documents</a:t>
            </a:r>
            <a:endParaRPr lang="en-US" dirty="0"/>
          </a:p>
          <a:p>
            <a:r>
              <a:rPr lang="en-US" dirty="0" smtClean="0"/>
              <a:t>Responsible for </a:t>
            </a:r>
            <a:r>
              <a:rPr lang="en-US" dirty="0" smtClean="0"/>
              <a:t>WG/TF/PG </a:t>
            </a:r>
            <a:r>
              <a:rPr lang="en-US" dirty="0" smtClean="0"/>
              <a:t>and their </a:t>
            </a:r>
            <a:r>
              <a:rPr lang="en-US" dirty="0" smtClean="0"/>
              <a:t>work</a:t>
            </a:r>
            <a:endParaRPr lang="en-US" dirty="0" smtClean="0"/>
          </a:p>
          <a:p>
            <a:r>
              <a:rPr lang="en-US" dirty="0" smtClean="0"/>
              <a:t>Initiate  </a:t>
            </a:r>
            <a:r>
              <a:rPr lang="en-US" dirty="0"/>
              <a:t>proposals for development</a:t>
            </a:r>
            <a:r>
              <a:rPr lang="en-US" dirty="0" smtClean="0"/>
              <a:t>/ revisions </a:t>
            </a:r>
            <a:r>
              <a:rPr lang="en-US" dirty="0"/>
              <a:t>of pronouncements </a:t>
            </a:r>
            <a:endParaRPr lang="en-US" dirty="0" smtClean="0"/>
          </a:p>
          <a:p>
            <a:r>
              <a:rPr lang="en-GB" dirty="0" smtClean="0"/>
              <a:t>Ensure quality </a:t>
            </a:r>
            <a:r>
              <a:rPr lang="en-GB" dirty="0"/>
              <a:t>processes </a:t>
            </a:r>
            <a:r>
              <a:rPr lang="en-GB" dirty="0" smtClean="0"/>
              <a:t>for </a:t>
            </a:r>
            <a:r>
              <a:rPr lang="en-GB" dirty="0" smtClean="0"/>
              <a:t>approved </a:t>
            </a:r>
            <a:r>
              <a:rPr lang="en-GB" dirty="0"/>
              <a:t>project proposal (IFPP Documents)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95102" y="207048"/>
            <a:ext cx="8229600" cy="845689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Salient Features </a:t>
            </a:r>
            <a:br>
              <a:rPr lang="en-IN" b="1" dirty="0" smtClean="0"/>
            </a:br>
            <a:r>
              <a:rPr lang="en-IN" b="1" dirty="0" smtClean="0"/>
              <a:t>Role of Chair of WG/TF/PG</a:t>
            </a:r>
            <a:endParaRPr lang="en-US" dirty="0"/>
          </a:p>
        </p:txBody>
      </p:sp>
      <p:pic>
        <p:nvPicPr>
          <p:cNvPr id="4098" name="Picture 2" descr="https://ospprod.blob.core.windows.net/imagepublic/Account685/Image211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284" y="2158765"/>
            <a:ext cx="4166465" cy="384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7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619" y="612482"/>
            <a:ext cx="8229600" cy="850106"/>
          </a:xfrm>
        </p:spPr>
        <p:txBody>
          <a:bodyPr>
            <a:normAutofit/>
          </a:bodyPr>
          <a:lstStyle/>
          <a:p>
            <a:r>
              <a:rPr lang="en-IN" sz="4000" b="1" dirty="0"/>
              <a:t>Additional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376" y="1805488"/>
            <a:ext cx="7217715" cy="2808312"/>
          </a:xfrm>
        </p:spPr>
        <p:txBody>
          <a:bodyPr>
            <a:noAutofit/>
          </a:bodyPr>
          <a:lstStyle/>
          <a:p>
            <a:pPr lvl="0"/>
            <a:r>
              <a:rPr lang="en-IN" dirty="0" smtClean="0"/>
              <a:t>New </a:t>
            </a:r>
            <a:r>
              <a:rPr lang="en-IN" dirty="0"/>
              <a:t>category called “Partners” </a:t>
            </a:r>
            <a:r>
              <a:rPr lang="en-IN" dirty="0" smtClean="0"/>
              <a:t>and </a:t>
            </a:r>
            <a:r>
              <a:rPr lang="en-IN" dirty="0"/>
              <a:t>“</a:t>
            </a:r>
            <a:r>
              <a:rPr lang="en-IN" dirty="0" err="1"/>
              <a:t>Adhoc</a:t>
            </a:r>
            <a:r>
              <a:rPr lang="en-IN" dirty="0"/>
              <a:t> groups”</a:t>
            </a:r>
            <a:r>
              <a:rPr lang="en-IN" dirty="0" smtClean="0"/>
              <a:t> added to </a:t>
            </a:r>
            <a:r>
              <a:rPr lang="en-IN" dirty="0"/>
              <a:t>accommodate academic and research </a:t>
            </a:r>
            <a:r>
              <a:rPr lang="en-IN" dirty="0" smtClean="0"/>
              <a:t>institutions, Regions and Project Teams</a:t>
            </a:r>
            <a:endParaRPr lang="en-US" dirty="0"/>
          </a:p>
          <a:p>
            <a:pPr lvl="0"/>
            <a:r>
              <a:rPr lang="en-IN" dirty="0" smtClean="0"/>
              <a:t>References </a:t>
            </a:r>
            <a:r>
              <a:rPr lang="en-IN" dirty="0"/>
              <a:t>to Goal Liaison </a:t>
            </a:r>
            <a:r>
              <a:rPr lang="en-IN" dirty="0" smtClean="0"/>
              <a:t>removed</a:t>
            </a:r>
          </a:p>
          <a:p>
            <a:pPr lvl="0"/>
            <a:r>
              <a:rPr lang="en-IN" dirty="0" smtClean="0"/>
              <a:t>Explicit mention </a:t>
            </a:r>
            <a:r>
              <a:rPr lang="en-IN" dirty="0" smtClean="0"/>
              <a:t>that </a:t>
            </a:r>
            <a:r>
              <a:rPr lang="en-IN" dirty="0" smtClean="0"/>
              <a:t>only members have </a:t>
            </a:r>
            <a:r>
              <a:rPr lang="en-IN" dirty="0"/>
              <a:t>a right to vote in </a:t>
            </a:r>
            <a:r>
              <a:rPr lang="en-IN" dirty="0" smtClean="0"/>
              <a:t>Steering </a:t>
            </a:r>
            <a:r>
              <a:rPr lang="en-IN" dirty="0"/>
              <a:t>Committee </a:t>
            </a:r>
            <a:r>
              <a:rPr lang="en-IN" dirty="0" smtClean="0"/>
              <a:t>Meetings</a:t>
            </a:r>
            <a:endParaRPr lang="en-US" dirty="0"/>
          </a:p>
          <a:p>
            <a:pPr lvl="0"/>
            <a:r>
              <a:rPr lang="en-IN" dirty="0" smtClean="0"/>
              <a:t>Provision to </a:t>
            </a:r>
            <a:r>
              <a:rPr lang="en-IN" dirty="0" smtClean="0"/>
              <a:t>ensure regular presence at </a:t>
            </a:r>
            <a:r>
              <a:rPr lang="en-IN" dirty="0" smtClean="0"/>
              <a:t>Steering </a:t>
            </a:r>
            <a:r>
              <a:rPr lang="en-IN" dirty="0"/>
              <a:t>Committee </a:t>
            </a:r>
            <a:r>
              <a:rPr lang="en-IN" dirty="0" smtClean="0"/>
              <a:t>meetings</a:t>
            </a:r>
          </a:p>
          <a:p>
            <a:pPr lvl="0"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818" y="2261755"/>
            <a:ext cx="3576493" cy="274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7" y="1643052"/>
            <a:ext cx="8066117" cy="193142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5000" b="1" dirty="0" smtClean="0">
                <a:latin typeface="Cambria" panose="02040503050406030204" pitchFamily="18" charset="0"/>
              </a:rPr>
              <a:t>THANK YOU</a:t>
            </a:r>
            <a:r>
              <a:rPr lang="en-IN" sz="4000" b="1" dirty="0" smtClean="0">
                <a:latin typeface="Cambria" panose="02040503050406030204" pitchFamily="18" charset="0"/>
              </a:rPr>
              <a:t/>
            </a:r>
            <a:br>
              <a:rPr lang="en-IN" sz="4000" b="1" dirty="0" smtClean="0">
                <a:latin typeface="Cambria" panose="02040503050406030204" pitchFamily="18" charset="0"/>
              </a:rPr>
            </a:br>
            <a:endParaRPr lang="en-IN" sz="40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1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281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Century Gothic</vt:lpstr>
      <vt:lpstr>Mangal</vt:lpstr>
      <vt:lpstr>Times New Roman</vt:lpstr>
      <vt:lpstr>Office Theme</vt:lpstr>
      <vt:lpstr>KSC Revised ToR</vt:lpstr>
      <vt:lpstr>Background</vt:lpstr>
      <vt:lpstr>Necessity for Revision</vt:lpstr>
      <vt:lpstr> Salient Features  Role of Steering Committee </vt:lpstr>
      <vt:lpstr> Salient Features – Role of Chair </vt:lpstr>
      <vt:lpstr> Salient Features  Role of Chair of WG/TF/PG</vt:lpstr>
      <vt:lpstr>Additional Provisions</vt:lpstr>
      <vt:lpstr>  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iCISA</dc:creator>
  <cp:lastModifiedBy>DG(IR)</cp:lastModifiedBy>
  <cp:revision>14</cp:revision>
  <dcterms:created xsi:type="dcterms:W3CDTF">2017-08-15T02:16:39Z</dcterms:created>
  <dcterms:modified xsi:type="dcterms:W3CDTF">2017-08-16T11:25:46Z</dcterms:modified>
</cp:coreProperties>
</file>