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1" r:id="rId2"/>
    <p:sldId id="300" r:id="rId3"/>
    <p:sldId id="295" r:id="rId4"/>
    <p:sldId id="301" r:id="rId5"/>
    <p:sldId id="302" r:id="rId6"/>
    <p:sldId id="287" r:id="rId7"/>
    <p:sldId id="288" r:id="rId8"/>
    <p:sldId id="297" r:id="rId9"/>
    <p:sldId id="290" r:id="rId10"/>
    <p:sldId id="298" r:id="rId11"/>
    <p:sldId id="292" r:id="rId12"/>
    <p:sldId id="296" r:id="rId13"/>
    <p:sldId id="304" r:id="rId14"/>
    <p:sldId id="299" r:id="rId15"/>
    <p:sldId id="294" r:id="rId16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4177-4E52-4B43-8CFB-A43AD61E8C22}" type="datetimeFigureOut">
              <a:rPr lang="en-IN" smtClean="0"/>
              <a:pPr/>
              <a:t>06-09-2016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B192-B796-412B-856A-D030DB5EC7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7384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osaiitaudi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4482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Agenda Item No. </a:t>
            </a: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11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Progress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Report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of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INTOSAI Working Group on IT Audit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6976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itchFamily="18" charset="0"/>
              </a:rPr>
              <a:t>Chair: SAI India</a:t>
            </a:r>
            <a:endParaRPr lang="en-IN" b="1" dirty="0">
              <a:solidFill>
                <a:schemeClr val="accent1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870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mbria" pitchFamily="18" charset="0"/>
                <a:cs typeface="Calibri" pitchFamily="34" charset="0"/>
              </a:rPr>
              <a:t>Project </a:t>
            </a:r>
            <a:r>
              <a:rPr lang="en-US" sz="2800" b="1" dirty="0" smtClean="0">
                <a:latin typeface="Cambria" pitchFamily="18" charset="0"/>
                <a:cs typeface="Calibri" pitchFamily="34" charset="0"/>
              </a:rPr>
              <a:t>4: </a:t>
            </a:r>
            <a:r>
              <a:rPr lang="en-US" sz="2800" b="1" dirty="0">
                <a:latin typeface="Cambria" pitchFamily="18" charset="0"/>
                <a:cs typeface="Calibri" pitchFamily="34" charset="0"/>
              </a:rPr>
              <a:t>Development of Data Interface Standard for Accounting Software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23528" y="1571612"/>
            <a:ext cx="8363272" cy="44496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China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Project team finalized an international Data Interface Standard for Accounting Software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Final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version of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draft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document will be submitted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before the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2016 INCOSAI</a:t>
            </a:r>
          </a:p>
          <a:p>
            <a:pPr algn="just"/>
            <a:endParaRPr lang="en-US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2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5: Development of ISSAI-5300 on ‘Guidelines on IT Audits’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27584" y="1571612"/>
            <a:ext cx="7560840" cy="4521684"/>
          </a:xfrm>
        </p:spPr>
        <p:txBody>
          <a:bodyPr>
            <a:noAutofit/>
          </a:bodyPr>
          <a:lstStyle/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India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Project team finalized exposure draft of ISSAI 5300 in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line with approved project proposal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Prepared endorsement version of ISSAI 5300 after taking into account comments received during public exposure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ISSAI 5300 will be presented before  XXII INCOSAI in 2016 in UAE</a:t>
            </a:r>
            <a:endParaRPr lang="en-US" sz="2000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5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336704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Updating WGITA-IDI IT Audit Handbook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27584" y="1733536"/>
            <a:ext cx="7992888" cy="491017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IT audit handbook: developed by IDI in collaboration with WGITA</a:t>
            </a:r>
          </a:p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Project led by SAI-USA</a:t>
            </a:r>
          </a:p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Two </a:t>
            </a:r>
            <a:r>
              <a:rPr lang="en-IN" sz="2800" dirty="0">
                <a:latin typeface="Cambria" panose="02040503050406030204" pitchFamily="18" charset="0"/>
              </a:rPr>
              <a:t>main areas of </a:t>
            </a:r>
            <a:r>
              <a:rPr lang="en-IN" sz="2800" dirty="0" smtClean="0">
                <a:latin typeface="Cambria" panose="02040503050406030204" pitchFamily="18" charset="0"/>
              </a:rPr>
              <a:t>work:</a:t>
            </a:r>
          </a:p>
          <a:p>
            <a:pPr marL="0" indent="0" algn="just">
              <a:buNone/>
              <a:tabLst>
                <a:tab pos="357188" algn="l"/>
                <a:tab pos="985838" algn="l"/>
              </a:tabLst>
            </a:pPr>
            <a:r>
              <a:rPr lang="en-IN" sz="2800" dirty="0" smtClean="0">
                <a:latin typeface="Cambria" panose="02040503050406030204" pitchFamily="18" charset="0"/>
              </a:rPr>
              <a:t>	(</a:t>
            </a:r>
            <a:r>
              <a:rPr lang="en-IN" sz="2800" dirty="0">
                <a:latin typeface="Cambria" panose="02040503050406030204" pitchFamily="18" charset="0"/>
              </a:rPr>
              <a:t>a) </a:t>
            </a:r>
            <a:r>
              <a:rPr lang="en-IN" sz="2800" dirty="0" smtClean="0">
                <a:latin typeface="Cambria" panose="02040503050406030204" pitchFamily="18" charset="0"/>
              </a:rPr>
              <a:t>	updating existing </a:t>
            </a:r>
            <a:r>
              <a:rPr lang="en-IN" sz="2800" dirty="0">
                <a:latin typeface="Cambria" panose="02040503050406030204" pitchFamily="18" charset="0"/>
              </a:rPr>
              <a:t>material in </a:t>
            </a:r>
            <a:r>
              <a:rPr lang="en-IN" sz="2800" dirty="0" smtClean="0">
                <a:latin typeface="Cambria" panose="02040503050406030204" pitchFamily="18" charset="0"/>
              </a:rPr>
              <a:t>handbook; and </a:t>
            </a:r>
            <a:endParaRPr lang="en-IN" sz="2800" dirty="0">
              <a:latin typeface="Cambria" panose="02040503050406030204" pitchFamily="18" charset="0"/>
            </a:endParaRPr>
          </a:p>
          <a:p>
            <a:pPr marL="0" indent="0" algn="just">
              <a:buNone/>
              <a:tabLst>
                <a:tab pos="357188" algn="l"/>
                <a:tab pos="985838" algn="l"/>
              </a:tabLst>
            </a:pPr>
            <a:r>
              <a:rPr lang="en-IN" sz="2800" dirty="0" smtClean="0">
                <a:latin typeface="Cambria" panose="02040503050406030204" pitchFamily="18" charset="0"/>
              </a:rPr>
              <a:t>	(</a:t>
            </a:r>
            <a:r>
              <a:rPr lang="en-IN" sz="2800" dirty="0">
                <a:latin typeface="Cambria" panose="02040503050406030204" pitchFamily="18" charset="0"/>
              </a:rPr>
              <a:t>b) </a:t>
            </a:r>
            <a:r>
              <a:rPr lang="en-IN" sz="2800" dirty="0" smtClean="0">
                <a:latin typeface="Cambria" panose="02040503050406030204" pitchFamily="18" charset="0"/>
              </a:rPr>
              <a:t>	addition </a:t>
            </a:r>
            <a:r>
              <a:rPr lang="en-IN" sz="2800" dirty="0">
                <a:latin typeface="Cambria" panose="02040503050406030204" pitchFamily="18" charset="0"/>
              </a:rPr>
              <a:t>of new material on cross-cutting </a:t>
            </a:r>
            <a:r>
              <a:rPr lang="en-IN" sz="2800" dirty="0" smtClean="0">
                <a:latin typeface="Cambria" panose="02040503050406030204" pitchFamily="18" charset="0"/>
              </a:rPr>
              <a:t>			and emerging </a:t>
            </a:r>
            <a:r>
              <a:rPr lang="en-IN" sz="2800" dirty="0">
                <a:latin typeface="Cambria" panose="02040503050406030204" pitchFamily="18" charset="0"/>
              </a:rPr>
              <a:t>areas. </a:t>
            </a:r>
            <a:endParaRPr lang="en-IN" sz="2800" dirty="0" smtClean="0">
              <a:latin typeface="Cambria" panose="02040503050406030204" pitchFamily="18" charset="0"/>
            </a:endParaRPr>
          </a:p>
          <a:p>
            <a:pPr algn="just"/>
            <a:r>
              <a:rPr lang="en-IN" sz="2800" dirty="0">
                <a:latin typeface="Cambria" panose="02040503050406030204" pitchFamily="18" charset="0"/>
              </a:rPr>
              <a:t>M</a:t>
            </a:r>
            <a:r>
              <a:rPr lang="en-IN" sz="2800" dirty="0" smtClean="0">
                <a:latin typeface="Cambria" panose="02040503050406030204" pitchFamily="18" charset="0"/>
              </a:rPr>
              <a:t>aterial </a:t>
            </a:r>
            <a:r>
              <a:rPr lang="en-IN" sz="2800" dirty="0">
                <a:latin typeface="Cambria" panose="02040503050406030204" pitchFamily="18" charset="0"/>
              </a:rPr>
              <a:t>in </a:t>
            </a:r>
            <a:r>
              <a:rPr lang="en-IN" sz="2800" dirty="0" smtClean="0">
                <a:latin typeface="Cambria" panose="02040503050406030204" pitchFamily="18" charset="0"/>
              </a:rPr>
              <a:t>handbook will be </a:t>
            </a:r>
            <a:r>
              <a:rPr lang="en-IN" sz="2800" dirty="0">
                <a:latin typeface="Cambria" panose="02040503050406030204" pitchFamily="18" charset="0"/>
              </a:rPr>
              <a:t>aligned </a:t>
            </a:r>
            <a:r>
              <a:rPr lang="en-IN" sz="2800" dirty="0" smtClean="0">
                <a:latin typeface="Cambria" panose="02040503050406030204" pitchFamily="18" charset="0"/>
              </a:rPr>
              <a:t>with new </a:t>
            </a:r>
            <a:r>
              <a:rPr lang="en-IN" sz="2800" dirty="0">
                <a:latin typeface="Cambria" panose="02040503050406030204" pitchFamily="18" charset="0"/>
              </a:rPr>
              <a:t>ISSAI </a:t>
            </a:r>
            <a:r>
              <a:rPr lang="en-IN" sz="2800" dirty="0" smtClean="0">
                <a:latin typeface="Cambria" panose="02040503050406030204" pitchFamily="18" charset="0"/>
              </a:rPr>
              <a:t>5300 on IT Audit</a:t>
            </a:r>
            <a:endParaRPr lang="en-IN" sz="2800" dirty="0">
              <a:latin typeface="Cambria" panose="02040503050406030204" pitchFamily="18" charset="0"/>
            </a:endParaRPr>
          </a:p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Updated </a:t>
            </a:r>
            <a:r>
              <a:rPr lang="en-IN" sz="2800" dirty="0">
                <a:latin typeface="Cambria" panose="02040503050406030204" pitchFamily="18" charset="0"/>
              </a:rPr>
              <a:t>handbook </a:t>
            </a:r>
            <a:r>
              <a:rPr lang="en-IN" sz="2800" dirty="0" smtClean="0">
                <a:latin typeface="Cambria" panose="02040503050406030204" pitchFamily="18" charset="0"/>
              </a:rPr>
              <a:t>will </a:t>
            </a:r>
            <a:r>
              <a:rPr lang="en-IN" sz="2800" dirty="0">
                <a:latin typeface="Cambria" panose="02040503050406030204" pitchFamily="18" charset="0"/>
              </a:rPr>
              <a:t>be ready by </a:t>
            </a:r>
            <a:r>
              <a:rPr lang="en-IN" sz="2800" dirty="0" smtClean="0">
                <a:latin typeface="Cambria" panose="02040503050406030204" pitchFamily="18" charset="0"/>
              </a:rPr>
              <a:t>2017</a:t>
            </a:r>
            <a:endParaRPr lang="en-IN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IN" dirty="0" smtClean="0"/>
              <a:t>Work Plan (2017-19)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191678"/>
          <a:ext cx="8358247" cy="5666322"/>
        </p:xfrm>
        <a:graphic>
          <a:graphicData uri="http://schemas.openxmlformats.org/drawingml/2006/table">
            <a:tbl>
              <a:tblPr/>
              <a:tblGrid>
                <a:gridCol w="381959"/>
                <a:gridCol w="3400862"/>
                <a:gridCol w="1397823"/>
                <a:gridCol w="3177603"/>
              </a:tblGrid>
              <a:tr h="66858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#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Name of the project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Project Team Leader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Project Team Members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30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1.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General  conditions for IT support for Audits (Area: Capacity Development)</a:t>
                      </a:r>
                      <a:endParaRPr lang="en-IN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South Africa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AFROSAI-E, Bangladesh, India, Iran, Iraq, Korea, Mexico and Poland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8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2.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Development of roadmap for future ISSAIs in the 5300 series</a:t>
                      </a:r>
                      <a:endParaRPr lang="en-IN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Pakistan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Brazil, China, India,  Japan, Korea, Poland and USA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73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3.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Data Analytics (Area: IT Audit Techniques)</a:t>
                      </a:r>
                      <a:endParaRPr lang="en-IN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Indonesia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Bangladesh, Brazil, Ecuador, Georgia, India, Iran, Iraq, Japan, Malaysia, Pakistan, South Africa and USA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4.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Updating the ISSAI 5310 on Information Systems’ Security Audit including Cyber Security</a:t>
                      </a:r>
                      <a:endParaRPr lang="en-IN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India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China, Ecuador, Iraq, Kiribati, Poland and USA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88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5.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Documentation Requirements of an IT Audit including AMS (Area: Audit process)</a:t>
                      </a:r>
                      <a:endParaRPr lang="en-IN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Mexico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AFROSAI-E, Bangladesh, China, Ecuador, Georgia, India, Indonesia, Iraq, Kuwait and USA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408712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Proposals before the KSC Steering Committee</a:t>
            </a:r>
            <a:endParaRPr lang="en-IN" sz="3600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27584" y="1916832"/>
            <a:ext cx="7704856" cy="4032448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Take note of the progress report of the Working Group on IT Audit</a:t>
            </a:r>
          </a:p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Approval of ISSAI 5300: Guidelines on IT Audits</a:t>
            </a:r>
          </a:p>
          <a:p>
            <a:pPr algn="just"/>
            <a:r>
              <a:rPr lang="en-IN" sz="2800" dirty="0" smtClean="0">
                <a:latin typeface="Cambria" panose="02040503050406030204" pitchFamily="18" charset="0"/>
              </a:rPr>
              <a:t>Approval of guidance materials developed by Project Team of WGITA projects</a:t>
            </a:r>
            <a:endParaRPr lang="en-IN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5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Cambria" pitchFamily="18" charset="0"/>
              </a:rPr>
              <a:t>THANK You</a:t>
            </a:r>
            <a:r>
              <a:rPr lang="en-IN" sz="4400" dirty="0" smtClean="0">
                <a:latin typeface="Cambria" pitchFamily="18" charset="0"/>
              </a:rPr>
              <a:t/>
            </a:r>
            <a:br>
              <a:rPr lang="en-IN" sz="4400" dirty="0" smtClean="0">
                <a:latin typeface="Cambria" pitchFamily="18" charset="0"/>
              </a:rPr>
            </a:br>
            <a:endParaRPr lang="en-IN" sz="4400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82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About WGITA (purpose, membership and Work Plans)</a:t>
            </a:r>
          </a:p>
          <a:p>
            <a:r>
              <a:rPr lang="en-IN" dirty="0" smtClean="0"/>
              <a:t>Activities of WGITA</a:t>
            </a:r>
          </a:p>
          <a:p>
            <a:pPr lvl="1"/>
            <a:r>
              <a:rPr lang="en-IN" dirty="0" smtClean="0"/>
              <a:t>Information Interchange</a:t>
            </a:r>
          </a:p>
          <a:p>
            <a:pPr lvl="1"/>
            <a:r>
              <a:rPr lang="en-IN" dirty="0" smtClean="0"/>
              <a:t>Knowledge and Skill development</a:t>
            </a:r>
          </a:p>
          <a:p>
            <a:pPr lvl="1"/>
            <a:r>
              <a:rPr lang="en-IN" dirty="0" smtClean="0"/>
              <a:t>Development and transfer of knowledge</a:t>
            </a:r>
          </a:p>
          <a:p>
            <a:r>
              <a:rPr lang="en-IN" dirty="0" smtClean="0"/>
              <a:t>Progress on implementation on Work Plan (2014-16)</a:t>
            </a:r>
          </a:p>
          <a:p>
            <a:r>
              <a:rPr lang="en-IN" dirty="0" smtClean="0"/>
              <a:t>WAGITA Work Plan (2017-19)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59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itchFamily="18" charset="0"/>
              </a:rPr>
              <a:t>About WGITA</a:t>
            </a:r>
            <a:endParaRPr lang="en-IN" sz="3600" b="1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482453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To provide support to member SAIs in developing knowledge and skills in the use and audit of IT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Represented </a:t>
            </a:r>
            <a:r>
              <a:rPr lang="en-US" sz="2800" dirty="0">
                <a:latin typeface="Cambria" pitchFamily="18" charset="0"/>
                <a:cs typeface="Arial" pitchFamily="34" charset="0"/>
              </a:rPr>
              <a:t>by </a:t>
            </a:r>
            <a:r>
              <a:rPr lang="en-US" sz="2800" dirty="0" smtClean="0">
                <a:latin typeface="Cambria" pitchFamily="18" charset="0"/>
                <a:cs typeface="Arial" pitchFamily="34" charset="0"/>
              </a:rPr>
              <a:t>44 </a:t>
            </a:r>
            <a:r>
              <a:rPr lang="en-US" sz="2800" dirty="0">
                <a:latin typeface="Cambria" pitchFamily="18" charset="0"/>
                <a:cs typeface="Arial" pitchFamily="34" charset="0"/>
              </a:rPr>
              <a:t>members and four </a:t>
            </a:r>
            <a:r>
              <a:rPr lang="en-US" sz="2800" dirty="0" smtClean="0">
                <a:latin typeface="Cambria" pitchFamily="18" charset="0"/>
                <a:cs typeface="Arial" pitchFamily="34" charset="0"/>
              </a:rPr>
              <a:t>observers</a:t>
            </a:r>
          </a:p>
          <a:p>
            <a:pPr lvl="1" algn="just"/>
            <a:r>
              <a:rPr lang="en-US" sz="2400" dirty="0" smtClean="0">
                <a:latin typeface="Cambria" pitchFamily="18" charset="0"/>
                <a:cs typeface="Arial" pitchFamily="34" charset="0"/>
              </a:rPr>
              <a:t>SAIs of Fiji, Georgia, Mauritius, Mexico and Zambia</a:t>
            </a:r>
          </a:p>
          <a:p>
            <a:pPr lvl="1" algn="just"/>
            <a:r>
              <a:rPr lang="en-US" sz="2400" dirty="0" smtClean="0">
                <a:latin typeface="Cambria" pitchFamily="18" charset="0"/>
                <a:cs typeface="Arial" pitchFamily="34" charset="0"/>
              </a:rPr>
              <a:t>AFROSAI-E and ISACA</a:t>
            </a:r>
            <a:endParaRPr lang="en-US" sz="2800" dirty="0" smtClean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Triennial Work Plans: Work Plan (2017-2019) approved by Working Group in its 25</a:t>
            </a:r>
            <a:r>
              <a:rPr lang="en-US" sz="2800" baseline="30000" dirty="0" smtClean="0">
                <a:latin typeface="Cambria" pitchFamily="18" charset="0"/>
                <a:cs typeface="Arial" pitchFamily="34" charset="0"/>
              </a:rPr>
              <a:t>th </a:t>
            </a:r>
            <a:r>
              <a:rPr lang="en-US" sz="2800" dirty="0" smtClean="0">
                <a:latin typeface="Cambria" pitchFamily="18" charset="0"/>
                <a:cs typeface="Arial" pitchFamily="34" charset="0"/>
              </a:rPr>
              <a:t> meeting held at Brasilia, in April 2016</a:t>
            </a:r>
          </a:p>
          <a:p>
            <a:pPr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6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About WGITA (…</a:t>
            </a:r>
            <a:r>
              <a:rPr lang="en-IN" sz="3600" dirty="0" err="1" smtClean="0"/>
              <a:t>contd</a:t>
            </a:r>
            <a:r>
              <a:rPr lang="en-IN" sz="3600" dirty="0" smtClean="0"/>
              <a:t>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Annual meetings</a:t>
            </a:r>
          </a:p>
          <a:p>
            <a:pPr lvl="1"/>
            <a:r>
              <a:rPr lang="en-IN" sz="2400" dirty="0" smtClean="0"/>
              <a:t>23</a:t>
            </a:r>
            <a:r>
              <a:rPr lang="en-IN" sz="2400" baseline="30000" dirty="0" smtClean="0"/>
              <a:t>rd</a:t>
            </a:r>
            <a:r>
              <a:rPr lang="en-IN" sz="2400" dirty="0" smtClean="0"/>
              <a:t> WGITA meeting: Kuwait City (February, 2014)</a:t>
            </a:r>
          </a:p>
          <a:p>
            <a:pPr lvl="1"/>
            <a:r>
              <a:rPr lang="en-IN" sz="2400" dirty="0" smtClean="0"/>
              <a:t>24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WGITA meeting: Warsaw (June, 2015)</a:t>
            </a:r>
          </a:p>
          <a:p>
            <a:pPr lvl="1"/>
            <a:r>
              <a:rPr lang="en-IN" sz="2400" dirty="0" smtClean="0"/>
              <a:t>25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WGITA meeting: Brasilia (April, 2016)</a:t>
            </a:r>
          </a:p>
          <a:p>
            <a:r>
              <a:rPr lang="en-IN" dirty="0" smtClean="0"/>
              <a:t>8</a:t>
            </a:r>
            <a:r>
              <a:rPr lang="en-IN" baseline="30000" dirty="0" smtClean="0"/>
              <a:t>th</a:t>
            </a:r>
            <a:r>
              <a:rPr lang="en-IN" dirty="0" smtClean="0"/>
              <a:t> Performance Auditing Seminar on IT Audit</a:t>
            </a:r>
          </a:p>
          <a:p>
            <a:pPr lvl="1"/>
            <a:r>
              <a:rPr lang="en-IN" sz="2400" dirty="0" smtClean="0"/>
              <a:t>Brasilia (April, 2016)</a:t>
            </a:r>
          </a:p>
          <a:p>
            <a:pPr lvl="1"/>
            <a:r>
              <a:rPr lang="en-IN" sz="2400" dirty="0" smtClean="0"/>
              <a:t>Main theme: Data Analysis</a:t>
            </a:r>
          </a:p>
          <a:p>
            <a:pPr lvl="1"/>
            <a:r>
              <a:rPr lang="en-IN" sz="2400" dirty="0" smtClean="0"/>
              <a:t>Performance Audit Data Analysis &amp; Readiness</a:t>
            </a:r>
          </a:p>
          <a:p>
            <a:pPr lvl="1"/>
            <a:r>
              <a:rPr lang="en-IN" sz="2400" dirty="0" smtClean="0"/>
              <a:t>Moving towards Big Data Audits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Activities of WGITA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Information interchange</a:t>
            </a:r>
          </a:p>
          <a:p>
            <a:pPr lvl="1"/>
            <a:r>
              <a:rPr lang="en-IN" dirty="0" smtClean="0"/>
              <a:t>Working group website (</a:t>
            </a:r>
            <a:r>
              <a:rPr lang="en-IN" dirty="0" smtClean="0">
                <a:hlinkClick r:id="rId2"/>
              </a:rPr>
              <a:t>www.intosaiitaudit.org</a:t>
            </a:r>
            <a:r>
              <a:rPr lang="en-IN" dirty="0" smtClean="0"/>
              <a:t>)</a:t>
            </a:r>
          </a:p>
          <a:p>
            <a:pPr lvl="1"/>
            <a:r>
              <a:rPr lang="en-IN" dirty="0" smtClean="0"/>
              <a:t>Triennial Auditing Seminars</a:t>
            </a:r>
          </a:p>
          <a:p>
            <a:r>
              <a:rPr lang="en-IN" dirty="0" smtClean="0"/>
              <a:t>Knowledge and skill development</a:t>
            </a:r>
          </a:p>
          <a:p>
            <a:pPr lvl="1"/>
            <a:r>
              <a:rPr lang="en-IN" dirty="0" smtClean="0"/>
              <a:t>Cooperating with IDI, ISACA and AFROSAI-E to strengthen capacity of SAIs in IT auditing</a:t>
            </a:r>
          </a:p>
          <a:p>
            <a:pPr lvl="1"/>
            <a:r>
              <a:rPr lang="en-IN" dirty="0" smtClean="0"/>
              <a:t>Global capacity Development Programme launched by IDI (2014)</a:t>
            </a:r>
          </a:p>
          <a:p>
            <a:pPr lvl="2"/>
            <a:r>
              <a:rPr lang="en-IN" dirty="0" smtClean="0"/>
              <a:t>40 SAIs are participating  from ASOSAI, AFROSAI-E, CAROSAI, EUROSAI and PASAI</a:t>
            </a:r>
          </a:p>
          <a:p>
            <a:r>
              <a:rPr lang="en-IN" dirty="0" smtClean="0"/>
              <a:t>Development and transfer of knowledge</a:t>
            </a:r>
          </a:p>
          <a:p>
            <a:pPr lvl="1"/>
            <a:r>
              <a:rPr lang="en-IN" dirty="0" smtClean="0"/>
              <a:t>Successfully undertaken projects as per Work Plan (2014-16)</a:t>
            </a:r>
          </a:p>
          <a:p>
            <a:pPr lvl="1"/>
            <a:r>
              <a:rPr lang="en-IN" dirty="0" smtClean="0"/>
              <a:t>Work Plan (2017-19) has identified 5 projects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/>
            </a:r>
            <a:br>
              <a:rPr lang="en-US" sz="4000" b="1" dirty="0" smtClean="0">
                <a:latin typeface="Cambria" pitchFamily="18" charset="0"/>
                <a:cs typeface="Calibri" pitchFamily="34" charset="0"/>
              </a:rPr>
            </a:br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/>
            </a:r>
            <a:br>
              <a:rPr lang="en-US" sz="4000" b="1" dirty="0" smtClean="0">
                <a:latin typeface="Cambria" pitchFamily="18" charset="0"/>
                <a:cs typeface="Calibri" pitchFamily="34" charset="0"/>
              </a:rPr>
            </a:br>
            <a:r>
              <a:rPr lang="en-US" sz="3100" b="1" dirty="0" smtClean="0">
                <a:latin typeface="Cambria" pitchFamily="18" charset="0"/>
                <a:cs typeface="Calibri" pitchFamily="34" charset="0"/>
              </a:rPr>
              <a:t>Implementation of Work Plan (2014-16)</a:t>
            </a:r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/>
            </a:r>
            <a:br>
              <a:rPr lang="en-US" sz="4000" b="1" dirty="0" smtClean="0">
                <a:latin typeface="Cambria" pitchFamily="18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829196"/>
          </a:xfrm>
        </p:spPr>
        <p:txBody>
          <a:bodyPr>
            <a:noAutofit/>
          </a:bodyPr>
          <a:lstStyle/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Successfully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undertaken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the following five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projects of Work Plan (2014-2016)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:</a:t>
            </a: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IT Governance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Data Mining as a Tool in Fraud Investigation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Standards for State Information Systems and Project Audit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Data Interface Standard for Accounting Software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ISSAI-5300 on ‘Guidelines on IT Audits’</a:t>
            </a:r>
          </a:p>
        </p:txBody>
      </p:sp>
    </p:spTree>
    <p:extLst>
      <p:ext uri="{BB962C8B-B14F-4D97-AF65-F5344CB8AC3E}">
        <p14:creationId xmlns:p14="http://schemas.microsoft.com/office/powerpoint/2010/main" xmlns="" val="29176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1: IT </a:t>
            </a:r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Governance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23528" y="1571612"/>
            <a:ext cx="7920880" cy="46657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 led by SAI Brazil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 team developed a guide on IT Governance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Complete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product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will be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presented before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XXII INTOSAI Congress in 2016 for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approval</a:t>
            </a:r>
          </a:p>
        </p:txBody>
      </p:sp>
    </p:spTree>
    <p:extLst>
      <p:ext uri="{BB962C8B-B14F-4D97-AF65-F5344CB8AC3E}">
        <p14:creationId xmlns:p14="http://schemas.microsoft.com/office/powerpoint/2010/main" xmlns="" val="4461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Project 2: </a:t>
            </a:r>
            <a:r>
              <a:rPr lang="en-US" sz="3600" b="1" dirty="0">
                <a:latin typeface="Cambria" pitchFamily="18" charset="0"/>
                <a:cs typeface="Calibri" pitchFamily="34" charset="0"/>
              </a:rPr>
              <a:t>Data Mining as a Tool in Fraud Investigation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971600" y="1873212"/>
            <a:ext cx="7272808" cy="4220084"/>
          </a:xfrm>
        </p:spPr>
        <p:txBody>
          <a:bodyPr>
            <a:noAutofit/>
          </a:bodyPr>
          <a:lstStyle/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South Africa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team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finalised a guide on Data mining </a:t>
            </a:r>
          </a:p>
          <a:p>
            <a:pPr lvl="1" algn="just"/>
            <a:r>
              <a:rPr lang="en-IN" sz="2400" dirty="0" smtClean="0">
                <a:latin typeface="Cambria" pitchFamily="18" charset="0"/>
                <a:cs typeface="Calibri" pitchFamily="34" charset="0"/>
              </a:rPr>
              <a:t>Includes a Fraud scoring model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Guide will be presented before the XXII INCOSAI in December 2016</a:t>
            </a:r>
          </a:p>
        </p:txBody>
      </p:sp>
    </p:spTree>
    <p:extLst>
      <p:ext uri="{BB962C8B-B14F-4D97-AF65-F5344CB8AC3E}">
        <p14:creationId xmlns:p14="http://schemas.microsoft.com/office/powerpoint/2010/main" xmlns="" val="1826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mbria" pitchFamily="18" charset="0"/>
                <a:cs typeface="Calibri" pitchFamily="34" charset="0"/>
              </a:rPr>
              <a:t>Project 3: Development of Standards for State Information Systems and Project Audit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99592" y="1571612"/>
            <a:ext cx="7488832" cy="44496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Russia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The project team has prepared a standard for State Information Systems Audit, which contains 10 domains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Standard for State Information Systems and Project Audit will be placed before the XXII INCOSAI in 2016</a:t>
            </a:r>
          </a:p>
          <a:p>
            <a:pPr algn="just"/>
            <a:endParaRPr lang="en-US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1415</TotalTime>
  <Words>850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Master Slide</vt:lpstr>
      <vt:lpstr>Agenda Item No. 11 Progress Report of INTOSAI Working Group on IT Audit</vt:lpstr>
      <vt:lpstr>Outline</vt:lpstr>
      <vt:lpstr>About WGITA</vt:lpstr>
      <vt:lpstr>About WGITA (…contd)</vt:lpstr>
      <vt:lpstr>Activities of WGITA</vt:lpstr>
      <vt:lpstr>  Implementation of Work Plan (2014-16)  </vt:lpstr>
      <vt:lpstr>Project 1: IT Governance</vt:lpstr>
      <vt:lpstr>Project 2: Data Mining as a Tool in Fraud Investigation</vt:lpstr>
      <vt:lpstr>Project 3: Development of Standards for State Information Systems and Project Audit</vt:lpstr>
      <vt:lpstr>Project 4: Development of Data Interface Standard for Accounting Software</vt:lpstr>
      <vt:lpstr>Project 5: Development of ISSAI-5300 on ‘Guidelines on IT Audits’</vt:lpstr>
      <vt:lpstr>Updating WGITA-IDI IT Audit Handbook</vt:lpstr>
      <vt:lpstr>Work Plan (2017-19)</vt:lpstr>
      <vt:lpstr>Proposals before the KSC Steering Committee</vt:lpstr>
      <vt:lpstr>  THANK You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Vijender</dc:creator>
  <cp:lastModifiedBy>user</cp:lastModifiedBy>
  <cp:revision>124</cp:revision>
  <cp:lastPrinted>2014-10-10T07:14:59Z</cp:lastPrinted>
  <dcterms:created xsi:type="dcterms:W3CDTF">2013-05-29T06:17:11Z</dcterms:created>
  <dcterms:modified xsi:type="dcterms:W3CDTF">2016-09-06T14:33:10Z</dcterms:modified>
</cp:coreProperties>
</file>