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handoutMasterIdLst>
    <p:handoutMasterId r:id="rId22"/>
  </p:handoutMasterIdLst>
  <p:sldIdLst>
    <p:sldId id="257" r:id="rId2"/>
    <p:sldId id="276" r:id="rId3"/>
    <p:sldId id="277" r:id="rId4"/>
    <p:sldId id="300" r:id="rId5"/>
    <p:sldId id="298" r:id="rId6"/>
    <p:sldId id="299" r:id="rId7"/>
    <p:sldId id="301" r:id="rId8"/>
    <p:sldId id="307" r:id="rId9"/>
    <p:sldId id="308" r:id="rId10"/>
    <p:sldId id="309" r:id="rId11"/>
    <p:sldId id="288" r:id="rId12"/>
    <p:sldId id="289" r:id="rId13"/>
    <p:sldId id="264" r:id="rId14"/>
    <p:sldId id="292" r:id="rId15"/>
    <p:sldId id="291" r:id="rId16"/>
    <p:sldId id="293" r:id="rId17"/>
    <p:sldId id="290" r:id="rId18"/>
    <p:sldId id="304" r:id="rId19"/>
    <p:sldId id="305"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1" d="100"/>
          <a:sy n="101" d="100"/>
        </p:scale>
        <p:origin x="126"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82A3D0C-1644-4349-B6D5-3EFA1AD19F9A}" type="datetimeFigureOut">
              <a:rPr lang="en-US" smtClean="0"/>
              <a:t>6/11/2019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C306F59-559D-433F-8949-94A3C0B103B2}" type="slidenum">
              <a:rPr lang="en-US" smtClean="0"/>
              <a:t>‹#›</a:t>
            </a:fld>
            <a:endParaRPr lang="en-US"/>
          </a:p>
        </p:txBody>
      </p:sp>
    </p:spTree>
    <p:extLst>
      <p:ext uri="{BB962C8B-B14F-4D97-AF65-F5344CB8AC3E}">
        <p14:creationId xmlns:p14="http://schemas.microsoft.com/office/powerpoint/2010/main" val="18330352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C24ED49-02FC-44CB-91DE-4044913672E2}" type="datetimeFigureOut">
              <a:rPr lang="en-US" smtClean="0"/>
              <a:t>6/11/2019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947F457-FA4D-4105-89F7-C30A91C03DBD}" type="slidenum">
              <a:rPr lang="en-US" smtClean="0"/>
              <a:t>‹#›</a:t>
            </a:fld>
            <a:endParaRPr lang="en-US"/>
          </a:p>
        </p:txBody>
      </p:sp>
    </p:spTree>
    <p:extLst>
      <p:ext uri="{BB962C8B-B14F-4D97-AF65-F5344CB8AC3E}">
        <p14:creationId xmlns:p14="http://schemas.microsoft.com/office/powerpoint/2010/main" val="3314542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E52392E-2043-4EF6-ADAC-292160E8F9AD}" type="slidenum">
              <a:rPr lang="en-IN" smtClean="0"/>
              <a:pPr/>
              <a:t>1</a:t>
            </a:fld>
            <a:endParaRPr lang="en-IN"/>
          </a:p>
        </p:txBody>
      </p:sp>
    </p:spTree>
    <p:extLst>
      <p:ext uri="{BB962C8B-B14F-4D97-AF65-F5344CB8AC3E}">
        <p14:creationId xmlns:p14="http://schemas.microsoft.com/office/powerpoint/2010/main" val="2678297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5400" b="0">
                <a:solidFill>
                  <a:srgbClr val="0070C0"/>
                </a:solidFill>
                <a:latin typeface="Calibri" panose="020F0502020204030204" pitchFamily="34" charset="0"/>
                <a:cs typeface="Calibri" panose="020F050202020403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838200" y="6482312"/>
            <a:ext cx="2743200" cy="365125"/>
          </a:xfrm>
        </p:spPr>
        <p:txBody>
          <a:bodyPr/>
          <a:lstStyle/>
          <a:p>
            <a:fld id="{C764DE79-268F-4C1A-8933-263129D2AF90}" type="datetimeFigureOut">
              <a:rPr lang="en-US" dirty="0"/>
              <a:t>6/11/2019</a:t>
            </a:fld>
            <a:endParaRPr lang="en-US" dirty="0"/>
          </a:p>
        </p:txBody>
      </p:sp>
      <p:sp>
        <p:nvSpPr>
          <p:cNvPr id="5" name="Footer Placeholder 4"/>
          <p:cNvSpPr>
            <a:spLocks noGrp="1"/>
          </p:cNvSpPr>
          <p:nvPr>
            <p:ph type="ftr" sz="quarter" idx="11"/>
          </p:nvPr>
        </p:nvSpPr>
        <p:spPr>
          <a:xfrm>
            <a:off x="4038599" y="6492875"/>
            <a:ext cx="4293637" cy="365125"/>
          </a:xfrm>
        </p:spPr>
        <p:txBody>
          <a:bodyPr/>
          <a:lstStyle/>
          <a:p>
            <a:r>
              <a:rPr lang="en-US" dirty="0" smtClean="0"/>
              <a:t>INTOSAI Knowledge Sharing and Knowledge Services Committee</a:t>
            </a:r>
            <a:endParaRPr lang="en-US" dirty="0"/>
          </a:p>
        </p:txBody>
      </p:sp>
      <p:sp>
        <p:nvSpPr>
          <p:cNvPr id="6" name="Slide Number Placeholder 5"/>
          <p:cNvSpPr>
            <a:spLocks noGrp="1"/>
          </p:cNvSpPr>
          <p:nvPr>
            <p:ph type="sldNum" sz="quarter" idx="12"/>
          </p:nvPr>
        </p:nvSpPr>
        <p:spPr>
          <a:xfrm>
            <a:off x="8610600" y="6482313"/>
            <a:ext cx="2743200" cy="365125"/>
          </a:xfrm>
        </p:spPr>
        <p:txBody>
          <a:bodyPr/>
          <a:lstStyle/>
          <a:p>
            <a:fld id="{48F63A3B-78C7-47BE-AE5E-E10140E04643}"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0">
                <a:solidFill>
                  <a:srgbClr val="0070C0"/>
                </a:solidFill>
                <a:latin typeface="Calibri" panose="020F0502020204030204" pitchFamily="34" charset="0"/>
                <a:cs typeface="Calibri" panose="020F050202020403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62601"/>
            <a:ext cx="2743200" cy="365125"/>
          </a:xfrm>
        </p:spPr>
        <p:txBody>
          <a:bodyPr/>
          <a:lstStyle/>
          <a:p>
            <a:fld id="{C764DE79-268F-4C1A-8933-263129D2AF90}" type="datetimeFigureOut">
              <a:rPr lang="en-US" dirty="0"/>
              <a:t>6/11/2019</a:t>
            </a:fld>
            <a:endParaRPr lang="en-US" dirty="0"/>
          </a:p>
        </p:txBody>
      </p:sp>
      <p:sp>
        <p:nvSpPr>
          <p:cNvPr id="5" name="Footer Placeholder 4"/>
          <p:cNvSpPr>
            <a:spLocks noGrp="1"/>
          </p:cNvSpPr>
          <p:nvPr>
            <p:ph type="ftr" sz="quarter" idx="11"/>
          </p:nvPr>
        </p:nvSpPr>
        <p:spPr>
          <a:xfrm>
            <a:off x="4038599" y="6503436"/>
            <a:ext cx="4424265" cy="354563"/>
          </a:xfrm>
        </p:spPr>
        <p:txBody>
          <a:bodyPr/>
          <a:lstStyle/>
          <a:p>
            <a:r>
              <a:rPr lang="en-US" dirty="0" smtClean="0"/>
              <a:t>INTOSAI Knowledge Sharing and Knowledge Services Committee</a:t>
            </a:r>
            <a:endParaRPr lang="en-US" dirty="0"/>
          </a:p>
        </p:txBody>
      </p:sp>
      <p:sp>
        <p:nvSpPr>
          <p:cNvPr id="6" name="Slide Number Placeholder 5"/>
          <p:cNvSpPr>
            <a:spLocks noGrp="1"/>
          </p:cNvSpPr>
          <p:nvPr>
            <p:ph type="sldNum" sz="quarter" idx="12"/>
          </p:nvPr>
        </p:nvSpPr>
        <p:spPr>
          <a:xfrm>
            <a:off x="8610600" y="6492874"/>
            <a:ext cx="2743200" cy="365125"/>
          </a:xfrm>
        </p:spPr>
        <p:txBody>
          <a:bodyPr/>
          <a:lstStyle/>
          <a:p>
            <a:fld id="{48F63A3B-78C7-47BE-AE5E-E10140E04643}"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6/11/2019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mbria" panose="02040503050406030204" pitchFamily="18"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latin typeface="Cambria" panose="02040503050406030204" pitchFamily="18" charset="0"/>
              </a:defRPr>
            </a:lvl1pPr>
            <a:lvl2pPr>
              <a:defRPr>
                <a:latin typeface="Cambria" panose="02040503050406030204" pitchFamily="18" charset="0"/>
              </a:defRPr>
            </a:lvl2pPr>
            <a:lvl3pPr>
              <a:defRPr>
                <a:latin typeface="Cambria" panose="02040503050406030204" pitchFamily="18" charset="0"/>
              </a:defRPr>
            </a:lvl3pPr>
            <a:lvl4pPr>
              <a:defRPr>
                <a:latin typeface="Cambria" panose="02040503050406030204" pitchFamily="18" charset="0"/>
              </a:defRPr>
            </a:lvl4pPr>
            <a:lvl5pPr>
              <a:defRPr>
                <a:latin typeface="Cambria" panose="020405030504060302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6/11/2019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6/11/2019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mbria" panose="02040503050406030204" pitchFamily="18"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6/11/2019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6/11/2019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463037"/>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6/11/2019</a:t>
            </a:fld>
            <a:endParaRPr lang="en-US" dirty="0"/>
          </a:p>
        </p:txBody>
      </p:sp>
      <p:sp>
        <p:nvSpPr>
          <p:cNvPr id="5" name="Footer Placeholder 4"/>
          <p:cNvSpPr>
            <a:spLocks noGrp="1"/>
          </p:cNvSpPr>
          <p:nvPr>
            <p:ph type="ftr" sz="quarter" idx="3"/>
          </p:nvPr>
        </p:nvSpPr>
        <p:spPr>
          <a:xfrm>
            <a:off x="3825551" y="6463037"/>
            <a:ext cx="432784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INTOSAI Knowledge Sharing and Knowledge Services Committee</a:t>
            </a:r>
          </a:p>
          <a:p>
            <a:endParaRPr lang="en-US" dirty="0"/>
          </a:p>
        </p:txBody>
      </p:sp>
      <p:sp>
        <p:nvSpPr>
          <p:cNvPr id="6" name="Slide Number Placeholder 5"/>
          <p:cNvSpPr>
            <a:spLocks noGrp="1"/>
          </p:cNvSpPr>
          <p:nvPr>
            <p:ph type="sldNum" sz="quarter" idx="4"/>
          </p:nvPr>
        </p:nvSpPr>
        <p:spPr>
          <a:xfrm>
            <a:off x="8610600" y="642166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pic>
        <p:nvPicPr>
          <p:cNvPr id="22" name="Billede 5"/>
          <p:cNvPicPr/>
          <p:nvPr userDrawn="1"/>
        </p:nvPicPr>
        <p:blipFill>
          <a:blip r:embed="rId13" cstate="print"/>
          <a:srcRect/>
          <a:stretch>
            <a:fillRect/>
          </a:stretch>
        </p:blipFill>
        <p:spPr bwMode="auto">
          <a:xfrm>
            <a:off x="10647838" y="257095"/>
            <a:ext cx="1440160" cy="972180"/>
          </a:xfrm>
          <a:prstGeom prst="rect">
            <a:avLst/>
          </a:prstGeom>
          <a:noFill/>
          <a:ln w="9525">
            <a:noFill/>
            <a:miter lim="800000"/>
            <a:headEnd/>
            <a:tailEnd/>
          </a:ln>
        </p:spPr>
      </p:pic>
      <p:sp>
        <p:nvSpPr>
          <p:cNvPr id="23" name="TextBox 22"/>
          <p:cNvSpPr txBox="1"/>
          <p:nvPr userDrawn="1"/>
        </p:nvSpPr>
        <p:spPr>
          <a:xfrm>
            <a:off x="10623847" y="1474"/>
            <a:ext cx="1459905" cy="276999"/>
          </a:xfrm>
          <a:prstGeom prst="rect">
            <a:avLst/>
          </a:prstGeom>
          <a:noFill/>
        </p:spPr>
        <p:txBody>
          <a:bodyPr wrap="square" rtlCol="0">
            <a:spAutoFit/>
          </a:bodyPr>
          <a:lstStyle/>
          <a:p>
            <a:pPr algn="ctr"/>
            <a:r>
              <a:rPr lang="en-US" sz="1200" b="1" kern="1200" spc="200" baseline="0" dirty="0" smtClean="0">
                <a:solidFill>
                  <a:schemeClr val="tx2"/>
                </a:solidFill>
              </a:rPr>
              <a:t>INTOSAI</a:t>
            </a:r>
            <a:endParaRPr lang="en-US" sz="1200" b="1" kern="1200" spc="200" baseline="0" dirty="0">
              <a:solidFill>
                <a:schemeClr val="tx2"/>
              </a:solidFill>
            </a:endParaRPr>
          </a:p>
        </p:txBody>
      </p:sp>
      <p:sp>
        <p:nvSpPr>
          <p:cNvPr id="24" name="TextBox 23"/>
          <p:cNvSpPr txBox="1"/>
          <p:nvPr userDrawn="1"/>
        </p:nvSpPr>
        <p:spPr>
          <a:xfrm>
            <a:off x="10448021" y="1242369"/>
            <a:ext cx="1895299" cy="338554"/>
          </a:xfrm>
          <a:prstGeom prst="rect">
            <a:avLst/>
          </a:prstGeom>
          <a:noFill/>
        </p:spPr>
        <p:txBody>
          <a:bodyPr wrap="square" rtlCol="0">
            <a:spAutoFit/>
          </a:bodyPr>
          <a:lstStyle/>
          <a:p>
            <a:pPr algn="ctr"/>
            <a:r>
              <a:rPr lang="en-US" sz="800" b="1" kern="1200" spc="0" baseline="0" dirty="0" smtClean="0">
                <a:solidFill>
                  <a:schemeClr val="tx2"/>
                </a:solidFill>
              </a:rPr>
              <a:t>Knowledge Sharing &amp; Knowledge Services Committee</a:t>
            </a:r>
            <a:endParaRPr lang="en-US" sz="800" b="1" kern="1200" spc="0" baseline="0" dirty="0">
              <a:solidFill>
                <a:schemeClr val="tx2"/>
              </a:solidFill>
            </a:endParaRPr>
          </a:p>
        </p:txBody>
      </p:sp>
      <p:pic>
        <p:nvPicPr>
          <p:cNvPr id="25" name="Picture 24"/>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1204" y="0"/>
            <a:ext cx="1372820" cy="128425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tx1"/>
          </a:solidFill>
          <a:latin typeface="Cambria" panose="020405030504060302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000" kern="1200">
          <a:solidFill>
            <a:schemeClr val="tx1"/>
          </a:solidFill>
          <a:latin typeface="Cambria" panose="020405030504060302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Cambria" panose="020405030504060302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panose="020405030504060302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3.tmp"/><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9775" y="863300"/>
            <a:ext cx="7772400" cy="1537000"/>
          </a:xfrm>
        </p:spPr>
        <p:txBody>
          <a:bodyPr>
            <a:noAutofit/>
          </a:bodyPr>
          <a:lstStyle/>
          <a:p>
            <a:r>
              <a:rPr lang="en-IN" sz="2800" b="1" dirty="0" smtClean="0"/>
              <a:t>Agenda Item 10</a:t>
            </a:r>
            <a:br>
              <a:rPr lang="en-IN" sz="2800" b="1" dirty="0" smtClean="0"/>
            </a:br>
            <a:r>
              <a:rPr lang="en-IN" sz="2800" b="1" dirty="0" smtClean="0"/>
              <a:t/>
            </a:r>
            <a:br>
              <a:rPr lang="en-IN" sz="2800" b="1" dirty="0" smtClean="0"/>
            </a:br>
            <a:r>
              <a:rPr lang="en-IN" sz="4800" dirty="0" smtClean="0"/>
              <a:t>KSC Work Plan 2020-22</a:t>
            </a:r>
            <a:endParaRPr lang="en-IN" sz="4800" dirty="0"/>
          </a:p>
        </p:txBody>
      </p:sp>
      <p:sp>
        <p:nvSpPr>
          <p:cNvPr id="3" name="Subtitle 2"/>
          <p:cNvSpPr>
            <a:spLocks noGrp="1"/>
          </p:cNvSpPr>
          <p:nvPr>
            <p:ph type="subTitle" idx="1"/>
          </p:nvPr>
        </p:nvSpPr>
        <p:spPr>
          <a:xfrm>
            <a:off x="4710066" y="5447309"/>
            <a:ext cx="6643734" cy="590310"/>
          </a:xfrm>
        </p:spPr>
        <p:txBody>
          <a:bodyPr>
            <a:noAutofit/>
          </a:bodyPr>
          <a:lstStyle/>
          <a:p>
            <a:pPr algn="r"/>
            <a:r>
              <a:rPr lang="en-US" sz="2800" b="1" dirty="0" smtClean="0">
                <a:solidFill>
                  <a:schemeClr val="tx1"/>
                </a:solidFill>
              </a:rPr>
              <a:t>SAI-India</a:t>
            </a:r>
            <a:endParaRPr lang="en-IN" sz="2800" b="1" dirty="0"/>
          </a:p>
        </p:txBody>
      </p:sp>
      <p:sp>
        <p:nvSpPr>
          <p:cNvPr id="4" name="Footer Placeholder 3"/>
          <p:cNvSpPr>
            <a:spLocks noGrp="1"/>
          </p:cNvSpPr>
          <p:nvPr>
            <p:ph type="ftr" sz="quarter" idx="11"/>
          </p:nvPr>
        </p:nvSpPr>
        <p:spPr/>
        <p:txBody>
          <a:bodyPr/>
          <a:lstStyle/>
          <a:p>
            <a:r>
              <a:rPr lang="en-US" dirty="0"/>
              <a:t>INTOSAI Knowledge Sharing and Knowledge Services Committee</a:t>
            </a:r>
          </a:p>
        </p:txBody>
      </p:sp>
      <p:sp>
        <p:nvSpPr>
          <p:cNvPr id="5" name="Slide Number Placeholder 4"/>
          <p:cNvSpPr>
            <a:spLocks noGrp="1"/>
          </p:cNvSpPr>
          <p:nvPr>
            <p:ph type="sldNum" sz="quarter" idx="12"/>
          </p:nvPr>
        </p:nvSpPr>
        <p:spPr/>
        <p:txBody>
          <a:bodyPr/>
          <a:lstStyle/>
          <a:p>
            <a:fld id="{14B7DC91-BA8D-4035-9E2C-F9DC70487D2A}" type="slidenum">
              <a:rPr lang="en-IN" smtClean="0"/>
              <a:pPr/>
              <a:t>1</a:t>
            </a:fld>
            <a:endParaRPr lang="en-IN"/>
          </a:p>
        </p:txBody>
      </p:sp>
      <p:sp>
        <p:nvSpPr>
          <p:cNvPr id="6" name="Title 1"/>
          <p:cNvSpPr txBox="1">
            <a:spLocks/>
          </p:cNvSpPr>
          <p:nvPr/>
        </p:nvSpPr>
        <p:spPr>
          <a:xfrm>
            <a:off x="2009775" y="3450741"/>
            <a:ext cx="7879557" cy="15413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dirty="0" smtClean="0">
                <a:latin typeface="Calibri" panose="020F0502020204030204" pitchFamily="34" charset="0"/>
                <a:cs typeface="Calibri" panose="020F0502020204030204" pitchFamily="34" charset="0"/>
              </a:rPr>
              <a:t>11</a:t>
            </a:r>
            <a:r>
              <a:rPr lang="en-US" sz="3000" b="1" baseline="30000" dirty="0" smtClean="0">
                <a:latin typeface="Calibri" panose="020F0502020204030204" pitchFamily="34" charset="0"/>
                <a:cs typeface="Calibri" panose="020F0502020204030204" pitchFamily="34" charset="0"/>
              </a:rPr>
              <a:t>th</a:t>
            </a:r>
            <a:r>
              <a:rPr lang="en-US" sz="3000" b="1" dirty="0" smtClean="0">
                <a:latin typeface="Calibri" panose="020F0502020204030204" pitchFamily="34" charset="0"/>
                <a:cs typeface="Calibri" panose="020F0502020204030204" pitchFamily="34" charset="0"/>
              </a:rPr>
              <a:t> </a:t>
            </a:r>
            <a:r>
              <a:rPr lang="en-US" sz="3000" b="1" dirty="0">
                <a:latin typeface="Calibri" panose="020F0502020204030204" pitchFamily="34" charset="0"/>
                <a:cs typeface="Calibri" panose="020F0502020204030204" pitchFamily="34" charset="0"/>
              </a:rPr>
              <a:t>Meeting of KSC Steering Committee</a:t>
            </a:r>
          </a:p>
          <a:p>
            <a:endParaRPr lang="en-US" sz="3000" b="1" dirty="0">
              <a:latin typeface="Calibri" panose="020F0502020204030204" pitchFamily="34" charset="0"/>
              <a:cs typeface="Calibri" panose="020F0502020204030204" pitchFamily="34" charset="0"/>
            </a:endParaRPr>
          </a:p>
          <a:p>
            <a:r>
              <a:rPr lang="en-IN" sz="3000" b="1" dirty="0" smtClean="0">
                <a:latin typeface="Calibri" panose="020F0502020204030204" pitchFamily="34" charset="0"/>
                <a:cs typeface="Calibri" panose="020F0502020204030204" pitchFamily="34" charset="0"/>
              </a:rPr>
              <a:t>Pampanga, Philippines</a:t>
            </a:r>
            <a:endParaRPr lang="en-IN" sz="3000" b="1" dirty="0">
              <a:latin typeface="Calibri" panose="020F0502020204030204" pitchFamily="34" charset="0"/>
              <a:cs typeface="Calibri" panose="020F0502020204030204" pitchFamily="34" charset="0"/>
            </a:endParaRPr>
          </a:p>
          <a:p>
            <a:r>
              <a:rPr lang="en-IN" sz="3000" b="1" dirty="0" smtClean="0">
                <a:latin typeface="Calibri" panose="020F0502020204030204" pitchFamily="34" charset="0"/>
                <a:cs typeface="Calibri" panose="020F0502020204030204" pitchFamily="34" charset="0"/>
              </a:rPr>
              <a:t>(12-14 June 2019)</a:t>
            </a:r>
            <a:endParaRPr lang="en-IN" sz="3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988361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545" y="155864"/>
            <a:ext cx="9019308" cy="1325563"/>
          </a:xfrm>
        </p:spPr>
        <p:txBody>
          <a:bodyPr>
            <a:normAutofit/>
          </a:bodyPr>
          <a:lstStyle/>
          <a:p>
            <a:r>
              <a:rPr lang="en-US" sz="4000" dirty="0"/>
              <a:t>Crosscutting Priorities of INTOSAI</a:t>
            </a:r>
          </a:p>
        </p:txBody>
      </p:sp>
      <p:sp>
        <p:nvSpPr>
          <p:cNvPr id="3" name="Content Placeholder 2"/>
          <p:cNvSpPr>
            <a:spLocks noGrp="1"/>
          </p:cNvSpPr>
          <p:nvPr>
            <p:ph idx="1"/>
          </p:nvPr>
        </p:nvSpPr>
        <p:spPr>
          <a:xfrm>
            <a:off x="401349" y="1592111"/>
            <a:ext cx="11315700" cy="4392487"/>
          </a:xfrm>
        </p:spPr>
        <p:txBody>
          <a:bodyPr>
            <a:noAutofit/>
          </a:bodyPr>
          <a:lstStyle/>
          <a:p>
            <a:pPr lvl="0"/>
            <a:r>
              <a:rPr lang="en-US" sz="2400" dirty="0"/>
              <a:t>To use INTOSAI Community Portal to disseminate information relating to SAI Independence</a:t>
            </a:r>
            <a:r>
              <a:rPr lang="en-US" sz="2400" dirty="0" smtClean="0"/>
              <a:t>.</a:t>
            </a:r>
          </a:p>
          <a:p>
            <a:pPr lvl="0"/>
            <a:r>
              <a:rPr lang="en-US" sz="2400" dirty="0"/>
              <a:t>Collaborate with IDI on Audit of Implementation of SDGs. The Working Groups will also continue to engage and contribute towards SDGs. </a:t>
            </a:r>
          </a:p>
          <a:p>
            <a:pPr lvl="1"/>
            <a:r>
              <a:rPr lang="en-US" sz="2300" dirty="0"/>
              <a:t>Create a Communities of Practice </a:t>
            </a:r>
            <a:r>
              <a:rPr lang="en-US" sz="2300" dirty="0" smtClean="0"/>
              <a:t>on </a:t>
            </a:r>
            <a:r>
              <a:rPr lang="en-US" sz="2300" dirty="0"/>
              <a:t>audit of SDGs.</a:t>
            </a:r>
          </a:p>
          <a:p>
            <a:pPr lvl="0"/>
            <a:r>
              <a:rPr lang="en-US" sz="2400" dirty="0" smtClean="0"/>
              <a:t>Continue </a:t>
            </a:r>
            <a:r>
              <a:rPr lang="en-US" sz="2400" dirty="0"/>
              <a:t>the collaborative effort with other Goal Chairs</a:t>
            </a:r>
            <a:r>
              <a:rPr lang="en-US" sz="2400" dirty="0" smtClean="0"/>
              <a:t>.</a:t>
            </a:r>
          </a:p>
          <a:p>
            <a:r>
              <a:rPr lang="en-US" sz="2400" dirty="0"/>
              <a:t>Continue to participate in SCEI activities and use the INTOSAI Community Portal to gather information on new emerging areas in public auditing and associated risk</a:t>
            </a:r>
            <a:r>
              <a:rPr lang="en-US" sz="2400" dirty="0" smtClean="0"/>
              <a:t>.</a:t>
            </a:r>
            <a:endParaRPr lang="en-US" sz="2400" dirty="0"/>
          </a:p>
        </p:txBody>
      </p:sp>
    </p:spTree>
    <p:extLst>
      <p:ext uri="{BB962C8B-B14F-4D97-AF65-F5344CB8AC3E}">
        <p14:creationId xmlns:p14="http://schemas.microsoft.com/office/powerpoint/2010/main" val="4019495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545" y="155864"/>
            <a:ext cx="9019308" cy="1325563"/>
          </a:xfrm>
        </p:spPr>
        <p:txBody>
          <a:bodyPr>
            <a:normAutofit/>
          </a:bodyPr>
          <a:lstStyle/>
          <a:p>
            <a:r>
              <a:rPr lang="en-US" sz="4000" dirty="0"/>
              <a:t>Performance Indicators for assessment of Strategic Objectives for KSC </a:t>
            </a:r>
          </a:p>
        </p:txBody>
      </p:sp>
      <p:sp>
        <p:nvSpPr>
          <p:cNvPr id="3" name="Content Placeholder 2"/>
          <p:cNvSpPr>
            <a:spLocks noGrp="1"/>
          </p:cNvSpPr>
          <p:nvPr>
            <p:ph idx="1"/>
          </p:nvPr>
        </p:nvSpPr>
        <p:spPr>
          <a:xfrm>
            <a:off x="401349" y="1571329"/>
            <a:ext cx="11315700" cy="4392487"/>
          </a:xfrm>
        </p:spPr>
        <p:txBody>
          <a:bodyPr>
            <a:noAutofit/>
          </a:bodyPr>
          <a:lstStyle/>
          <a:p>
            <a:pPr lvl="0" algn="just"/>
            <a:r>
              <a:rPr lang="en-US" sz="2400" dirty="0" smtClean="0"/>
              <a:t>Challenging task as </a:t>
            </a:r>
            <a:r>
              <a:rPr lang="en-US" sz="2400" dirty="0" smtClean="0"/>
              <a:t>the indicators for most </a:t>
            </a:r>
            <a:r>
              <a:rPr lang="en-US" sz="2400" dirty="0" smtClean="0"/>
              <a:t>activities  </a:t>
            </a:r>
            <a:r>
              <a:rPr lang="en-US" sz="2400" dirty="0" smtClean="0"/>
              <a:t>will be in </a:t>
            </a:r>
            <a:r>
              <a:rPr lang="en-US" sz="2400" dirty="0"/>
              <a:t>the nature of output indicators </a:t>
            </a:r>
            <a:r>
              <a:rPr lang="en-US" sz="2400" dirty="0" smtClean="0"/>
              <a:t>( </a:t>
            </a:r>
            <a:r>
              <a:rPr lang="en-US" sz="2400" dirty="0"/>
              <a:t>Number of products developed, number of research papers published etc</a:t>
            </a:r>
            <a:r>
              <a:rPr lang="en-US" sz="2400" dirty="0" smtClean="0"/>
              <a:t>.)</a:t>
            </a:r>
          </a:p>
          <a:p>
            <a:pPr lvl="0" algn="just"/>
            <a:r>
              <a:rPr lang="en-US" sz="2400" dirty="0" smtClean="0"/>
              <a:t>Difficult </a:t>
            </a:r>
            <a:r>
              <a:rPr lang="en-US" sz="2400" dirty="0"/>
              <a:t>to use outcome or impact indicators as the outcome and impact in many cases would depend upon the extent to which the products/research papers are actually put to use by the SAIs</a:t>
            </a:r>
          </a:p>
          <a:p>
            <a:pPr algn="just"/>
            <a:r>
              <a:rPr lang="en-US" sz="2400" dirty="0"/>
              <a:t>Survey result, though a soft indicator, seems to be the only viable option to measure SAIs satisfaction with KSC </a:t>
            </a:r>
            <a:r>
              <a:rPr lang="en-US" sz="2400" dirty="0" smtClean="0"/>
              <a:t>work.</a:t>
            </a:r>
          </a:p>
          <a:p>
            <a:pPr algn="just"/>
            <a:r>
              <a:rPr lang="en-US" sz="2400" dirty="0" smtClean="0"/>
              <a:t>Since </a:t>
            </a:r>
            <a:r>
              <a:rPr lang="en-US" sz="2400" dirty="0"/>
              <a:t>the activities of KSC are mainly undertaken through its Working </a:t>
            </a:r>
            <a:r>
              <a:rPr lang="en-US" sz="2400" dirty="0" smtClean="0"/>
              <a:t>Groups, the WGs </a:t>
            </a:r>
            <a:r>
              <a:rPr lang="en-US" sz="2400" dirty="0"/>
              <a:t>may individually carry out survey </a:t>
            </a:r>
            <a:r>
              <a:rPr lang="en-US" sz="2400" dirty="0" smtClean="0"/>
              <a:t>on </a:t>
            </a:r>
            <a:r>
              <a:rPr lang="en-US" sz="2400" dirty="0"/>
              <a:t>the performance of their </a:t>
            </a:r>
            <a:r>
              <a:rPr lang="en-US" sz="2400" dirty="0" smtClean="0"/>
              <a:t>activities. </a:t>
            </a:r>
          </a:p>
          <a:p>
            <a:pPr algn="just"/>
            <a:r>
              <a:rPr lang="en-US" sz="2400" dirty="0" smtClean="0"/>
              <a:t>Send </a:t>
            </a:r>
            <a:r>
              <a:rPr lang="en-US" sz="2400" dirty="0"/>
              <a:t>the results to KSC Secretariat for consolidation into Performance report of KSC and for prioritizing action items.</a:t>
            </a:r>
          </a:p>
          <a:p>
            <a:pPr algn="just"/>
            <a:endParaRPr lang="en-US" sz="2800" dirty="0"/>
          </a:p>
        </p:txBody>
      </p:sp>
    </p:spTree>
    <p:extLst>
      <p:ext uri="{BB962C8B-B14F-4D97-AF65-F5344CB8AC3E}">
        <p14:creationId xmlns:p14="http://schemas.microsoft.com/office/powerpoint/2010/main" val="31214485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7620" y="0"/>
            <a:ext cx="9019308" cy="1325563"/>
          </a:xfrm>
        </p:spPr>
        <p:txBody>
          <a:bodyPr>
            <a:normAutofit/>
          </a:bodyPr>
          <a:lstStyle/>
          <a:p>
            <a:r>
              <a:rPr lang="en-US" sz="4000" dirty="0" smtClean="0"/>
              <a:t>Resources</a:t>
            </a:r>
            <a:endParaRPr lang="en-US" sz="4000" dirty="0"/>
          </a:p>
        </p:txBody>
      </p:sp>
      <p:sp>
        <p:nvSpPr>
          <p:cNvPr id="3" name="Content Placeholder 2"/>
          <p:cNvSpPr>
            <a:spLocks noGrp="1"/>
          </p:cNvSpPr>
          <p:nvPr>
            <p:ph idx="1"/>
          </p:nvPr>
        </p:nvSpPr>
        <p:spPr>
          <a:xfrm>
            <a:off x="1152525" y="1884596"/>
            <a:ext cx="9725025" cy="4392487"/>
          </a:xfrm>
        </p:spPr>
        <p:txBody>
          <a:bodyPr>
            <a:noAutofit/>
          </a:bodyPr>
          <a:lstStyle/>
          <a:p>
            <a:pPr algn="just"/>
            <a:r>
              <a:rPr lang="en-US" sz="2800" dirty="0" smtClean="0"/>
              <a:t>Goal Chair allocation</a:t>
            </a:r>
          </a:p>
          <a:p>
            <a:pPr algn="just"/>
            <a:r>
              <a:rPr lang="en-US" sz="2800" dirty="0" smtClean="0"/>
              <a:t>In-kind contribution. Working </a:t>
            </a:r>
            <a:r>
              <a:rPr lang="en-US" sz="2800" dirty="0"/>
              <a:t>Groups </a:t>
            </a:r>
            <a:r>
              <a:rPr lang="en-US" sz="2800" dirty="0" smtClean="0"/>
              <a:t>encouraged to </a:t>
            </a:r>
            <a:r>
              <a:rPr lang="en-US" sz="2800" dirty="0"/>
              <a:t>expand such support from the SAI community during this Work-Plan as well</a:t>
            </a:r>
            <a:r>
              <a:rPr lang="en-US" sz="2800" dirty="0" smtClean="0"/>
              <a:t>.</a:t>
            </a:r>
          </a:p>
          <a:p>
            <a:pPr marL="0" indent="0" algn="just">
              <a:buNone/>
            </a:pPr>
            <a:r>
              <a:rPr lang="en-US" sz="2800" dirty="0" smtClean="0"/>
              <a:t> </a:t>
            </a:r>
            <a:endParaRPr lang="en-US" sz="2800" dirty="0"/>
          </a:p>
          <a:p>
            <a:pPr algn="just"/>
            <a:endParaRPr lang="en-US" sz="2800" dirty="0" smtClean="0"/>
          </a:p>
          <a:p>
            <a:pPr algn="just"/>
            <a:endParaRPr lang="en-US" sz="2800" dirty="0"/>
          </a:p>
        </p:txBody>
      </p:sp>
    </p:spTree>
    <p:extLst>
      <p:ext uri="{BB962C8B-B14F-4D97-AF65-F5344CB8AC3E}">
        <p14:creationId xmlns:p14="http://schemas.microsoft.com/office/powerpoint/2010/main" val="10002996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2597" y="1643052"/>
            <a:ext cx="8066117" cy="1931422"/>
          </a:xfrm>
        </p:spPr>
        <p:txBody>
          <a:bodyPr>
            <a:noAutofit/>
          </a:bodyPr>
          <a:lstStyle/>
          <a:p>
            <a:pPr algn="ctr"/>
            <a:r>
              <a:rPr lang="en-US" sz="4000" b="1" dirty="0" smtClean="0">
                <a:latin typeface="Cambria" panose="02040503050406030204" pitchFamily="18" charset="0"/>
              </a:rPr>
              <a:t/>
            </a:r>
            <a:br>
              <a:rPr lang="en-US" sz="4000" b="1" dirty="0" smtClean="0">
                <a:latin typeface="Cambria" panose="02040503050406030204" pitchFamily="18" charset="0"/>
              </a:rPr>
            </a:br>
            <a:r>
              <a:rPr lang="en-US" sz="4000" b="1" dirty="0" smtClean="0">
                <a:latin typeface="Cambria" panose="02040503050406030204" pitchFamily="18" charset="0"/>
              </a:rPr>
              <a:t/>
            </a:r>
            <a:br>
              <a:rPr lang="en-US" sz="4000" b="1" dirty="0" smtClean="0">
                <a:latin typeface="Cambria" panose="02040503050406030204" pitchFamily="18" charset="0"/>
              </a:rPr>
            </a:br>
            <a:r>
              <a:rPr lang="en-US" sz="5000" b="1" dirty="0" smtClean="0">
                <a:latin typeface="Cambria" panose="02040503050406030204" pitchFamily="18" charset="0"/>
              </a:rPr>
              <a:t>THANK YOU</a:t>
            </a:r>
            <a:r>
              <a:rPr lang="en-IN" sz="4000" b="1" dirty="0" smtClean="0">
                <a:latin typeface="Cambria" panose="02040503050406030204" pitchFamily="18" charset="0"/>
              </a:rPr>
              <a:t/>
            </a:r>
            <a:br>
              <a:rPr lang="en-IN" sz="4000" b="1" dirty="0" smtClean="0">
                <a:latin typeface="Cambria" panose="02040503050406030204" pitchFamily="18" charset="0"/>
              </a:rPr>
            </a:br>
            <a:endParaRPr lang="en-IN" sz="4000" b="1" dirty="0">
              <a:latin typeface="Cambria" panose="02040503050406030204" pitchFamily="18" charset="0"/>
            </a:endParaRPr>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14B7DC91-BA8D-4035-9E2C-F9DC70487D2A}" type="slidenum">
              <a:rPr lang="en-IN" smtClean="0"/>
              <a:pPr/>
              <a:t>13</a:t>
            </a:fld>
            <a:endParaRPr lang="en-IN"/>
          </a:p>
        </p:txBody>
      </p:sp>
    </p:spTree>
    <p:extLst>
      <p:ext uri="{BB962C8B-B14F-4D97-AF65-F5344CB8AC3E}">
        <p14:creationId xmlns:p14="http://schemas.microsoft.com/office/powerpoint/2010/main" val="17441855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4121" y="390292"/>
            <a:ext cx="10515600" cy="717055"/>
          </a:xfrm>
        </p:spPr>
        <p:txBody>
          <a:bodyPr/>
          <a:lstStyle/>
          <a:p>
            <a:r>
              <a:rPr lang="en-US" dirty="0" smtClean="0"/>
              <a:t>List of activities </a:t>
            </a:r>
            <a:endParaRPr lang="en-US" dirty="0"/>
          </a:p>
        </p:txBody>
      </p:sp>
      <p:sp>
        <p:nvSpPr>
          <p:cNvPr id="3" name="Content Placeholder 2"/>
          <p:cNvSpPr>
            <a:spLocks noGrp="1"/>
          </p:cNvSpPr>
          <p:nvPr>
            <p:ph idx="1"/>
          </p:nvPr>
        </p:nvSpPr>
        <p:spPr>
          <a:xfrm>
            <a:off x="420498" y="1287711"/>
            <a:ext cx="11351004" cy="5410899"/>
          </a:xfrm>
        </p:spPr>
        <p:txBody>
          <a:bodyPr>
            <a:normAutofit fontScale="32500" lnSpcReduction="20000"/>
          </a:bodyPr>
          <a:lstStyle/>
          <a:p>
            <a:pPr marL="511175" indent="-511175">
              <a:buNone/>
            </a:pPr>
            <a:r>
              <a:rPr lang="en-US" sz="7400" b="1" dirty="0" smtClean="0"/>
              <a:t>1.	</a:t>
            </a:r>
            <a:r>
              <a:rPr lang="en-US" sz="6800" b="1" dirty="0"/>
              <a:t>Revision and Preparation </a:t>
            </a:r>
            <a:r>
              <a:rPr lang="en-US" sz="6800" b="1" dirty="0" smtClean="0"/>
              <a:t>of new INTOSAI </a:t>
            </a:r>
            <a:r>
              <a:rPr lang="en-US" sz="6800" b="1" dirty="0"/>
              <a:t>products</a:t>
            </a:r>
            <a:endParaRPr lang="en-US" sz="6800" dirty="0"/>
          </a:p>
          <a:p>
            <a:pPr marL="511175" indent="-511175">
              <a:lnSpc>
                <a:spcPct val="120000"/>
              </a:lnSpc>
              <a:buNone/>
            </a:pPr>
            <a:r>
              <a:rPr lang="en-US" sz="6800" dirty="0"/>
              <a:t>1.1	Follow up on the Projects under SDP 2017-19 of IFPP.</a:t>
            </a:r>
          </a:p>
          <a:p>
            <a:pPr marL="511175" indent="-511175">
              <a:lnSpc>
                <a:spcPct val="120000"/>
              </a:lnSpc>
              <a:buNone/>
            </a:pPr>
            <a:r>
              <a:rPr lang="en-US" sz="6800" dirty="0"/>
              <a:t>1.2	Support initiatives proposed to be undertaken in the SDP 2020-22.</a:t>
            </a:r>
          </a:p>
          <a:p>
            <a:pPr marL="511175" indent="-511175">
              <a:lnSpc>
                <a:spcPct val="120000"/>
              </a:lnSpc>
              <a:buNone/>
            </a:pPr>
            <a:r>
              <a:rPr lang="en-US" sz="6800" dirty="0"/>
              <a:t>1.3	Review all existing products developed outside the erstwhile ISSAI framework and align them with QA principles.</a:t>
            </a:r>
          </a:p>
          <a:p>
            <a:pPr marL="511175" indent="-511175">
              <a:lnSpc>
                <a:spcPct val="120000"/>
              </a:lnSpc>
              <a:buNone/>
            </a:pPr>
            <a:r>
              <a:rPr lang="en-US" sz="6800" dirty="0"/>
              <a:t> </a:t>
            </a:r>
            <a:r>
              <a:rPr lang="en-US" sz="6800" dirty="0" smtClean="0"/>
              <a:t>2.	</a:t>
            </a:r>
            <a:r>
              <a:rPr lang="en-US" sz="6800" b="1" dirty="0" smtClean="0"/>
              <a:t>KSC </a:t>
            </a:r>
            <a:r>
              <a:rPr lang="en-US" sz="6800" b="1" dirty="0"/>
              <a:t>Knowledge Sharing </a:t>
            </a:r>
            <a:r>
              <a:rPr lang="en-US" sz="6800" b="1" dirty="0" smtClean="0"/>
              <a:t>Platform</a:t>
            </a:r>
          </a:p>
          <a:p>
            <a:pPr marL="511175" indent="-452438">
              <a:lnSpc>
                <a:spcPct val="120000"/>
              </a:lnSpc>
              <a:buNone/>
            </a:pPr>
            <a:r>
              <a:rPr lang="en-US" sz="6800" dirty="0" smtClean="0"/>
              <a:t>2.1</a:t>
            </a:r>
            <a:r>
              <a:rPr lang="en-US" sz="6800" dirty="0"/>
              <a:t>	Migrate and update webpages of the Working Groups in the Community Portal.</a:t>
            </a:r>
          </a:p>
          <a:p>
            <a:pPr marL="511175" indent="-452438">
              <a:lnSpc>
                <a:spcPct val="120000"/>
              </a:lnSpc>
              <a:buNone/>
            </a:pPr>
            <a:r>
              <a:rPr lang="en-US" sz="6800" dirty="0"/>
              <a:t>2.2	Active participation of the Working Groups in maintaining a robust Portal and using the various facilities like Communities of Practice, Video Conferencing, Webinar etc. in their activities. </a:t>
            </a:r>
          </a:p>
          <a:p>
            <a:pPr marL="511175" indent="-452438">
              <a:lnSpc>
                <a:spcPct val="120000"/>
              </a:lnSpc>
              <a:buNone/>
            </a:pPr>
            <a:r>
              <a:rPr lang="en-US" sz="6800" dirty="0"/>
              <a:t>2.3	Actively promote the Portal among the Working Groups members and within their SAIs</a:t>
            </a:r>
            <a:r>
              <a:rPr lang="en-US" sz="6800" dirty="0" smtClean="0"/>
              <a:t>.</a:t>
            </a:r>
            <a:endParaRPr lang="en-US" sz="6800" dirty="0"/>
          </a:p>
        </p:txBody>
      </p:sp>
    </p:spTree>
    <p:extLst>
      <p:ext uri="{BB962C8B-B14F-4D97-AF65-F5344CB8AC3E}">
        <p14:creationId xmlns:p14="http://schemas.microsoft.com/office/powerpoint/2010/main" val="4964229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8986" y="373514"/>
            <a:ext cx="10515600" cy="717055"/>
          </a:xfrm>
        </p:spPr>
        <p:txBody>
          <a:bodyPr/>
          <a:lstStyle/>
          <a:p>
            <a:r>
              <a:rPr lang="en-US" dirty="0" smtClean="0"/>
              <a:t>List of activities </a:t>
            </a:r>
            <a:endParaRPr lang="en-US" dirty="0"/>
          </a:p>
        </p:txBody>
      </p:sp>
      <p:sp>
        <p:nvSpPr>
          <p:cNvPr id="3" name="Content Placeholder 2"/>
          <p:cNvSpPr>
            <a:spLocks noGrp="1"/>
          </p:cNvSpPr>
          <p:nvPr>
            <p:ph idx="1"/>
          </p:nvPr>
        </p:nvSpPr>
        <p:spPr>
          <a:xfrm>
            <a:off x="351638" y="1313896"/>
            <a:ext cx="11233558" cy="5607022"/>
          </a:xfrm>
        </p:spPr>
        <p:txBody>
          <a:bodyPr>
            <a:normAutofit fontScale="40000" lnSpcReduction="20000"/>
          </a:bodyPr>
          <a:lstStyle/>
          <a:p>
            <a:pPr marL="461963" lvl="0" indent="-461963">
              <a:buNone/>
            </a:pPr>
            <a:r>
              <a:rPr lang="en-US" sz="5500" b="1" dirty="0" smtClean="0"/>
              <a:t>3.	Research </a:t>
            </a:r>
            <a:r>
              <a:rPr lang="en-US" sz="5500" b="1" dirty="0"/>
              <a:t>projects</a:t>
            </a:r>
            <a:r>
              <a:rPr lang="en-US" sz="5500" dirty="0"/>
              <a:t> </a:t>
            </a:r>
          </a:p>
          <a:p>
            <a:pPr marL="461963" indent="-461963">
              <a:lnSpc>
                <a:spcPct val="120000"/>
              </a:lnSpc>
              <a:buNone/>
            </a:pPr>
            <a:r>
              <a:rPr lang="en-US" sz="5500" dirty="0" smtClean="0"/>
              <a:t>3.1</a:t>
            </a:r>
            <a:r>
              <a:rPr lang="en-US" sz="5500" dirty="0"/>
              <a:t>	Carry out crosscutting research projects on “SAI Independence” and Audit Communication and Reporting of Audit results”</a:t>
            </a:r>
          </a:p>
          <a:p>
            <a:pPr marL="461963" indent="-461963">
              <a:lnSpc>
                <a:spcPct val="120000"/>
              </a:lnSpc>
              <a:buNone/>
            </a:pPr>
            <a:r>
              <a:rPr lang="en-US" sz="5500" dirty="0"/>
              <a:t>3.2	Involve all members of the Steering Committee in the two projects.</a:t>
            </a:r>
          </a:p>
          <a:p>
            <a:pPr marL="461963" indent="-461963">
              <a:lnSpc>
                <a:spcPct val="120000"/>
              </a:lnSpc>
              <a:buNone/>
            </a:pPr>
            <a:r>
              <a:rPr lang="en-US" sz="5500" dirty="0"/>
              <a:t> </a:t>
            </a:r>
            <a:r>
              <a:rPr lang="en-US" sz="5500" b="1" dirty="0" smtClean="0"/>
              <a:t>4.	Engagement </a:t>
            </a:r>
            <a:r>
              <a:rPr lang="en-US" sz="5500" b="1" dirty="0"/>
              <a:t>with Academic communities</a:t>
            </a:r>
            <a:endParaRPr lang="en-US" sz="5500" dirty="0"/>
          </a:p>
          <a:p>
            <a:pPr marL="461963" indent="-461963">
              <a:lnSpc>
                <a:spcPct val="120000"/>
              </a:lnSpc>
              <a:buNone/>
            </a:pPr>
            <a:r>
              <a:rPr lang="en-US" sz="5500" dirty="0"/>
              <a:t>4.1	Actively engage professionals from major academic institutions, research institutions and professional associations in the Working Group activities.</a:t>
            </a:r>
          </a:p>
          <a:p>
            <a:pPr marL="461963" indent="-461963">
              <a:lnSpc>
                <a:spcPct val="120000"/>
              </a:lnSpc>
              <a:buNone/>
            </a:pPr>
            <a:r>
              <a:rPr lang="en-US" sz="5500" b="1" dirty="0" smtClean="0"/>
              <a:t>5.	Stakeholder </a:t>
            </a:r>
            <a:r>
              <a:rPr lang="en-US" sz="5500" b="1" dirty="0"/>
              <a:t>engagement</a:t>
            </a:r>
            <a:endParaRPr lang="en-US" sz="5500" dirty="0"/>
          </a:p>
          <a:p>
            <a:pPr marL="461963" indent="-461963">
              <a:lnSpc>
                <a:spcPct val="120000"/>
              </a:lnSpc>
              <a:buNone/>
            </a:pPr>
            <a:r>
              <a:rPr lang="en-US" sz="5500" dirty="0"/>
              <a:t>5.1	Increased cooperation and engagement with Regions in the activities of KSC and Working Group activities.</a:t>
            </a:r>
          </a:p>
          <a:p>
            <a:pPr marL="461963" indent="-461963">
              <a:lnSpc>
                <a:spcPct val="120000"/>
              </a:lnSpc>
              <a:buNone/>
            </a:pPr>
            <a:r>
              <a:rPr lang="en-US" sz="5500" dirty="0"/>
              <a:t>5.2	Working Group Chairs to represent KSC in Regional </a:t>
            </a:r>
            <a:r>
              <a:rPr lang="en-US" sz="5500" dirty="0" err="1"/>
              <a:t>Organisations’</a:t>
            </a:r>
            <a:r>
              <a:rPr lang="en-US" sz="5500" dirty="0"/>
              <a:t> meetings to seek support and actively engage in KSC and Working Groups activities.</a:t>
            </a:r>
          </a:p>
          <a:p>
            <a:pPr marL="461963" indent="-461963">
              <a:lnSpc>
                <a:spcPct val="120000"/>
              </a:lnSpc>
              <a:buNone/>
            </a:pPr>
            <a:r>
              <a:rPr lang="en-US" sz="5500" dirty="0"/>
              <a:t>5.3	Strengthen engagement with PSC, CBC, PFAC, SCEI, IDI and INTOSAI General </a:t>
            </a:r>
            <a:r>
              <a:rPr lang="en-US" sz="5500" dirty="0" smtClean="0"/>
              <a:t>Secretariat.</a:t>
            </a:r>
            <a:endParaRPr lang="en-US" sz="5100" dirty="0"/>
          </a:p>
        </p:txBody>
      </p:sp>
    </p:spTree>
    <p:extLst>
      <p:ext uri="{BB962C8B-B14F-4D97-AF65-F5344CB8AC3E}">
        <p14:creationId xmlns:p14="http://schemas.microsoft.com/office/powerpoint/2010/main" val="3947888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7708" y="390292"/>
            <a:ext cx="10515600" cy="717055"/>
          </a:xfrm>
        </p:spPr>
        <p:txBody>
          <a:bodyPr/>
          <a:lstStyle/>
          <a:p>
            <a:r>
              <a:rPr lang="en-US" dirty="0" smtClean="0"/>
              <a:t>List of activities </a:t>
            </a:r>
            <a:endParaRPr lang="en-US" dirty="0"/>
          </a:p>
        </p:txBody>
      </p:sp>
      <p:sp>
        <p:nvSpPr>
          <p:cNvPr id="3" name="Content Placeholder 2"/>
          <p:cNvSpPr>
            <a:spLocks noGrp="1"/>
          </p:cNvSpPr>
          <p:nvPr>
            <p:ph idx="1"/>
          </p:nvPr>
        </p:nvSpPr>
        <p:spPr>
          <a:xfrm>
            <a:off x="485862" y="1230006"/>
            <a:ext cx="10515600" cy="5053347"/>
          </a:xfrm>
        </p:spPr>
        <p:txBody>
          <a:bodyPr>
            <a:noAutofit/>
          </a:bodyPr>
          <a:lstStyle/>
          <a:p>
            <a:pPr marL="511175" lvl="0" indent="-511175" algn="just">
              <a:lnSpc>
                <a:spcPct val="100000"/>
              </a:lnSpc>
              <a:buAutoNum type="arabicPeriod" startAt="6"/>
            </a:pPr>
            <a:r>
              <a:rPr lang="en-US" sz="2200" b="1" dirty="0" smtClean="0"/>
              <a:t>Facilitate </a:t>
            </a:r>
            <a:r>
              <a:rPr lang="en-US" sz="2200" b="1" dirty="0"/>
              <a:t>continuous </a:t>
            </a:r>
            <a:r>
              <a:rPr lang="en-US" sz="2200" b="1" dirty="0" smtClean="0"/>
              <a:t>improvement</a:t>
            </a:r>
            <a:endParaRPr lang="en-US" sz="2200" dirty="0"/>
          </a:p>
          <a:p>
            <a:pPr marL="511175" lvl="0" indent="-511175" algn="just">
              <a:lnSpc>
                <a:spcPct val="100000"/>
              </a:lnSpc>
              <a:buNone/>
            </a:pPr>
            <a:r>
              <a:rPr lang="en-US" sz="2200" dirty="0" smtClean="0"/>
              <a:t>6.1	Continue </a:t>
            </a:r>
            <a:r>
              <a:rPr lang="en-US" sz="2200" dirty="0"/>
              <a:t>consultations with Peer Review Work stream and IDI SAI PMF unit and disseminate the lessons learnt in INTOSAI Community Portal.</a:t>
            </a:r>
          </a:p>
          <a:p>
            <a:pPr marL="511175" indent="-511175" algn="just">
              <a:lnSpc>
                <a:spcPct val="100000"/>
              </a:lnSpc>
              <a:buNone/>
            </a:pPr>
            <a:r>
              <a:rPr lang="en-US" sz="2200" dirty="0" smtClean="0"/>
              <a:t>7.	</a:t>
            </a:r>
            <a:r>
              <a:rPr lang="en-US" sz="2200" dirty="0"/>
              <a:t> </a:t>
            </a:r>
            <a:r>
              <a:rPr lang="en-US" sz="2200" b="1" dirty="0" smtClean="0"/>
              <a:t>Cooperate </a:t>
            </a:r>
            <a:r>
              <a:rPr lang="en-US" sz="2200" b="1" dirty="0"/>
              <a:t>with INTOSAI Journal and General Secretariat</a:t>
            </a:r>
            <a:endParaRPr lang="en-US" sz="2200" dirty="0"/>
          </a:p>
          <a:p>
            <a:pPr marL="511175" indent="-511175" algn="just">
              <a:lnSpc>
                <a:spcPct val="100000"/>
              </a:lnSpc>
              <a:buNone/>
            </a:pPr>
            <a:r>
              <a:rPr lang="en-US" sz="2200" dirty="0"/>
              <a:t>7.1	KSC Secretariat and Working Groups will continue to cooperate and leverage the efforts of the INTOSAI Journal of Government Auditing and the General Secretariat.</a:t>
            </a:r>
          </a:p>
          <a:p>
            <a:pPr marL="511175" indent="-511175" algn="just">
              <a:lnSpc>
                <a:spcPct val="100000"/>
              </a:lnSpc>
              <a:buNone/>
            </a:pPr>
            <a:r>
              <a:rPr lang="en-US" sz="2200" dirty="0" smtClean="0"/>
              <a:t>8.	</a:t>
            </a:r>
            <a:r>
              <a:rPr lang="en-US" sz="2200" b="1" dirty="0" smtClean="0"/>
              <a:t>Generation </a:t>
            </a:r>
            <a:r>
              <a:rPr lang="en-US" sz="2200" b="1" dirty="0"/>
              <a:t>and dissemination of Knowledge and experience</a:t>
            </a:r>
            <a:endParaRPr lang="en-US" sz="2200" dirty="0"/>
          </a:p>
          <a:p>
            <a:pPr marL="511175" indent="-511175" algn="just">
              <a:lnSpc>
                <a:spcPct val="100000"/>
              </a:lnSpc>
              <a:buNone/>
            </a:pPr>
            <a:r>
              <a:rPr lang="en-US" sz="2200" dirty="0"/>
              <a:t>8.1	Working Groups will strive to ensure that the activities are geared towards collecting, sharing and creating new knowledge in their field and disseminating the best practices among SAIs to upgrade accountability and governance in their respective countries. </a:t>
            </a:r>
          </a:p>
          <a:p>
            <a:pPr marL="511175" indent="-511175">
              <a:lnSpc>
                <a:spcPct val="100000"/>
              </a:lnSpc>
              <a:buNone/>
            </a:pPr>
            <a:endParaRPr lang="en-US" sz="2200" dirty="0"/>
          </a:p>
        </p:txBody>
      </p:sp>
    </p:spTree>
    <p:extLst>
      <p:ext uri="{BB962C8B-B14F-4D97-AF65-F5344CB8AC3E}">
        <p14:creationId xmlns:p14="http://schemas.microsoft.com/office/powerpoint/2010/main" val="21764439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1265" y="348347"/>
            <a:ext cx="10515600" cy="717055"/>
          </a:xfrm>
        </p:spPr>
        <p:txBody>
          <a:bodyPr/>
          <a:lstStyle/>
          <a:p>
            <a:r>
              <a:rPr lang="en-US" dirty="0" smtClean="0"/>
              <a:t>List of activities </a:t>
            </a:r>
            <a:endParaRPr lang="en-US" dirty="0"/>
          </a:p>
        </p:txBody>
      </p:sp>
      <p:sp>
        <p:nvSpPr>
          <p:cNvPr id="3" name="Content Placeholder 2"/>
          <p:cNvSpPr>
            <a:spLocks noGrp="1"/>
          </p:cNvSpPr>
          <p:nvPr>
            <p:ph idx="1"/>
          </p:nvPr>
        </p:nvSpPr>
        <p:spPr>
          <a:xfrm>
            <a:off x="485862" y="1230007"/>
            <a:ext cx="10515600" cy="4351338"/>
          </a:xfrm>
        </p:spPr>
        <p:txBody>
          <a:bodyPr>
            <a:noAutofit/>
          </a:bodyPr>
          <a:lstStyle/>
          <a:p>
            <a:pPr marL="628650" indent="-628650" algn="just">
              <a:lnSpc>
                <a:spcPct val="100000"/>
              </a:lnSpc>
              <a:buNone/>
            </a:pPr>
            <a:r>
              <a:rPr lang="en-US" sz="2400" dirty="0"/>
              <a:t> </a:t>
            </a:r>
            <a:r>
              <a:rPr lang="en-US" sz="2400" dirty="0" smtClean="0"/>
              <a:t>9</a:t>
            </a:r>
            <a:r>
              <a:rPr lang="en-US" sz="2400" dirty="0"/>
              <a:t>.	</a:t>
            </a:r>
            <a:r>
              <a:rPr lang="en-US" sz="2400" b="1" dirty="0"/>
              <a:t>Crosscutting Priorities of INTOSAI</a:t>
            </a:r>
            <a:endParaRPr lang="en-US" sz="2400" dirty="0"/>
          </a:p>
          <a:p>
            <a:pPr marL="628650" indent="-628650" algn="just">
              <a:lnSpc>
                <a:spcPct val="100000"/>
              </a:lnSpc>
              <a:buNone/>
            </a:pPr>
            <a:r>
              <a:rPr lang="en-US" sz="2400" dirty="0"/>
              <a:t>9.1	To use INTOSAI Community Portal to disseminate information relating to SAI Independence.</a:t>
            </a:r>
          </a:p>
          <a:p>
            <a:pPr marL="628650" indent="-628650" algn="just">
              <a:lnSpc>
                <a:spcPct val="100000"/>
              </a:lnSpc>
              <a:buNone/>
            </a:pPr>
            <a:r>
              <a:rPr lang="en-US" sz="2400" dirty="0"/>
              <a:t>9.2	Continue to participate in SCEI activities and use the INTOSAI Community Portal to gather information on new emerging areas in public auditing and associated risk.</a:t>
            </a:r>
          </a:p>
          <a:p>
            <a:pPr marL="628650" indent="-628650" algn="just">
              <a:lnSpc>
                <a:spcPct val="100000"/>
              </a:lnSpc>
              <a:buNone/>
            </a:pPr>
            <a:r>
              <a:rPr lang="en-US" sz="2400" dirty="0"/>
              <a:t>9.3	Continue the collaborative effort with other Goal Chairs.</a:t>
            </a:r>
          </a:p>
          <a:p>
            <a:pPr marL="628650" indent="-628650" algn="just">
              <a:lnSpc>
                <a:spcPct val="100000"/>
              </a:lnSpc>
              <a:buNone/>
            </a:pPr>
            <a:r>
              <a:rPr lang="en-US" sz="2400" dirty="0"/>
              <a:t>9.4	Collaborate with IDI on Audit of Implementation of SDGs. The Working Groups will also continue to engage and contribute towards SDGs. </a:t>
            </a:r>
          </a:p>
          <a:p>
            <a:pPr marL="628650" indent="-628650" algn="just">
              <a:lnSpc>
                <a:spcPct val="100000"/>
              </a:lnSpc>
              <a:buNone/>
            </a:pPr>
            <a:r>
              <a:rPr lang="en-US" sz="2400" dirty="0"/>
              <a:t>9.5	Create a Communities of Practice in the INTOSAI Community Portal to promote and facilitate exchange of knowledge on audit of </a:t>
            </a:r>
            <a:r>
              <a:rPr lang="en-US" sz="2400" dirty="0" smtClean="0"/>
              <a:t>SDGs</a:t>
            </a:r>
            <a:endParaRPr lang="en-US" sz="2400" dirty="0"/>
          </a:p>
        </p:txBody>
      </p:sp>
      <p:sp>
        <p:nvSpPr>
          <p:cNvPr id="4" name="Left Arrow 3">
            <a:hlinkClick r:id="rId2" action="ppaction://hlinksldjump"/>
          </p:cNvPr>
          <p:cNvSpPr/>
          <p:nvPr/>
        </p:nvSpPr>
        <p:spPr>
          <a:xfrm>
            <a:off x="10654018" y="5763237"/>
            <a:ext cx="796954" cy="56206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92061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7708" y="390292"/>
            <a:ext cx="8777759" cy="717055"/>
          </a:xfrm>
        </p:spPr>
        <p:txBody>
          <a:bodyPr>
            <a:normAutofit/>
          </a:bodyPr>
          <a:lstStyle/>
          <a:p>
            <a:r>
              <a:rPr lang="en-US" sz="3200" dirty="0" smtClean="0"/>
              <a:t>Non-IFPP knowledge projects - </a:t>
            </a:r>
            <a:r>
              <a:rPr lang="en-US" sz="3200" dirty="0" smtClean="0"/>
              <a:t>Work-Plan 2020-22</a:t>
            </a:r>
            <a:endParaRPr lang="en-US" sz="3200" dirty="0"/>
          </a:p>
        </p:txBody>
      </p:sp>
      <p:sp>
        <p:nvSpPr>
          <p:cNvPr id="3" name="Content Placeholder 2"/>
          <p:cNvSpPr>
            <a:spLocks noGrp="1"/>
          </p:cNvSpPr>
          <p:nvPr>
            <p:ph idx="1"/>
          </p:nvPr>
        </p:nvSpPr>
        <p:spPr>
          <a:xfrm>
            <a:off x="477395" y="1363133"/>
            <a:ext cx="10515600" cy="4615420"/>
          </a:xfrm>
        </p:spPr>
        <p:txBody>
          <a:bodyPr>
            <a:noAutofit/>
          </a:bodyPr>
          <a:lstStyle/>
          <a:p>
            <a:endParaRPr lang="en-US" sz="2400" dirty="0"/>
          </a:p>
          <a:p>
            <a:pPr>
              <a:lnSpc>
                <a:spcPct val="100000"/>
              </a:lnSpc>
            </a:pPr>
            <a:endParaRPr lang="en-US" sz="2200" dirty="0"/>
          </a:p>
        </p:txBody>
      </p:sp>
      <p:graphicFrame>
        <p:nvGraphicFramePr>
          <p:cNvPr id="4" name="Table 3"/>
          <p:cNvGraphicFramePr>
            <a:graphicFrameLocks noGrp="1"/>
          </p:cNvGraphicFramePr>
          <p:nvPr>
            <p:extLst>
              <p:ext uri="{D42A27DB-BD31-4B8C-83A1-F6EECF244321}">
                <p14:modId xmlns:p14="http://schemas.microsoft.com/office/powerpoint/2010/main" val="1028401471"/>
              </p:ext>
            </p:extLst>
          </p:nvPr>
        </p:nvGraphicFramePr>
        <p:xfrm>
          <a:off x="477395" y="1428870"/>
          <a:ext cx="11181205" cy="4663440"/>
        </p:xfrm>
        <a:graphic>
          <a:graphicData uri="http://schemas.openxmlformats.org/drawingml/2006/table">
            <a:tbl>
              <a:tblPr firstRow="1" bandRow="1">
                <a:tableStyleId>{5C22544A-7EE6-4342-B048-85BDC9FD1C3A}</a:tableStyleId>
              </a:tblPr>
              <a:tblGrid>
                <a:gridCol w="1645060"/>
                <a:gridCol w="9536145"/>
              </a:tblGrid>
              <a:tr h="370840">
                <a:tc>
                  <a:txBody>
                    <a:bodyPr/>
                    <a:lstStyle/>
                    <a:p>
                      <a:pPr algn="ctr"/>
                      <a:r>
                        <a:rPr lang="en-US" sz="2400" dirty="0" smtClean="0"/>
                        <a:t>WG</a:t>
                      </a:r>
                      <a:endParaRPr lang="en-US" sz="2400" dirty="0"/>
                    </a:p>
                  </a:txBody>
                  <a:tcPr/>
                </a:tc>
                <a:tc>
                  <a:txBody>
                    <a:bodyPr/>
                    <a:lstStyle/>
                    <a:p>
                      <a:pPr algn="ctr"/>
                      <a:r>
                        <a:rPr lang="en-US" sz="2400" dirty="0" smtClean="0"/>
                        <a:t>Proposed</a:t>
                      </a:r>
                      <a:r>
                        <a:rPr lang="en-US" sz="2400" baseline="0" dirty="0" smtClean="0"/>
                        <a:t> Knowledge projects</a:t>
                      </a:r>
                      <a:r>
                        <a:rPr lang="en-US" sz="2400" dirty="0" smtClean="0"/>
                        <a:t> </a:t>
                      </a:r>
                      <a:endParaRPr lang="en-US" sz="2400" dirty="0"/>
                    </a:p>
                  </a:txBody>
                  <a:tcPr/>
                </a:tc>
              </a:tr>
              <a:tr h="370840">
                <a:tc>
                  <a:txBody>
                    <a:bodyPr/>
                    <a:lstStyle/>
                    <a:p>
                      <a:r>
                        <a:rPr lang="en-US" sz="2100" dirty="0" smtClean="0"/>
                        <a:t>WGITA</a:t>
                      </a:r>
                      <a:endParaRPr lang="en-US" sz="2100" dirty="0"/>
                    </a:p>
                  </a:txBody>
                  <a:tcPr/>
                </a:tc>
                <a:tc>
                  <a:txBody>
                    <a:bodyPr/>
                    <a:lstStyle/>
                    <a:p>
                      <a:pPr marL="285750" indent="-285750">
                        <a:buFont typeface="Arial" panose="020B0604020202020204" pitchFamily="34" charset="0"/>
                        <a:buChar char="•"/>
                      </a:pPr>
                      <a:r>
                        <a:rPr lang="en-ZA" sz="2100" dirty="0" err="1" smtClean="0"/>
                        <a:t>Cybersecurity</a:t>
                      </a:r>
                      <a:r>
                        <a:rPr lang="en-ZA" sz="2100" dirty="0" smtClean="0"/>
                        <a:t>/Data Protection</a:t>
                      </a:r>
                    </a:p>
                    <a:p>
                      <a:pPr marL="285750" indent="-285750">
                        <a:buFont typeface="Arial" panose="020B0604020202020204" pitchFamily="34" charset="0"/>
                        <a:buChar char="•"/>
                      </a:pPr>
                      <a:r>
                        <a:rPr lang="en-ZA" sz="2100" dirty="0" smtClean="0"/>
                        <a:t>Audit of IT management Functions</a:t>
                      </a:r>
                    </a:p>
                    <a:p>
                      <a:pPr marL="285750" indent="-285750">
                        <a:buFont typeface="Arial" panose="020B0604020202020204" pitchFamily="34" charset="0"/>
                        <a:buChar char="•"/>
                      </a:pPr>
                      <a:r>
                        <a:rPr lang="en-ZA" sz="2100" dirty="0" smtClean="0"/>
                        <a:t>Performance Evaluation of IT Systems</a:t>
                      </a:r>
                      <a:endParaRPr lang="en-US" sz="2100" dirty="0"/>
                    </a:p>
                  </a:txBody>
                  <a:tcPr/>
                </a:tc>
              </a:tr>
              <a:tr h="370840">
                <a:tc>
                  <a:txBody>
                    <a:bodyPr/>
                    <a:lstStyle/>
                    <a:p>
                      <a:r>
                        <a:rPr lang="en-US" sz="2100" dirty="0" smtClean="0"/>
                        <a:t>WGPD</a:t>
                      </a:r>
                      <a:endParaRPr lang="en-US" sz="2100" dirty="0"/>
                    </a:p>
                  </a:txBody>
                  <a:tcPr/>
                </a:tc>
                <a:tc>
                  <a:txBody>
                    <a:bodyPr/>
                    <a:lstStyle/>
                    <a:p>
                      <a:pPr marL="285750" indent="-285750">
                        <a:buFont typeface="Arial" panose="020B0604020202020204" pitchFamily="34" charset="0"/>
                        <a:buChar char="•"/>
                      </a:pPr>
                      <a:r>
                        <a:rPr lang="en-US" sz="2100" dirty="0" smtClean="0"/>
                        <a:t>Mapping of relevant</a:t>
                      </a:r>
                      <a:r>
                        <a:rPr lang="en-US" sz="2100" baseline="0" dirty="0" smtClean="0"/>
                        <a:t> provisions of Public Debt ISSAIs for development of non-IFPP guidance material</a:t>
                      </a:r>
                    </a:p>
                    <a:p>
                      <a:pPr marL="285750" indent="-285750">
                        <a:buFont typeface="Arial" panose="020B0604020202020204" pitchFamily="34" charset="0"/>
                        <a:buChar char="•"/>
                      </a:pPr>
                      <a:r>
                        <a:rPr lang="en-US" sz="2100" baseline="0" dirty="0" smtClean="0"/>
                        <a:t>Fiscal Exposure </a:t>
                      </a:r>
                    </a:p>
                    <a:p>
                      <a:pPr marL="285750" indent="-285750">
                        <a:buFont typeface="Arial" panose="020B0604020202020204" pitchFamily="34" charset="0"/>
                        <a:buChar char="•"/>
                      </a:pPr>
                      <a:r>
                        <a:rPr lang="en-US" sz="2100" baseline="0" dirty="0" smtClean="0"/>
                        <a:t>Guideline on audit of Government Guarantees.</a:t>
                      </a:r>
                      <a:endParaRPr lang="en-US" sz="2100" dirty="0"/>
                    </a:p>
                  </a:txBody>
                  <a:tcPr/>
                </a:tc>
              </a:tr>
              <a:tr h="370840">
                <a:tc>
                  <a:txBody>
                    <a:bodyPr/>
                    <a:lstStyle/>
                    <a:p>
                      <a:r>
                        <a:rPr lang="en-US" sz="2100" dirty="0" smtClean="0"/>
                        <a:t>WGEA </a:t>
                      </a:r>
                    </a:p>
                    <a:p>
                      <a:r>
                        <a:rPr lang="en-US" sz="2100" dirty="0" smtClean="0">
                          <a:solidFill>
                            <a:schemeClr val="bg1">
                              <a:lumMod val="50000"/>
                            </a:schemeClr>
                          </a:solidFill>
                        </a:rPr>
                        <a:t>Draft plan</a:t>
                      </a:r>
                      <a:endParaRPr lang="en-US" sz="2100" dirty="0">
                        <a:solidFill>
                          <a:schemeClr val="bg1">
                            <a:lumMod val="50000"/>
                          </a:schemeClr>
                        </a:solidFill>
                      </a:endParaRPr>
                    </a:p>
                  </a:txBody>
                  <a:tcPr/>
                </a:tc>
                <a:tc>
                  <a:txBody>
                    <a:bodyPr/>
                    <a:lstStyle/>
                    <a:p>
                      <a:pPr marL="285750" indent="-285750">
                        <a:buFont typeface="Arial" panose="020B0604020202020204" pitchFamily="34" charset="0"/>
                        <a:buChar char="•"/>
                      </a:pPr>
                      <a:r>
                        <a:rPr lang="en-US" sz="2100" dirty="0" smtClean="0"/>
                        <a:t>A</a:t>
                      </a:r>
                      <a:r>
                        <a:rPr lang="en-US" sz="2100" baseline="0" dirty="0" smtClean="0"/>
                        <a:t>uditing Plastic Waste</a:t>
                      </a:r>
                    </a:p>
                    <a:p>
                      <a:pPr marL="285750" indent="-285750">
                        <a:buFont typeface="Arial" panose="020B0604020202020204" pitchFamily="34" charset="0"/>
                        <a:buChar char="•"/>
                      </a:pPr>
                      <a:r>
                        <a:rPr lang="en-US" sz="2100" baseline="0" dirty="0" smtClean="0"/>
                        <a:t>Auditing Climate financing</a:t>
                      </a:r>
                    </a:p>
                    <a:p>
                      <a:pPr marL="285750" indent="-285750">
                        <a:buFont typeface="Arial" panose="020B0604020202020204" pitchFamily="34" charset="0"/>
                        <a:buChar char="•"/>
                      </a:pPr>
                      <a:r>
                        <a:rPr lang="en-US" sz="2100" baseline="0" dirty="0" smtClean="0"/>
                        <a:t>Auditing Sustainable Transport</a:t>
                      </a:r>
                      <a:endParaRPr lang="en-US" sz="2100" dirty="0"/>
                    </a:p>
                  </a:txBody>
                  <a:tcPr/>
                </a:tc>
              </a:tr>
              <a:tr h="370840">
                <a:tc>
                  <a:txBody>
                    <a:bodyPr/>
                    <a:lstStyle/>
                    <a:p>
                      <a:r>
                        <a:rPr lang="en-US" sz="2100" dirty="0" smtClean="0"/>
                        <a:t>WGBD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100" dirty="0" smtClean="0">
                          <a:solidFill>
                            <a:schemeClr val="bg1">
                              <a:lumMod val="50000"/>
                            </a:schemeClr>
                          </a:solidFill>
                        </a:rPr>
                        <a:t>Draft plan</a:t>
                      </a:r>
                      <a:endParaRPr lang="en-US" sz="2100" dirty="0"/>
                    </a:p>
                  </a:txBody>
                  <a:tcPr/>
                </a:tc>
                <a:tc>
                  <a:txBody>
                    <a:bodyPr/>
                    <a:lstStyle/>
                    <a:p>
                      <a:pPr marL="285750" indent="-285750">
                        <a:buFont typeface="Arial" panose="020B0604020202020204" pitchFamily="34" charset="0"/>
                        <a:buChar char="•"/>
                      </a:pPr>
                      <a:r>
                        <a:rPr lang="en-ZA" sz="2100" dirty="0" smtClean="0"/>
                        <a:t>Guideline on  Data analytics</a:t>
                      </a:r>
                    </a:p>
                    <a:p>
                      <a:pPr marL="285750" indent="-285750">
                        <a:buFont typeface="Arial" panose="020B0604020202020204" pitchFamily="34" charset="0"/>
                        <a:buChar char="•"/>
                      </a:pPr>
                      <a:r>
                        <a:rPr lang="en-US" sz="2100" dirty="0" smtClean="0"/>
                        <a:t>Research for Auditing Technologies Innovation</a:t>
                      </a:r>
                      <a:endParaRPr lang="en-US" sz="2100" dirty="0"/>
                    </a:p>
                  </a:txBody>
                  <a:tcPr/>
                </a:tc>
              </a:tr>
            </a:tbl>
          </a:graphicData>
        </a:graphic>
      </p:graphicFrame>
      <p:sp>
        <p:nvSpPr>
          <p:cNvPr id="5" name="Left Arrow 4">
            <a:hlinkClick r:id="rId2" action="ppaction://hlinksldjump"/>
          </p:cNvPr>
          <p:cNvSpPr/>
          <p:nvPr/>
        </p:nvSpPr>
        <p:spPr>
          <a:xfrm>
            <a:off x="10735733" y="6206067"/>
            <a:ext cx="609600" cy="33866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61356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1338" y="408750"/>
            <a:ext cx="10515600" cy="1325563"/>
          </a:xfrm>
        </p:spPr>
        <p:txBody>
          <a:bodyPr>
            <a:normAutofit/>
          </a:bodyPr>
          <a:lstStyle/>
          <a:p>
            <a:pPr lvl="1"/>
            <a:r>
              <a:rPr lang="en-US" sz="3200" kern="1200" dirty="0">
                <a:solidFill>
                  <a:srgbClr val="0070C0"/>
                </a:solidFill>
                <a:latin typeface="Calibri" panose="020F0502020204030204" pitchFamily="34" charset="0"/>
                <a:ea typeface="+mj-ea"/>
                <a:cs typeface="Calibri" panose="020F0502020204030204" pitchFamily="34" charset="0"/>
              </a:rPr>
              <a:t>Selection of Research projects</a:t>
            </a:r>
            <a:endParaRPr lang="en-US" sz="3200" kern="1200" dirty="0">
              <a:solidFill>
                <a:srgbClr val="0070C0"/>
              </a:solidFill>
              <a:latin typeface="Calibri" panose="020F0502020204030204" pitchFamily="34" charset="0"/>
              <a:ea typeface="+mj-ea"/>
              <a:cs typeface="Calibri" panose="020F0502020204030204" pitchFamily="34" charset="0"/>
            </a:endParaRPr>
          </a:p>
        </p:txBody>
      </p:sp>
      <p:sp>
        <p:nvSpPr>
          <p:cNvPr id="3" name="Content Placeholder 2"/>
          <p:cNvSpPr>
            <a:spLocks noGrp="1"/>
          </p:cNvSpPr>
          <p:nvPr>
            <p:ph sz="half" idx="2"/>
          </p:nvPr>
        </p:nvSpPr>
        <p:spPr>
          <a:xfrm>
            <a:off x="97418" y="1581150"/>
            <a:ext cx="5103232" cy="3684588"/>
          </a:xfrm>
        </p:spPr>
        <p:txBody>
          <a:bodyPr>
            <a:noAutofit/>
          </a:bodyPr>
          <a:lstStyle/>
          <a:p>
            <a:pPr lvl="0" algn="just"/>
            <a:r>
              <a:rPr lang="en-US" sz="2400" dirty="0" smtClean="0">
                <a:latin typeface="Calibri" panose="020F0502020204030204" pitchFamily="34" charset="0"/>
                <a:cs typeface="Calibri" panose="020F0502020204030204" pitchFamily="34" charset="0"/>
              </a:rPr>
              <a:t>Four </a:t>
            </a:r>
            <a:r>
              <a:rPr lang="en-US" sz="2400" dirty="0" smtClean="0">
                <a:latin typeface="Calibri" panose="020F0502020204030204" pitchFamily="34" charset="0"/>
                <a:cs typeface="Calibri" panose="020F0502020204030204" pitchFamily="34" charset="0"/>
              </a:rPr>
              <a:t>topics were shortlisted based </a:t>
            </a:r>
            <a:r>
              <a:rPr lang="en-US" sz="2400" dirty="0">
                <a:latin typeface="Calibri" panose="020F0502020204030204" pitchFamily="34" charset="0"/>
                <a:cs typeface="Calibri" panose="020F0502020204030204" pitchFamily="34" charset="0"/>
              </a:rPr>
              <a:t>on FIPP Scanning document, SCEI report and the last KSC Work Plan survey results. </a:t>
            </a:r>
            <a:endParaRPr lang="en-US" sz="2400" dirty="0" smtClean="0">
              <a:latin typeface="Calibri" panose="020F0502020204030204" pitchFamily="34" charset="0"/>
              <a:cs typeface="Calibri" panose="020F0502020204030204" pitchFamily="34" charset="0"/>
            </a:endParaRPr>
          </a:p>
          <a:p>
            <a:pPr lvl="0"/>
            <a:r>
              <a:rPr lang="en-US" sz="2400" dirty="0" smtClean="0">
                <a:latin typeface="Calibri" panose="020F0502020204030204" pitchFamily="34" charset="0"/>
                <a:cs typeface="Calibri" panose="020F0502020204030204" pitchFamily="34" charset="0"/>
              </a:rPr>
              <a:t>This was followed by a Survey </a:t>
            </a:r>
            <a:r>
              <a:rPr lang="en-US" sz="2400" dirty="0" smtClean="0">
                <a:latin typeface="Calibri" panose="020F0502020204030204" pitchFamily="34" charset="0"/>
                <a:cs typeface="Calibri" panose="020F0502020204030204" pitchFamily="34" charset="0"/>
              </a:rPr>
              <a:t>to ascertain mem</a:t>
            </a:r>
            <a:r>
              <a:rPr lang="en-US" sz="2400" dirty="0" smtClean="0">
                <a:latin typeface="Calibri" panose="020F0502020204030204" pitchFamily="34" charset="0"/>
                <a:cs typeface="Calibri" panose="020F0502020204030204" pitchFamily="34" charset="0"/>
              </a:rPr>
              <a:t>bers’ interest </a:t>
            </a:r>
            <a:r>
              <a:rPr lang="en-US" sz="2400" dirty="0" smtClean="0">
                <a:latin typeface="Calibri" panose="020F0502020204030204" pitchFamily="34" charset="0"/>
                <a:cs typeface="Calibri" panose="020F0502020204030204" pitchFamily="34" charset="0"/>
              </a:rPr>
              <a:t>in </a:t>
            </a:r>
            <a:r>
              <a:rPr lang="en-US" sz="2400" dirty="0" smtClean="0">
                <a:latin typeface="Calibri" panose="020F0502020204030204" pitchFamily="34" charset="0"/>
                <a:cs typeface="Calibri" panose="020F0502020204030204" pitchFamily="34" charset="0"/>
              </a:rPr>
              <a:t>participating </a:t>
            </a:r>
            <a:r>
              <a:rPr lang="en-US" sz="2400" dirty="0">
                <a:latin typeface="Calibri" panose="020F0502020204030204" pitchFamily="34" charset="0"/>
                <a:cs typeface="Calibri" panose="020F0502020204030204" pitchFamily="34" charset="0"/>
              </a:rPr>
              <a:t>in these </a:t>
            </a:r>
            <a:r>
              <a:rPr lang="en-US" sz="2400" dirty="0" smtClean="0">
                <a:latin typeface="Calibri" panose="020F0502020204030204" pitchFamily="34" charset="0"/>
                <a:cs typeface="Calibri" panose="020F0502020204030204" pitchFamily="34" charset="0"/>
              </a:rPr>
              <a:t>projects. </a:t>
            </a:r>
          </a:p>
          <a:p>
            <a:pPr lvl="0" algn="just"/>
            <a:r>
              <a:rPr lang="en-US" sz="2400" dirty="0" smtClean="0">
                <a:latin typeface="Calibri" panose="020F0502020204030204" pitchFamily="34" charset="0"/>
                <a:cs typeface="Calibri" panose="020F0502020204030204" pitchFamily="34" charset="0"/>
              </a:rPr>
              <a:t>29 </a:t>
            </a:r>
            <a:r>
              <a:rPr lang="en-US" sz="2400" dirty="0">
                <a:latin typeface="Calibri" panose="020F0502020204030204" pitchFamily="34" charset="0"/>
                <a:cs typeface="Calibri" panose="020F0502020204030204" pitchFamily="34" charset="0"/>
              </a:rPr>
              <a:t>SAIs and IDI responded to the survey. </a:t>
            </a:r>
            <a:endParaRPr lang="en-US" sz="2400" dirty="0" smtClean="0">
              <a:latin typeface="Calibri" panose="020F0502020204030204" pitchFamily="34" charset="0"/>
              <a:cs typeface="Calibri" panose="020F0502020204030204" pitchFamily="34" charset="0"/>
            </a:endParaRPr>
          </a:p>
          <a:p>
            <a:pPr lvl="0" algn="just"/>
            <a:r>
              <a:rPr lang="en-US" sz="2400" dirty="0" smtClean="0">
                <a:latin typeface="Calibri" panose="020F0502020204030204" pitchFamily="34" charset="0"/>
                <a:cs typeface="Calibri" panose="020F0502020204030204" pitchFamily="34" charset="0"/>
              </a:rPr>
              <a:t>Five </a:t>
            </a:r>
            <a:r>
              <a:rPr lang="en-US" sz="2400" dirty="0">
                <a:latin typeface="Calibri" panose="020F0502020204030204" pitchFamily="34" charset="0"/>
                <a:cs typeface="Calibri" panose="020F0502020204030204" pitchFamily="34" charset="0"/>
              </a:rPr>
              <a:t>SAIs did not offer any </a:t>
            </a:r>
            <a:r>
              <a:rPr lang="en-US" sz="2400" dirty="0" smtClean="0">
                <a:latin typeface="Calibri" panose="020F0502020204030204" pitchFamily="34" charset="0"/>
                <a:cs typeface="Calibri" panose="020F0502020204030204" pitchFamily="34" charset="0"/>
              </a:rPr>
              <a:t>comments. </a:t>
            </a:r>
          </a:p>
          <a:p>
            <a:pPr lvl="0" algn="just"/>
            <a:r>
              <a:rPr lang="en-US" sz="2400" dirty="0" smtClean="0">
                <a:latin typeface="Calibri" panose="020F0502020204030204" pitchFamily="34" charset="0"/>
                <a:cs typeface="Calibri" panose="020F0502020204030204" pitchFamily="34" charset="0"/>
              </a:rPr>
              <a:t>Proposed </a:t>
            </a:r>
            <a:r>
              <a:rPr lang="en-US" sz="2400" dirty="0" smtClean="0">
                <a:latin typeface="Calibri" panose="020F0502020204030204" pitchFamily="34" charset="0"/>
                <a:cs typeface="Calibri" panose="020F0502020204030204" pitchFamily="34" charset="0"/>
              </a:rPr>
              <a:t>additional </a:t>
            </a:r>
            <a:r>
              <a:rPr lang="en-US" sz="2400" dirty="0" smtClean="0">
                <a:latin typeface="Calibri" panose="020F0502020204030204" pitchFamily="34" charset="0"/>
                <a:cs typeface="Calibri" panose="020F0502020204030204" pitchFamily="34" charset="0"/>
              </a:rPr>
              <a:t>topics could be </a:t>
            </a:r>
            <a:r>
              <a:rPr lang="en-US" sz="2400" dirty="0" smtClean="0">
                <a:latin typeface="Calibri" panose="020F0502020204030204" pitchFamily="34" charset="0"/>
                <a:cs typeface="Calibri" panose="020F0502020204030204" pitchFamily="34" charset="0"/>
              </a:rPr>
              <a:t>considered for Research Projects under next Plan.</a:t>
            </a:r>
          </a:p>
          <a:p>
            <a:pPr marL="0" indent="0">
              <a:buNone/>
            </a:pPr>
            <a:endParaRPr lang="en-US" sz="2800" dirty="0"/>
          </a:p>
          <a:p>
            <a:pPr marL="0" indent="0">
              <a:buNone/>
            </a:pPr>
            <a:endParaRPr lang="en-US" sz="2800" dirty="0"/>
          </a:p>
          <a:p>
            <a:endParaRPr lang="en-US" sz="2800" dirty="0">
              <a:latin typeface="Cambria" panose="02040503050406030204" pitchFamily="18" charset="0"/>
            </a:endParaRPr>
          </a:p>
        </p:txBody>
      </p:sp>
      <p:sp>
        <p:nvSpPr>
          <p:cNvPr id="5" name="Text Placeholder 4"/>
          <p:cNvSpPr>
            <a:spLocks noGrp="1"/>
          </p:cNvSpPr>
          <p:nvPr>
            <p:ph type="body" sz="quarter" idx="3"/>
          </p:nvPr>
        </p:nvSpPr>
        <p:spPr/>
        <p:txBody>
          <a:bodyPr/>
          <a:lstStyle/>
          <a:p>
            <a:endParaRPr lang="en-IN"/>
          </a:p>
        </p:txBody>
      </p:sp>
      <p:pic>
        <p:nvPicPr>
          <p:cNvPr id="9" name="Content Placeholder 8" descr="Screen Clipping"/>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5398246" y="1581150"/>
            <a:ext cx="6731095" cy="4067299"/>
          </a:xfrm>
        </p:spPr>
      </p:pic>
      <p:sp>
        <p:nvSpPr>
          <p:cNvPr id="10" name="TextBox 9"/>
          <p:cNvSpPr txBox="1"/>
          <p:nvPr/>
        </p:nvSpPr>
        <p:spPr>
          <a:xfrm>
            <a:off x="5398246" y="5748462"/>
            <a:ext cx="6793754" cy="1200329"/>
          </a:xfrm>
          <a:prstGeom prst="rect">
            <a:avLst/>
          </a:prstGeom>
          <a:noFill/>
        </p:spPr>
        <p:txBody>
          <a:bodyPr wrap="square" rtlCol="0">
            <a:spAutoFit/>
          </a:bodyPr>
          <a:lstStyle/>
          <a:p>
            <a:r>
              <a:rPr lang="en-IN" sz="2400" dirty="0" smtClean="0">
                <a:solidFill>
                  <a:srgbClr val="0070C0"/>
                </a:solidFill>
              </a:rPr>
              <a:t>Steering Committee member SAIs to be members of both research groups. External stakeholder consultation would be part of the methodology</a:t>
            </a:r>
            <a:endParaRPr lang="en-IN" sz="2400" dirty="0">
              <a:solidFill>
                <a:srgbClr val="0070C0"/>
              </a:solidFill>
            </a:endParaRPr>
          </a:p>
        </p:txBody>
      </p:sp>
      <p:sp>
        <p:nvSpPr>
          <p:cNvPr id="11" name="Left Arrow 10">
            <a:hlinkClick r:id="rId3" action="ppaction://hlinksldjump"/>
          </p:cNvPr>
          <p:cNvSpPr/>
          <p:nvPr/>
        </p:nvSpPr>
        <p:spPr>
          <a:xfrm>
            <a:off x="11519741" y="6519334"/>
            <a:ext cx="609600" cy="33866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8791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0">
                                            <p:txEl>
                                              <p:pRg st="0" end="0"/>
                                            </p:txEl>
                                          </p:spTgt>
                                        </p:tgtEl>
                                        <p:attrNameLst>
                                          <p:attrName>style.visibility</p:attrName>
                                        </p:attrNameLst>
                                      </p:cBhvr>
                                      <p:to>
                                        <p:strVal val="visible"/>
                                      </p:to>
                                    </p:set>
                                    <p:animEffect transition="in" filter="fade">
                                      <p:cBhvr>
                                        <p:cTn id="29" dur="500"/>
                                        <p:tgtEl>
                                          <p:spTgt spid="10">
                                            <p:txEl>
                                              <p:pRg st="0" end="0"/>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50106"/>
          </a:xfrm>
        </p:spPr>
        <p:txBody>
          <a:bodyPr>
            <a:normAutofit/>
          </a:bodyPr>
          <a:lstStyle/>
          <a:p>
            <a:r>
              <a:rPr lang="en-US" sz="3600" dirty="0"/>
              <a:t>Mandate of KSC</a:t>
            </a:r>
          </a:p>
        </p:txBody>
      </p:sp>
      <p:sp>
        <p:nvSpPr>
          <p:cNvPr id="3" name="Content Placeholder 2"/>
          <p:cNvSpPr>
            <a:spLocks noGrp="1"/>
          </p:cNvSpPr>
          <p:nvPr>
            <p:ph idx="1"/>
          </p:nvPr>
        </p:nvSpPr>
        <p:spPr>
          <a:xfrm>
            <a:off x="504825" y="1724025"/>
            <a:ext cx="9705975" cy="3876676"/>
          </a:xfrm>
        </p:spPr>
        <p:txBody>
          <a:bodyPr>
            <a:noAutofit/>
          </a:bodyPr>
          <a:lstStyle/>
          <a:p>
            <a:pPr marL="0" indent="0" algn="just">
              <a:buNone/>
            </a:pPr>
            <a:r>
              <a:rPr lang="en-US" dirty="0"/>
              <a:t>Encourage SAI cooperation, collaboration, and continuous improvement through knowledge development, knowledge sharing and knowledge services, including producing/revising INTOSAI products, providing benchmarks, operating community portal, conducting best practice studies, and performing research on issues of mutual interest and concern. </a:t>
            </a:r>
            <a:endParaRPr lang="en-US" dirty="0" smtClean="0"/>
          </a:p>
        </p:txBody>
      </p:sp>
      <p:sp>
        <p:nvSpPr>
          <p:cNvPr id="4" name="Footer Placeholder 3"/>
          <p:cNvSpPr>
            <a:spLocks noGrp="1"/>
          </p:cNvSpPr>
          <p:nvPr>
            <p:ph type="ftr" sz="quarter" idx="11"/>
          </p:nvPr>
        </p:nvSpPr>
        <p:spPr>
          <a:xfrm>
            <a:off x="4648200" y="6356351"/>
            <a:ext cx="2895600" cy="365125"/>
          </a:xfrm>
        </p:spPr>
        <p:txBody>
          <a:bodyPr/>
          <a:lstStyle/>
          <a:p>
            <a:r>
              <a:rPr lang="en-IN" dirty="0" smtClean="0"/>
              <a:t>Comptroller and Auditor General of India</a:t>
            </a:r>
            <a:endParaRPr lang="en-IN" dirty="0"/>
          </a:p>
        </p:txBody>
      </p:sp>
    </p:spTree>
    <p:extLst>
      <p:ext uri="{BB962C8B-B14F-4D97-AF65-F5344CB8AC3E}">
        <p14:creationId xmlns:p14="http://schemas.microsoft.com/office/powerpoint/2010/main" val="4148495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6255" y="0"/>
            <a:ext cx="9772650" cy="1325563"/>
          </a:xfrm>
        </p:spPr>
        <p:txBody>
          <a:bodyPr/>
          <a:lstStyle/>
          <a:p>
            <a:r>
              <a:rPr lang="en-US" dirty="0"/>
              <a:t>Strategic Objectives for Goal </a:t>
            </a:r>
            <a:r>
              <a:rPr lang="en-US" dirty="0" smtClean="0"/>
              <a:t>3 </a:t>
            </a:r>
            <a:endParaRPr lang="en-US" dirty="0"/>
          </a:p>
        </p:txBody>
      </p:sp>
      <p:sp>
        <p:nvSpPr>
          <p:cNvPr id="3" name="Content Placeholder 2"/>
          <p:cNvSpPr>
            <a:spLocks noGrp="1"/>
          </p:cNvSpPr>
          <p:nvPr>
            <p:ph idx="1"/>
          </p:nvPr>
        </p:nvSpPr>
        <p:spPr>
          <a:xfrm>
            <a:off x="438150" y="1228725"/>
            <a:ext cx="11229975" cy="5629275"/>
          </a:xfrm>
        </p:spPr>
        <p:txBody>
          <a:bodyPr>
            <a:normAutofit fontScale="92500" lnSpcReduction="20000"/>
          </a:bodyPr>
          <a:lstStyle/>
          <a:p>
            <a:pPr lvl="0" algn="just">
              <a:lnSpc>
                <a:spcPct val="110000"/>
              </a:lnSpc>
            </a:pPr>
            <a:r>
              <a:rPr lang="en-US" sz="2500" dirty="0" smtClean="0"/>
              <a:t>INTOSAI Strategic Plan 2017-22 defines following three objectives for KSC </a:t>
            </a:r>
          </a:p>
          <a:p>
            <a:pPr marL="685800" lvl="0" algn="just">
              <a:lnSpc>
                <a:spcPct val="110000"/>
              </a:lnSpc>
            </a:pPr>
            <a:r>
              <a:rPr lang="en-US" sz="2600" b="1" dirty="0" smtClean="0">
                <a:solidFill>
                  <a:srgbClr val="0070C0"/>
                </a:solidFill>
              </a:rPr>
              <a:t>Develop </a:t>
            </a:r>
            <a:r>
              <a:rPr lang="en-US" sz="2600" b="1" dirty="0">
                <a:solidFill>
                  <a:srgbClr val="0070C0"/>
                </a:solidFill>
              </a:rPr>
              <a:t>international expertise</a:t>
            </a:r>
            <a:r>
              <a:rPr lang="en-US" sz="2500" dirty="0"/>
              <a:t> in the various fields of public-sector auditing and provide content to INTOSAI’s framework of professional standards  </a:t>
            </a:r>
          </a:p>
          <a:p>
            <a:pPr lvl="1" algn="just">
              <a:lnSpc>
                <a:spcPct val="110000"/>
              </a:lnSpc>
            </a:pPr>
            <a:r>
              <a:rPr lang="en-US" sz="2500" dirty="0" smtClean="0"/>
              <a:t>Enable </a:t>
            </a:r>
            <a:r>
              <a:rPr lang="en-US" sz="2500" dirty="0"/>
              <a:t>wide </a:t>
            </a:r>
            <a:r>
              <a:rPr lang="en-US" sz="2600" b="1" dirty="0">
                <a:solidFill>
                  <a:srgbClr val="0070C0"/>
                </a:solidFill>
              </a:rPr>
              <a:t>exchange of knowledge and experience</a:t>
            </a:r>
            <a:r>
              <a:rPr lang="en-US" sz="2500" dirty="0"/>
              <a:t> among </a:t>
            </a:r>
            <a:r>
              <a:rPr lang="en-US" sz="2500" dirty="0" smtClean="0"/>
              <a:t>INTOSAI members</a:t>
            </a:r>
            <a:r>
              <a:rPr lang="en-US" sz="2500" dirty="0"/>
              <a:t>.</a:t>
            </a:r>
          </a:p>
          <a:p>
            <a:pPr lvl="1" algn="just">
              <a:lnSpc>
                <a:spcPct val="110000"/>
              </a:lnSpc>
            </a:pPr>
            <a:r>
              <a:rPr lang="en-US" sz="2500" dirty="0" smtClean="0"/>
              <a:t>Working </a:t>
            </a:r>
            <a:r>
              <a:rPr lang="en-US" sz="2500" dirty="0"/>
              <a:t>with the CBC, IDI, and other INTOSAI entities, </a:t>
            </a:r>
            <a:r>
              <a:rPr lang="en-US" sz="2600" b="1" dirty="0">
                <a:solidFill>
                  <a:srgbClr val="0070C0"/>
                </a:solidFill>
              </a:rPr>
              <a:t>facilitate continuous improvement of SAIs through knowledge sharing</a:t>
            </a:r>
            <a:r>
              <a:rPr lang="en-US" sz="2500" dirty="0"/>
              <a:t> on the crosscutting lessons learned from the results of peer reviews and SAI PMF. 	</a:t>
            </a:r>
            <a:endParaRPr lang="en-US" sz="2500" dirty="0" smtClean="0"/>
          </a:p>
          <a:p>
            <a:pPr algn="just">
              <a:lnSpc>
                <a:spcPct val="110000"/>
              </a:lnSpc>
            </a:pPr>
            <a:r>
              <a:rPr lang="en-US" sz="2500" dirty="0" smtClean="0"/>
              <a:t>And five Crosscutting Priorities of INTOSAI:</a:t>
            </a:r>
          </a:p>
          <a:p>
            <a:pPr lvl="1">
              <a:lnSpc>
                <a:spcPct val="110000"/>
              </a:lnSpc>
            </a:pPr>
            <a:r>
              <a:rPr lang="en-US" sz="2500" dirty="0" smtClean="0"/>
              <a:t>Advocating </a:t>
            </a:r>
            <a:r>
              <a:rPr lang="en-US" sz="2500" dirty="0"/>
              <a:t>for and supporting the independence of SAIs </a:t>
            </a:r>
          </a:p>
          <a:p>
            <a:pPr lvl="1">
              <a:lnSpc>
                <a:spcPct val="110000"/>
              </a:lnSpc>
            </a:pPr>
            <a:r>
              <a:rPr lang="en-US" sz="2500" dirty="0"/>
              <a:t>Contributing to the follow-up and review of the SDGs </a:t>
            </a:r>
            <a:endParaRPr lang="en-US" sz="2500" dirty="0" smtClean="0"/>
          </a:p>
          <a:p>
            <a:pPr lvl="1">
              <a:lnSpc>
                <a:spcPct val="110000"/>
              </a:lnSpc>
            </a:pPr>
            <a:r>
              <a:rPr lang="en-US" sz="2500" dirty="0" smtClean="0"/>
              <a:t>Ensuring </a:t>
            </a:r>
            <a:r>
              <a:rPr lang="en-US" sz="2500" dirty="0"/>
              <a:t>effective development and coordination among standards-setting, capacity development, and knowledge </a:t>
            </a:r>
            <a:r>
              <a:rPr lang="en-US" sz="2500" dirty="0" smtClean="0"/>
              <a:t>sharing</a:t>
            </a:r>
            <a:endParaRPr lang="en-US" sz="2500" dirty="0"/>
          </a:p>
          <a:p>
            <a:pPr lvl="1">
              <a:lnSpc>
                <a:spcPct val="110000"/>
              </a:lnSpc>
            </a:pPr>
            <a:r>
              <a:rPr lang="en-US" sz="2500" dirty="0"/>
              <a:t>Creating a strategic and agile INTOSAI </a:t>
            </a:r>
            <a:endParaRPr lang="en-US" sz="2500" dirty="0" smtClean="0"/>
          </a:p>
          <a:p>
            <a:pPr lvl="1">
              <a:lnSpc>
                <a:spcPct val="110000"/>
              </a:lnSpc>
            </a:pPr>
            <a:r>
              <a:rPr lang="en-US" sz="2500" dirty="0" smtClean="0"/>
              <a:t>Building </a:t>
            </a:r>
            <a:r>
              <a:rPr lang="en-US" sz="2500" dirty="0"/>
              <a:t>upon, leveraging, and facilitating cooperation and professionalism among the regional organizations of INTOSAI </a:t>
            </a:r>
          </a:p>
          <a:p>
            <a:pPr lvl="1" algn="just">
              <a:lnSpc>
                <a:spcPct val="110000"/>
              </a:lnSpc>
            </a:pPr>
            <a:endParaRPr lang="en-US" sz="2200" dirty="0" smtClean="0"/>
          </a:p>
          <a:p>
            <a:pPr algn="just">
              <a:lnSpc>
                <a:spcPct val="110000"/>
              </a:lnSpc>
            </a:pPr>
            <a:endParaRPr lang="en-US" sz="2400" dirty="0"/>
          </a:p>
        </p:txBody>
      </p:sp>
    </p:spTree>
    <p:extLst>
      <p:ext uri="{BB962C8B-B14F-4D97-AF65-F5344CB8AC3E}">
        <p14:creationId xmlns:p14="http://schemas.microsoft.com/office/powerpoint/2010/main" val="4025939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2574" y="365125"/>
            <a:ext cx="9801225" cy="1325563"/>
          </a:xfrm>
        </p:spPr>
        <p:txBody>
          <a:bodyPr>
            <a:normAutofit/>
          </a:bodyPr>
          <a:lstStyle/>
          <a:p>
            <a:r>
              <a:rPr lang="en-US" sz="3600" dirty="0"/>
              <a:t>Key Strategies to achieve the Objectives</a:t>
            </a:r>
            <a:endParaRPr lang="en-IN"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60066963"/>
              </p:ext>
            </p:extLst>
          </p:nvPr>
        </p:nvGraphicFramePr>
        <p:xfrm>
          <a:off x="933450" y="2346325"/>
          <a:ext cx="10972800" cy="4114800"/>
        </p:xfrm>
        <a:graphic>
          <a:graphicData uri="http://schemas.openxmlformats.org/drawingml/2006/table">
            <a:tbl>
              <a:tblPr firstRow="1" bandRow="1">
                <a:tableStyleId>{5C22544A-7EE6-4342-B048-85BDC9FD1C3A}</a:tableStyleId>
              </a:tblPr>
              <a:tblGrid>
                <a:gridCol w="4035287"/>
                <a:gridCol w="3308488"/>
                <a:gridCol w="3629025"/>
              </a:tblGrid>
              <a:tr h="370840">
                <a:tc>
                  <a:txBody>
                    <a:bodyPr/>
                    <a:lstStyle/>
                    <a:p>
                      <a:pPr marL="285750" lvl="0" indent="-285750">
                        <a:buFont typeface="Arial" panose="020B0604020202020204" pitchFamily="34" charset="0"/>
                        <a:buChar char="•"/>
                      </a:pPr>
                      <a:r>
                        <a:rPr lang="en-IN" sz="2400" b="0" dirty="0" smtClean="0">
                          <a:solidFill>
                            <a:sysClr val="windowText" lastClr="000000">
                              <a:hueOff val="0"/>
                              <a:satOff val="0"/>
                              <a:lumOff val="0"/>
                              <a:alphaOff val="0"/>
                            </a:sysClr>
                          </a:solidFill>
                          <a:latin typeface="Calibri" panose="020F0502020204030204" pitchFamily="34" charset="0"/>
                          <a:cs typeface="Calibri" panose="020F0502020204030204" pitchFamily="34" charset="0"/>
                        </a:rPr>
                        <a:t>Preparation of new INTOSAI products (1)</a:t>
                      </a:r>
                    </a:p>
                    <a:p>
                      <a:pPr lvl="0"/>
                      <a:endParaRPr lang="en-IN" sz="2400" b="0" dirty="0" smtClean="0">
                        <a:solidFill>
                          <a:sysClr val="windowText" lastClr="000000">
                            <a:hueOff val="0"/>
                            <a:satOff val="0"/>
                            <a:lumOff val="0"/>
                            <a:alphaOff val="0"/>
                          </a:sysClr>
                        </a:solidFill>
                        <a:latin typeface="Calibri" panose="020F0502020204030204" pitchFamily="34" charset="0"/>
                        <a:cs typeface="Calibri" panose="020F0502020204030204" pitchFamily="34" charset="0"/>
                      </a:endParaRPr>
                    </a:p>
                    <a:p>
                      <a:pPr marL="285750" lvl="0" indent="-285750">
                        <a:buFont typeface="Arial" panose="020B0604020202020204" pitchFamily="34" charset="0"/>
                        <a:buChar char="•"/>
                      </a:pPr>
                      <a:r>
                        <a:rPr lang="en-IN" sz="2400" b="0" dirty="0" smtClean="0">
                          <a:solidFill>
                            <a:sysClr val="windowText" lastClr="000000">
                              <a:hueOff val="0"/>
                              <a:satOff val="0"/>
                              <a:lumOff val="0"/>
                              <a:alphaOff val="0"/>
                            </a:sysClr>
                          </a:solidFill>
                          <a:latin typeface="Calibri" panose="020F0502020204030204" pitchFamily="34" charset="0"/>
                          <a:cs typeface="Calibri" panose="020F0502020204030204" pitchFamily="34" charset="0"/>
                        </a:rPr>
                        <a:t>Revision of INTOSAI products (2)</a:t>
                      </a:r>
                      <a:endParaRPr lang="en-IN" sz="2400" b="0" dirty="0"/>
                    </a:p>
                  </a:txBody>
                  <a:tcPr>
                    <a:solidFill>
                      <a:schemeClr val="accent1">
                        <a:lumMod val="40000"/>
                        <a:lumOff val="60000"/>
                      </a:schemeClr>
                    </a:solidFill>
                  </a:tcPr>
                </a:tc>
                <a:tc>
                  <a:txBody>
                    <a:bodyPr/>
                    <a:lstStyle/>
                    <a:p>
                      <a:pPr marL="285750" lvl="0" indent="-285750" algn="just">
                        <a:buFont typeface="Arial" panose="020B0604020202020204" pitchFamily="34" charset="0"/>
                        <a:buChar char="•"/>
                      </a:pPr>
                      <a:r>
                        <a:rPr lang="en-IN" sz="2400" b="0" kern="12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INTOSAI Community Portal (3)</a:t>
                      </a:r>
                    </a:p>
                    <a:p>
                      <a:pPr marL="285750" lvl="0" indent="-285750" algn="just">
                        <a:buFont typeface="Arial" panose="020B0604020202020204" pitchFamily="34" charset="0"/>
                        <a:buChar char="•"/>
                      </a:pPr>
                      <a:r>
                        <a:rPr lang="en-IN" sz="2400" b="0" kern="12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Research Projects and engagement with Academic Institutions (4)</a:t>
                      </a:r>
                    </a:p>
                    <a:p>
                      <a:pPr marL="285750" indent="-285750" algn="just">
                        <a:buFont typeface="Arial" panose="020B0604020202020204" pitchFamily="34" charset="0"/>
                        <a:buChar char="•"/>
                      </a:pPr>
                      <a:r>
                        <a:rPr lang="en-US" sz="2400" b="0" kern="12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Generation and dissemination of Knowledge and experience (8)</a:t>
                      </a:r>
                      <a:endParaRPr lang="en-IN" sz="2400" b="0" kern="12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endParaRPr>
                    </a:p>
                    <a:p>
                      <a:endParaRPr lang="en-IN" sz="2400" b="0" kern="1200" dirty="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endParaRPr>
                    </a:p>
                  </a:txBody>
                  <a:tcPr>
                    <a:solidFill>
                      <a:schemeClr val="accent1">
                        <a:lumMod val="40000"/>
                        <a:lumOff val="60000"/>
                      </a:schemeClr>
                    </a:solidFill>
                  </a:tcPr>
                </a:tc>
                <a:tc>
                  <a:txBody>
                    <a:bodyPr/>
                    <a:lstStyle/>
                    <a:p>
                      <a:pPr marL="342900" indent="-342900" algn="just">
                        <a:buFont typeface="Arial" panose="020B0604020202020204" pitchFamily="34" charset="0"/>
                        <a:buChar char="•"/>
                      </a:pPr>
                      <a:r>
                        <a:rPr lang="en-IN" sz="2400" b="0" kern="12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Stakeholder engagement (5)</a:t>
                      </a:r>
                    </a:p>
                    <a:p>
                      <a:pPr marL="342900" lvl="0" indent="-342900" algn="just">
                        <a:buFont typeface="Arial" panose="020B0604020202020204" pitchFamily="34" charset="0"/>
                        <a:buChar char="•"/>
                      </a:pPr>
                      <a:r>
                        <a:rPr lang="en-IN" sz="2400" b="0" kern="12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Lessons learned from SAI PMF and Peer Review (6)</a:t>
                      </a:r>
                    </a:p>
                    <a:p>
                      <a:pPr marL="342900" lvl="0" indent="-342900" algn="just">
                        <a:buFont typeface="Arial" panose="020B0604020202020204" pitchFamily="34" charset="0"/>
                        <a:buChar char="•"/>
                      </a:pPr>
                      <a:r>
                        <a:rPr lang="en-US" sz="2400" b="0" kern="12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Cooperate with the International Journal and the General Secretariat to expand use of real-time communication tools (7)</a:t>
                      </a:r>
                      <a:endParaRPr lang="en-IN" sz="2400" b="0" kern="12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endParaRPr>
                    </a:p>
                    <a:p>
                      <a:endParaRPr lang="en-IN" sz="2400" b="0" kern="1200" dirty="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endParaRPr>
                    </a:p>
                  </a:txBody>
                  <a:tcPr>
                    <a:solidFill>
                      <a:schemeClr val="accent1">
                        <a:lumMod val="40000"/>
                        <a:lumOff val="60000"/>
                      </a:schemeClr>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205001026"/>
              </p:ext>
            </p:extLst>
          </p:nvPr>
        </p:nvGraphicFramePr>
        <p:xfrm>
          <a:off x="933450" y="1523365"/>
          <a:ext cx="10972800" cy="822960"/>
        </p:xfrm>
        <a:graphic>
          <a:graphicData uri="http://schemas.openxmlformats.org/drawingml/2006/table">
            <a:tbl>
              <a:tblPr firstRow="1" bandRow="1">
                <a:tableStyleId>{5C22544A-7EE6-4342-B048-85BDC9FD1C3A}</a:tableStyleId>
              </a:tblPr>
              <a:tblGrid>
                <a:gridCol w="4015249"/>
                <a:gridCol w="3309476"/>
                <a:gridCol w="3648075"/>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400" b="1" dirty="0" smtClean="0">
                          <a:solidFill>
                            <a:sysClr val="window" lastClr="FFFFFF"/>
                          </a:solidFill>
                          <a:latin typeface="Calibri" panose="020F0502020204030204" pitchFamily="34" charset="0"/>
                          <a:cs typeface="Calibri" panose="020F0502020204030204" pitchFamily="34" charset="0"/>
                        </a:rPr>
                        <a:t>Knowledge Development  </a:t>
                      </a:r>
                      <a:endParaRPr lang="en-IN" sz="2400" dirty="0" smtClean="0">
                        <a:solidFill>
                          <a:sysClr val="window" lastClr="FFFFFF"/>
                        </a:solidFill>
                        <a:latin typeface="Calibri" panose="020F0502020204030204" pitchFamily="34" charset="0"/>
                        <a:cs typeface="Calibri" panose="020F0502020204030204" pitchFamily="34" charset="0"/>
                      </a:endParaRPr>
                    </a:p>
                    <a:p>
                      <a:endParaRPr lang="en-IN" sz="2400" dirty="0"/>
                    </a:p>
                  </a:txBody>
                  <a:tcPr>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400" b="1" dirty="0" smtClean="0">
                          <a:solidFill>
                            <a:sysClr val="window" lastClr="FFFFFF"/>
                          </a:solidFill>
                          <a:latin typeface="Calibri" panose="020F0502020204030204" pitchFamily="34" charset="0"/>
                          <a:cs typeface="Calibri" panose="020F0502020204030204" pitchFamily="34" charset="0"/>
                        </a:rPr>
                        <a:t>Knowledge Services  </a:t>
                      </a:r>
                      <a:endParaRPr lang="en-IN" sz="2400" dirty="0" smtClean="0">
                        <a:solidFill>
                          <a:sysClr val="window" lastClr="FFFFFF"/>
                        </a:solidFill>
                        <a:latin typeface="Calibri" panose="020F0502020204030204" pitchFamily="34" charset="0"/>
                        <a:cs typeface="Calibri" panose="020F0502020204030204" pitchFamily="34" charset="0"/>
                      </a:endParaRPr>
                    </a:p>
                    <a:p>
                      <a:endParaRPr lang="en-IN" dirty="0"/>
                    </a:p>
                  </a:txBody>
                  <a:tcPr>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400" b="1" kern="1200" dirty="0" smtClean="0">
                          <a:solidFill>
                            <a:sysClr val="window" lastClr="FFFFFF"/>
                          </a:solidFill>
                          <a:latin typeface="Calibri" panose="020F0502020204030204" pitchFamily="34" charset="0"/>
                          <a:ea typeface="+mn-ea"/>
                          <a:cs typeface="Calibri" panose="020F0502020204030204" pitchFamily="34" charset="0"/>
                        </a:rPr>
                        <a:t>Continuous Improvement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2400" b="1" kern="1200" dirty="0">
                        <a:solidFill>
                          <a:sysClr val="window" lastClr="FFFFFF"/>
                        </a:solidFill>
                        <a:latin typeface="Calibri" panose="020F0502020204030204" pitchFamily="34" charset="0"/>
                        <a:ea typeface="+mn-ea"/>
                        <a:cs typeface="Calibri" panose="020F0502020204030204" pitchFamily="34" charset="0"/>
                      </a:endParaRPr>
                    </a:p>
                  </a:txBody>
                  <a:tcPr>
                    <a:solidFill>
                      <a:schemeClr val="accent1">
                        <a:lumMod val="50000"/>
                      </a:schemeClr>
                    </a:solidFill>
                  </a:tcPr>
                </a:tc>
              </a:tr>
            </a:tbl>
          </a:graphicData>
        </a:graphic>
      </p:graphicFrame>
    </p:spTree>
    <p:extLst>
      <p:ext uri="{BB962C8B-B14F-4D97-AF65-F5344CB8AC3E}">
        <p14:creationId xmlns:p14="http://schemas.microsoft.com/office/powerpoint/2010/main" val="2686211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1150" y="-55690"/>
            <a:ext cx="9772650" cy="832380"/>
          </a:xfrm>
        </p:spPr>
        <p:txBody>
          <a:bodyPr>
            <a:noAutofit/>
          </a:bodyPr>
          <a:lstStyle/>
          <a:p>
            <a:r>
              <a:rPr lang="en-US" sz="3200" dirty="0" smtClean="0"/>
              <a:t>Activities </a:t>
            </a:r>
            <a:r>
              <a:rPr lang="en-US" sz="3200" dirty="0" smtClean="0"/>
              <a:t>undertaken </a:t>
            </a:r>
            <a:r>
              <a:rPr lang="en-US" sz="3200" dirty="0" smtClean="0"/>
              <a:t>in </a:t>
            </a:r>
            <a:r>
              <a:rPr lang="en-US" sz="3200" dirty="0" smtClean="0"/>
              <a:t>Work Plan 2017-19 </a:t>
            </a:r>
            <a:endParaRPr lang="en-US" sz="3200" dirty="0"/>
          </a:p>
        </p:txBody>
      </p:sp>
      <p:sp>
        <p:nvSpPr>
          <p:cNvPr id="3" name="Content Placeholder 2"/>
          <p:cNvSpPr>
            <a:spLocks noGrp="1"/>
          </p:cNvSpPr>
          <p:nvPr>
            <p:ph idx="1"/>
          </p:nvPr>
        </p:nvSpPr>
        <p:spPr>
          <a:xfrm>
            <a:off x="438150" y="1228725"/>
            <a:ext cx="11229975" cy="5629275"/>
          </a:xfrm>
        </p:spPr>
        <p:txBody>
          <a:bodyPr>
            <a:normAutofit/>
          </a:bodyPr>
          <a:lstStyle/>
          <a:p>
            <a:pPr lvl="1" algn="just">
              <a:lnSpc>
                <a:spcPct val="110000"/>
              </a:lnSpc>
            </a:pPr>
            <a:endParaRPr lang="en-US" sz="2200" dirty="0" smtClean="0"/>
          </a:p>
          <a:p>
            <a:pPr algn="just">
              <a:lnSpc>
                <a:spcPct val="110000"/>
              </a:lnSpc>
            </a:pP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3072712131"/>
              </p:ext>
            </p:extLst>
          </p:nvPr>
        </p:nvGraphicFramePr>
        <p:xfrm>
          <a:off x="210584" y="633815"/>
          <a:ext cx="11457541" cy="6325937"/>
        </p:xfrm>
        <a:graphic>
          <a:graphicData uri="http://schemas.openxmlformats.org/drawingml/2006/table">
            <a:tbl>
              <a:tblPr firstRow="1" bandRow="1">
                <a:tableStyleId>{5C22544A-7EE6-4342-B048-85BDC9FD1C3A}</a:tableStyleId>
              </a:tblPr>
              <a:tblGrid>
                <a:gridCol w="439141"/>
                <a:gridCol w="3672799"/>
                <a:gridCol w="7345601"/>
              </a:tblGrid>
              <a:tr h="485355">
                <a:tc>
                  <a:txBody>
                    <a:bodyPr/>
                    <a:lstStyle/>
                    <a:p>
                      <a:pPr>
                        <a:lnSpc>
                          <a:spcPct val="100000"/>
                        </a:lnSpc>
                      </a:pPr>
                      <a:r>
                        <a:rPr lang="en-US" sz="1800" b="0" dirty="0" err="1" smtClean="0">
                          <a:latin typeface="Cambria" panose="02040503050406030204" pitchFamily="18" charset="0"/>
                        </a:rPr>
                        <a:t>Sl</a:t>
                      </a:r>
                      <a:endParaRPr lang="en-US" sz="1800" b="0" dirty="0">
                        <a:latin typeface="Cambria" panose="02040503050406030204" pitchFamily="18" charset="0"/>
                      </a:endParaRPr>
                    </a:p>
                  </a:txBody>
                  <a:tcPr/>
                </a:tc>
                <a:tc>
                  <a:txBody>
                    <a:bodyPr/>
                    <a:lstStyle/>
                    <a:p>
                      <a:pPr marL="0" algn="ctr" defTabSz="914400" rtl="0" eaLnBrk="1" latinLnBrk="0" hangingPunct="1">
                        <a:lnSpc>
                          <a:spcPct val="100000"/>
                        </a:lnSpc>
                      </a:pPr>
                      <a:r>
                        <a:rPr lang="en-US" sz="2800" b="0" kern="1200" dirty="0" smtClean="0">
                          <a:solidFill>
                            <a:schemeClr val="lt1"/>
                          </a:solidFill>
                          <a:latin typeface="Calibri" panose="020F0502020204030204" pitchFamily="34" charset="0"/>
                          <a:ea typeface="+mn-ea"/>
                          <a:cs typeface="Calibri" panose="020F0502020204030204" pitchFamily="34" charset="0"/>
                        </a:rPr>
                        <a:t>Strategies</a:t>
                      </a:r>
                      <a:endParaRPr lang="en-US" sz="2800" b="0" kern="1200" dirty="0">
                        <a:solidFill>
                          <a:schemeClr val="lt1"/>
                        </a:solidFill>
                        <a:latin typeface="Calibri" panose="020F0502020204030204" pitchFamily="34" charset="0"/>
                        <a:ea typeface="+mn-ea"/>
                        <a:cs typeface="Calibri" panose="020F0502020204030204" pitchFamily="34" charset="0"/>
                      </a:endParaRPr>
                    </a:p>
                  </a:txBody>
                  <a:tcPr>
                    <a:solidFill>
                      <a:schemeClr val="accent1">
                        <a:lumMod val="75000"/>
                      </a:schemeClr>
                    </a:solidFill>
                  </a:tcPr>
                </a:tc>
                <a:tc>
                  <a:txBody>
                    <a:bodyPr/>
                    <a:lstStyle/>
                    <a:p>
                      <a:pPr algn="ctr">
                        <a:lnSpc>
                          <a:spcPct val="100000"/>
                        </a:lnSpc>
                      </a:pPr>
                      <a:r>
                        <a:rPr lang="en-US" sz="2800" b="0" kern="1200" dirty="0" smtClean="0">
                          <a:solidFill>
                            <a:schemeClr val="lt1"/>
                          </a:solidFill>
                          <a:latin typeface="Calibri" panose="020F0502020204030204" pitchFamily="34" charset="0"/>
                          <a:ea typeface="+mn-ea"/>
                          <a:cs typeface="Calibri" panose="020F0502020204030204" pitchFamily="34" charset="0"/>
                        </a:rPr>
                        <a:t>Status</a:t>
                      </a:r>
                      <a:endParaRPr lang="en-US" sz="2800" b="0" kern="1200" dirty="0">
                        <a:solidFill>
                          <a:schemeClr val="lt1"/>
                        </a:solidFill>
                        <a:latin typeface="Calibri" panose="020F0502020204030204" pitchFamily="34" charset="0"/>
                        <a:ea typeface="+mn-ea"/>
                        <a:cs typeface="Calibri" panose="020F0502020204030204" pitchFamily="34" charset="0"/>
                      </a:endParaRPr>
                    </a:p>
                  </a:txBody>
                  <a:tcPr>
                    <a:solidFill>
                      <a:schemeClr val="tx2">
                        <a:lumMod val="60000"/>
                        <a:lumOff val="40000"/>
                      </a:schemeClr>
                    </a:solidFill>
                  </a:tcPr>
                </a:tc>
              </a:tr>
              <a:tr h="1798668">
                <a:tc>
                  <a:txBody>
                    <a:bodyPr/>
                    <a:lstStyle/>
                    <a:p>
                      <a:pPr>
                        <a:lnSpc>
                          <a:spcPct val="100000"/>
                        </a:lnSpc>
                      </a:pPr>
                      <a:r>
                        <a:rPr lang="en-US" sz="1800" b="0" dirty="0" smtClean="0">
                          <a:latin typeface="Cambria" panose="02040503050406030204" pitchFamily="18" charset="0"/>
                        </a:rPr>
                        <a:t>1</a:t>
                      </a:r>
                      <a:endParaRPr lang="en-US" sz="1800" b="0" dirty="0">
                        <a:latin typeface="Cambria" panose="02040503050406030204" pitchFamily="18" charset="0"/>
                      </a:endParaRPr>
                    </a:p>
                  </a:txBody>
                  <a:tcPr marL="73025" marR="73025" marT="0" marB="0" anchor="ctr"/>
                </a:tc>
                <a:tc>
                  <a:txBody>
                    <a:bodyPr/>
                    <a:lstStyle/>
                    <a:p>
                      <a:pPr marL="0" marR="0" lvl="0" indent="0" algn="just">
                        <a:lnSpc>
                          <a:spcPct val="100000"/>
                        </a:lnSpc>
                        <a:spcBef>
                          <a:spcPts val="0"/>
                        </a:spcBef>
                        <a:spcAft>
                          <a:spcPts val="0"/>
                        </a:spcAft>
                        <a:buFont typeface="+mj-lt"/>
                        <a:buNone/>
                      </a:pPr>
                      <a:r>
                        <a:rPr lang="en-ZA" sz="2000" b="0" dirty="0" smtClean="0">
                          <a:effectLst/>
                          <a:latin typeface="+mn-lt"/>
                          <a:ea typeface="Times New Roman" panose="02020603050405020304" pitchFamily="18" charset="0"/>
                          <a:cs typeface="Times New Roman" panose="02020603050405020304" pitchFamily="18" charset="0"/>
                        </a:rPr>
                        <a:t>Preparation of new INTOSAI products and product lines</a:t>
                      </a:r>
                      <a:endParaRPr lang="en-US" sz="2000" b="0" dirty="0">
                        <a:effectLst/>
                        <a:latin typeface="+mn-lt"/>
                        <a:ea typeface="Calibri" panose="020F0502020204030204" pitchFamily="34" charset="0"/>
                        <a:cs typeface="Mangal" panose="02040503050203030202" pitchFamily="18" charset="0"/>
                      </a:endParaRPr>
                    </a:p>
                  </a:txBody>
                  <a:tcPr marL="73025" marR="73025" marT="0" marB="0" anchor="ctr"/>
                </a:tc>
                <a:tc>
                  <a:txBody>
                    <a:bodyPr/>
                    <a:lstStyle/>
                    <a:p>
                      <a:pPr lvl="0"/>
                      <a:r>
                        <a:rPr lang="en-US" sz="2000" b="1" kern="1200" dirty="0" smtClean="0">
                          <a:solidFill>
                            <a:schemeClr val="dk1"/>
                          </a:solidFill>
                          <a:effectLst/>
                          <a:latin typeface="+mn-lt"/>
                          <a:ea typeface="+mn-ea"/>
                          <a:cs typeface="+mn-cs"/>
                        </a:rPr>
                        <a:t>IFPP</a:t>
                      </a:r>
                    </a:p>
                    <a:p>
                      <a:pPr marL="285750" lvl="0" indent="-285750">
                        <a:buFont typeface="Arial" panose="020B0604020202020204" pitchFamily="34" charset="0"/>
                        <a:buChar char="•"/>
                      </a:pPr>
                      <a:r>
                        <a:rPr lang="en-US" sz="2000" kern="1200" dirty="0" smtClean="0">
                          <a:solidFill>
                            <a:schemeClr val="dk1"/>
                          </a:solidFill>
                          <a:effectLst/>
                          <a:latin typeface="+mn-lt"/>
                          <a:ea typeface="+mn-ea"/>
                          <a:cs typeface="+mn-cs"/>
                        </a:rPr>
                        <a:t>KNI - likely to be </a:t>
                      </a:r>
                      <a:r>
                        <a:rPr lang="en-US" sz="2000" b="1" kern="1200" dirty="0" smtClean="0">
                          <a:solidFill>
                            <a:srgbClr val="00B050"/>
                          </a:solidFill>
                          <a:effectLst/>
                          <a:latin typeface="+mn-lt"/>
                          <a:ea typeface="+mn-ea"/>
                          <a:cs typeface="+mn-cs"/>
                        </a:rPr>
                        <a:t>completed by XXIII INCOSAI </a:t>
                      </a:r>
                    </a:p>
                    <a:p>
                      <a:pPr marL="285750" lvl="0" indent="-285750">
                        <a:buFont typeface="Arial" panose="020B0604020202020204" pitchFamily="34" charset="0"/>
                        <a:buChar char="•"/>
                      </a:pPr>
                      <a:r>
                        <a:rPr lang="en-US" sz="2000" kern="1200" dirty="0" smtClean="0">
                          <a:solidFill>
                            <a:schemeClr val="dk1"/>
                          </a:solidFill>
                          <a:effectLst/>
                          <a:latin typeface="+mn-lt"/>
                          <a:ea typeface="+mn-ea"/>
                          <a:cs typeface="+mn-cs"/>
                        </a:rPr>
                        <a:t>Jurisdictional SAIs - likely to be </a:t>
                      </a:r>
                      <a:r>
                        <a:rPr lang="en-US" sz="2000" b="1" kern="1200" dirty="0" smtClean="0">
                          <a:solidFill>
                            <a:srgbClr val="00B050"/>
                          </a:solidFill>
                          <a:effectLst/>
                          <a:latin typeface="+mn-lt"/>
                          <a:ea typeface="+mn-ea"/>
                          <a:cs typeface="+mn-cs"/>
                        </a:rPr>
                        <a:t>completed by XXIII INCOSAI </a:t>
                      </a:r>
                    </a:p>
                    <a:p>
                      <a:pPr marL="285750" lvl="0" indent="-285750">
                        <a:buFont typeface="Arial" panose="020B0604020202020204" pitchFamily="34" charset="0"/>
                        <a:buChar char="•"/>
                      </a:pPr>
                      <a:r>
                        <a:rPr lang="en-US" sz="2000" kern="1200" dirty="0" smtClean="0">
                          <a:solidFill>
                            <a:schemeClr val="dk1"/>
                          </a:solidFill>
                          <a:effectLst/>
                          <a:latin typeface="+mn-lt"/>
                          <a:ea typeface="+mn-ea"/>
                          <a:cs typeface="+mn-cs"/>
                        </a:rPr>
                        <a:t>Public Procurement  Audit – likely to completed by 2020 GB</a:t>
                      </a:r>
                    </a:p>
                    <a:p>
                      <a:pPr lvl="0"/>
                      <a:r>
                        <a:rPr lang="en-US" sz="2000" b="1" kern="1200" dirty="0" smtClean="0">
                          <a:solidFill>
                            <a:schemeClr val="dk1"/>
                          </a:solidFill>
                          <a:effectLst/>
                          <a:latin typeface="+mn-lt"/>
                          <a:ea typeface="+mn-ea"/>
                          <a:cs typeface="+mn-cs"/>
                        </a:rPr>
                        <a:t>Non-IFPP</a:t>
                      </a:r>
                    </a:p>
                    <a:p>
                      <a:pPr marL="285750" lvl="0" indent="-285750">
                        <a:buFont typeface="Arial" panose="020B0604020202020204" pitchFamily="34" charset="0"/>
                        <a:buChar char="•"/>
                      </a:pPr>
                      <a:r>
                        <a:rPr lang="en-ZA" sz="2000" kern="1200" dirty="0" smtClean="0">
                          <a:solidFill>
                            <a:schemeClr val="dk1"/>
                          </a:solidFill>
                          <a:effectLst/>
                          <a:latin typeface="+mn-lt"/>
                          <a:ea typeface="+mn-ea"/>
                          <a:cs typeface="+mn-cs"/>
                        </a:rPr>
                        <a:t>All  27 products are expected to be </a:t>
                      </a:r>
                      <a:r>
                        <a:rPr lang="en-ZA" sz="2000" b="1" kern="1200" dirty="0" smtClean="0">
                          <a:solidFill>
                            <a:srgbClr val="00B050"/>
                          </a:solidFill>
                          <a:effectLst/>
                          <a:latin typeface="+mn-lt"/>
                          <a:ea typeface="+mn-ea"/>
                          <a:cs typeface="+mn-cs"/>
                        </a:rPr>
                        <a:t>completed by XXIII INCOSAI.</a:t>
                      </a:r>
                      <a:r>
                        <a:rPr lang="en-ZA" sz="2000" kern="1200" dirty="0" smtClean="0">
                          <a:solidFill>
                            <a:schemeClr val="dk1"/>
                          </a:solidFill>
                          <a:effectLst/>
                          <a:latin typeface="+mn-lt"/>
                          <a:ea typeface="+mn-ea"/>
                          <a:cs typeface="+mn-cs"/>
                        </a:rPr>
                        <a:t> </a:t>
                      </a:r>
                      <a:endParaRPr lang="en-US" sz="2000" b="0" dirty="0">
                        <a:latin typeface="+mn-lt"/>
                      </a:endParaRPr>
                    </a:p>
                  </a:txBody>
                  <a:tcPr/>
                </a:tc>
              </a:tr>
              <a:tr h="1513165">
                <a:tc>
                  <a:txBody>
                    <a:bodyPr/>
                    <a:lstStyle/>
                    <a:p>
                      <a:pPr>
                        <a:lnSpc>
                          <a:spcPct val="100000"/>
                        </a:lnSpc>
                      </a:pPr>
                      <a:r>
                        <a:rPr lang="en-US" sz="1800" b="0" dirty="0" smtClean="0">
                          <a:latin typeface="Cambria" panose="02040503050406030204" pitchFamily="18" charset="0"/>
                        </a:rPr>
                        <a:t>2</a:t>
                      </a:r>
                      <a:endParaRPr lang="en-US" sz="1800" b="0" dirty="0">
                        <a:latin typeface="Cambria" panose="02040503050406030204" pitchFamily="18" charset="0"/>
                      </a:endParaRPr>
                    </a:p>
                  </a:txBody>
                  <a:tcPr marL="73025" marR="73025" marT="0" marB="0" anchor="ctr"/>
                </a:tc>
                <a:tc>
                  <a:txBody>
                    <a:bodyPr/>
                    <a:lstStyle/>
                    <a:p>
                      <a:pPr marL="0" marR="0" lvl="0" indent="0" algn="just">
                        <a:lnSpc>
                          <a:spcPct val="100000"/>
                        </a:lnSpc>
                        <a:spcBef>
                          <a:spcPts val="0"/>
                        </a:spcBef>
                        <a:spcAft>
                          <a:spcPts val="0"/>
                        </a:spcAft>
                        <a:buFont typeface="+mj-lt"/>
                        <a:buNone/>
                      </a:pPr>
                      <a:r>
                        <a:rPr lang="en-ZA" sz="2000" b="0" dirty="0">
                          <a:effectLst/>
                          <a:latin typeface="+mn-lt"/>
                          <a:ea typeface="Times New Roman" panose="02020603050405020304" pitchFamily="18" charset="0"/>
                          <a:cs typeface="Times New Roman" panose="02020603050405020304" pitchFamily="18" charset="0"/>
                        </a:rPr>
                        <a:t>Revision of ISSAI </a:t>
                      </a:r>
                      <a:r>
                        <a:rPr lang="en-ZA" sz="2000" b="0" dirty="0" smtClean="0">
                          <a:effectLst/>
                          <a:latin typeface="+mn-lt"/>
                          <a:ea typeface="Times New Roman" panose="02020603050405020304" pitchFamily="18" charset="0"/>
                          <a:cs typeface="Times New Roman" panose="02020603050405020304" pitchFamily="18" charset="0"/>
                        </a:rPr>
                        <a:t>products</a:t>
                      </a:r>
                      <a:endParaRPr lang="en-US" sz="2000" b="0" dirty="0">
                        <a:effectLst/>
                        <a:latin typeface="+mn-lt"/>
                        <a:ea typeface="Calibri" panose="020F0502020204030204" pitchFamily="34" charset="0"/>
                        <a:cs typeface="Mangal" panose="02040503050203030202" pitchFamily="18" charset="0"/>
                      </a:endParaRPr>
                    </a:p>
                  </a:txBody>
                  <a:tcPr marL="73025" marR="73025" marT="0" marB="0" anchor="ctr"/>
                </a:tc>
                <a:tc>
                  <a:txBody>
                    <a:bodyPr/>
                    <a:lstStyle/>
                    <a:p>
                      <a:pPr>
                        <a:lnSpc>
                          <a:spcPct val="100000"/>
                        </a:lnSpc>
                      </a:pPr>
                      <a:r>
                        <a:rPr lang="en-US" sz="2000" b="0" dirty="0" smtClean="0">
                          <a:latin typeface="+mn-lt"/>
                        </a:rPr>
                        <a:t>IFPP</a:t>
                      </a:r>
                    </a:p>
                    <a:p>
                      <a:pPr marL="228600" lvl="3" indent="-169863">
                        <a:buFont typeface="Arial" panose="020B0604020202020204" pitchFamily="34" charset="0"/>
                        <a:buChar char="•"/>
                      </a:pPr>
                      <a:r>
                        <a:rPr lang="en-US" sz="2000" kern="1200" dirty="0" smtClean="0">
                          <a:solidFill>
                            <a:schemeClr val="dk1"/>
                          </a:solidFill>
                          <a:effectLst/>
                          <a:latin typeface="+mn-lt"/>
                          <a:ea typeface="+mn-ea"/>
                          <a:cs typeface="+mn-cs"/>
                        </a:rPr>
                        <a:t>IT Audit likely to be </a:t>
                      </a:r>
                      <a:r>
                        <a:rPr lang="en-US" sz="2000" b="1" kern="1200" dirty="0" smtClean="0">
                          <a:solidFill>
                            <a:srgbClr val="00B050"/>
                          </a:solidFill>
                          <a:effectLst/>
                          <a:latin typeface="+mn-lt"/>
                          <a:ea typeface="+mn-ea"/>
                          <a:cs typeface="+mn-cs"/>
                        </a:rPr>
                        <a:t>completed by  XXIII INCOSAI</a:t>
                      </a:r>
                    </a:p>
                    <a:p>
                      <a:pPr marL="228600" lvl="3" indent="-169863">
                        <a:buFont typeface="Arial" panose="020B0604020202020204" pitchFamily="34" charset="0"/>
                        <a:buChar char="•"/>
                      </a:pPr>
                      <a:r>
                        <a:rPr lang="en-US" sz="2000" kern="1200" dirty="0" smtClean="0">
                          <a:solidFill>
                            <a:schemeClr val="dk1"/>
                          </a:solidFill>
                          <a:effectLst/>
                          <a:latin typeface="+mn-lt"/>
                          <a:ea typeface="+mn-ea"/>
                          <a:cs typeface="+mn-cs"/>
                        </a:rPr>
                        <a:t>Privatisation likely to be completed by 2020 INTOSAI GB</a:t>
                      </a:r>
                      <a:endParaRPr lang="en-US" sz="3200" kern="1200" dirty="0" smtClean="0">
                        <a:solidFill>
                          <a:schemeClr val="dk1"/>
                        </a:solidFill>
                        <a:effectLst/>
                        <a:latin typeface="+mn-lt"/>
                        <a:ea typeface="+mn-ea"/>
                        <a:cs typeface="+mn-cs"/>
                      </a:endParaRPr>
                    </a:p>
                    <a:p>
                      <a:pPr marL="228600" lvl="3" indent="-169863">
                        <a:buFont typeface="Arial" panose="020B0604020202020204" pitchFamily="34" charset="0"/>
                        <a:buChar char="•"/>
                      </a:pPr>
                      <a:r>
                        <a:rPr lang="en-US" sz="2000" kern="1200" dirty="0" smtClean="0">
                          <a:solidFill>
                            <a:schemeClr val="dk1"/>
                          </a:solidFill>
                          <a:effectLst/>
                          <a:latin typeface="+mn-lt"/>
                          <a:ea typeface="+mn-ea"/>
                          <a:cs typeface="+mn-cs"/>
                        </a:rPr>
                        <a:t>Public Debt likely to be completed by 2020 INTOSAI GB. </a:t>
                      </a:r>
                      <a:endParaRPr lang="en-US" sz="3200" kern="1200" dirty="0" smtClean="0">
                        <a:solidFill>
                          <a:schemeClr val="dk1"/>
                        </a:solidFill>
                        <a:effectLst/>
                        <a:latin typeface="+mn-lt"/>
                        <a:ea typeface="+mn-ea"/>
                        <a:cs typeface="+mn-cs"/>
                      </a:endParaRPr>
                    </a:p>
                    <a:p>
                      <a:pPr marL="228600" lvl="3" indent="-169863">
                        <a:buFont typeface="Arial" panose="020B0604020202020204" pitchFamily="34" charset="0"/>
                        <a:buChar char="•"/>
                      </a:pPr>
                      <a:r>
                        <a:rPr lang="en-US" sz="2000" kern="1200" dirty="0" smtClean="0">
                          <a:solidFill>
                            <a:schemeClr val="dk1"/>
                          </a:solidFill>
                          <a:effectLst/>
                          <a:latin typeface="+mn-lt"/>
                          <a:ea typeface="+mn-ea"/>
                          <a:cs typeface="+mn-cs"/>
                        </a:rPr>
                        <a:t>Disaster Related aid  likely to be completed by 2020 INTOSAI GB</a:t>
                      </a:r>
                      <a:endParaRPr lang="en-US" sz="2000" b="0" dirty="0">
                        <a:latin typeface="+mn-lt"/>
                      </a:endParaRPr>
                    </a:p>
                  </a:txBody>
                  <a:tcPr/>
                </a:tc>
              </a:tr>
              <a:tr h="656657">
                <a:tc>
                  <a:txBody>
                    <a:bodyPr/>
                    <a:lstStyle/>
                    <a:p>
                      <a:pPr>
                        <a:lnSpc>
                          <a:spcPct val="100000"/>
                        </a:lnSpc>
                      </a:pPr>
                      <a:r>
                        <a:rPr lang="en-US" sz="1800" b="0" dirty="0" smtClean="0">
                          <a:latin typeface="Cambria" panose="02040503050406030204" pitchFamily="18" charset="0"/>
                        </a:rPr>
                        <a:t>3</a:t>
                      </a:r>
                      <a:endParaRPr lang="en-US" sz="1800" b="0" dirty="0">
                        <a:latin typeface="Cambria" panose="02040503050406030204" pitchFamily="18" charset="0"/>
                      </a:endParaRPr>
                    </a:p>
                  </a:txBody>
                  <a:tcPr marL="73025" marR="73025" marT="0" marB="0" anchor="ctr"/>
                </a:tc>
                <a:tc>
                  <a:txBody>
                    <a:bodyPr/>
                    <a:lstStyle/>
                    <a:p>
                      <a:pPr marL="0" marR="0" lvl="0" indent="0" algn="just">
                        <a:lnSpc>
                          <a:spcPct val="100000"/>
                        </a:lnSpc>
                        <a:spcBef>
                          <a:spcPts val="0"/>
                        </a:spcBef>
                        <a:spcAft>
                          <a:spcPts val="0"/>
                        </a:spcAft>
                        <a:buFont typeface="+mj-lt"/>
                        <a:buNone/>
                      </a:pPr>
                      <a:r>
                        <a:rPr lang="en-ZA" sz="2000" b="0" dirty="0">
                          <a:effectLst/>
                          <a:latin typeface="+mn-lt"/>
                          <a:ea typeface="Times New Roman" panose="02020603050405020304" pitchFamily="18" charset="0"/>
                          <a:cs typeface="Times New Roman" panose="02020603050405020304" pitchFamily="18" charset="0"/>
                        </a:rPr>
                        <a:t>INTOSAI KSC-IDI Community </a:t>
                      </a:r>
                      <a:r>
                        <a:rPr lang="en-ZA" sz="2000" b="0" dirty="0" smtClean="0">
                          <a:effectLst/>
                          <a:latin typeface="+mn-lt"/>
                          <a:ea typeface="Times New Roman" panose="02020603050405020304" pitchFamily="18" charset="0"/>
                          <a:cs typeface="Times New Roman" panose="02020603050405020304" pitchFamily="18" charset="0"/>
                        </a:rPr>
                        <a:t>Portal</a:t>
                      </a:r>
                      <a:endParaRPr lang="en-US" sz="2000" b="0" dirty="0">
                        <a:effectLst/>
                        <a:latin typeface="+mn-lt"/>
                        <a:ea typeface="Calibri" panose="020F0502020204030204" pitchFamily="34" charset="0"/>
                        <a:cs typeface="Mangal" panose="02040503050203030202" pitchFamily="18" charset="0"/>
                      </a:endParaRPr>
                    </a:p>
                  </a:txBody>
                  <a:tcPr marL="73025" marR="73025" marT="0" marB="0" anchor="ctr"/>
                </a:tc>
                <a:tc>
                  <a:txBody>
                    <a:bodyPr/>
                    <a:lstStyle/>
                    <a:p>
                      <a:pPr>
                        <a:lnSpc>
                          <a:spcPct val="100000"/>
                        </a:lnSpc>
                      </a:pPr>
                      <a:r>
                        <a:rPr lang="en-ZA" sz="2000" kern="1200" dirty="0" smtClean="0">
                          <a:solidFill>
                            <a:schemeClr val="dk1"/>
                          </a:solidFill>
                          <a:effectLst/>
                          <a:latin typeface="+mn-lt"/>
                          <a:ea typeface="+mn-ea"/>
                          <a:cs typeface="+mn-cs"/>
                        </a:rPr>
                        <a:t>Migration of the WG pages </a:t>
                      </a:r>
                      <a:r>
                        <a:rPr lang="en-ZA" sz="2000" kern="1200" dirty="0" smtClean="0">
                          <a:solidFill>
                            <a:schemeClr val="dk1"/>
                          </a:solidFill>
                          <a:effectLst/>
                          <a:latin typeface="+mn-lt"/>
                          <a:ea typeface="+mn-ea"/>
                          <a:cs typeface="+mn-cs"/>
                        </a:rPr>
                        <a:t>be </a:t>
                      </a:r>
                      <a:r>
                        <a:rPr lang="en-ZA" sz="2000" kern="1200" dirty="0" smtClean="0">
                          <a:solidFill>
                            <a:schemeClr val="dk1"/>
                          </a:solidFill>
                          <a:effectLst/>
                          <a:latin typeface="+mn-lt"/>
                          <a:ea typeface="+mn-ea"/>
                          <a:cs typeface="+mn-cs"/>
                        </a:rPr>
                        <a:t>completed in KSC Work Plan 2017-19</a:t>
                      </a:r>
                      <a:endParaRPr lang="en-US" sz="2000" b="0" dirty="0">
                        <a:latin typeface="+mn-lt"/>
                      </a:endParaRPr>
                    </a:p>
                  </a:txBody>
                  <a:tcPr/>
                </a:tc>
              </a:tr>
              <a:tr h="1513165">
                <a:tc>
                  <a:txBody>
                    <a:bodyPr/>
                    <a:lstStyle/>
                    <a:p>
                      <a:pPr>
                        <a:lnSpc>
                          <a:spcPct val="100000"/>
                        </a:lnSpc>
                      </a:pPr>
                      <a:r>
                        <a:rPr lang="en-US" sz="1800" b="0" dirty="0" smtClean="0">
                          <a:latin typeface="Cambria" panose="02040503050406030204" pitchFamily="18" charset="0"/>
                        </a:rPr>
                        <a:t>4</a:t>
                      </a:r>
                      <a:endParaRPr lang="en-US" sz="1800" b="0" dirty="0">
                        <a:latin typeface="Cambria" panose="02040503050406030204" pitchFamily="18" charset="0"/>
                      </a:endParaRPr>
                    </a:p>
                  </a:txBody>
                  <a:tcPr marL="73025" marR="73025" marT="0" marB="0" anchor="ctr"/>
                </a:tc>
                <a:tc>
                  <a:txBody>
                    <a:bodyPr/>
                    <a:lstStyle/>
                    <a:p>
                      <a:pPr marL="0" marR="0" lvl="0" indent="0" algn="just">
                        <a:lnSpc>
                          <a:spcPct val="100000"/>
                        </a:lnSpc>
                        <a:spcBef>
                          <a:spcPts val="0"/>
                        </a:spcBef>
                        <a:spcAft>
                          <a:spcPts val="0"/>
                        </a:spcAft>
                        <a:buFont typeface="+mj-lt"/>
                        <a:buNone/>
                      </a:pPr>
                      <a:r>
                        <a:rPr lang="en-ZA" sz="2000" b="0" dirty="0">
                          <a:effectLst/>
                          <a:latin typeface="+mn-lt"/>
                          <a:ea typeface="Times New Roman" panose="02020603050405020304" pitchFamily="18" charset="0"/>
                          <a:cs typeface="Times New Roman" panose="02020603050405020304" pitchFamily="18" charset="0"/>
                        </a:rPr>
                        <a:t>Research </a:t>
                      </a:r>
                      <a:r>
                        <a:rPr lang="en-ZA" sz="2000" b="0" dirty="0" smtClean="0">
                          <a:effectLst/>
                          <a:latin typeface="+mn-lt"/>
                          <a:ea typeface="Times New Roman" panose="02020603050405020304" pitchFamily="18" charset="0"/>
                          <a:cs typeface="Times New Roman" panose="02020603050405020304" pitchFamily="18" charset="0"/>
                        </a:rPr>
                        <a:t>projects</a:t>
                      </a:r>
                      <a:r>
                        <a:rPr lang="en-ZA" sz="2000" b="0" baseline="0" dirty="0" smtClean="0">
                          <a:effectLst/>
                          <a:latin typeface="+mn-lt"/>
                          <a:ea typeface="Times New Roman" panose="02020603050405020304" pitchFamily="18" charset="0"/>
                          <a:cs typeface="Times New Roman" panose="02020603050405020304" pitchFamily="18" charset="0"/>
                        </a:rPr>
                        <a:t> and </a:t>
                      </a:r>
                      <a:r>
                        <a:rPr lang="en-ZA" sz="2000" b="0" dirty="0" smtClean="0">
                          <a:effectLst/>
                          <a:latin typeface="+mn-lt"/>
                          <a:ea typeface="Times New Roman" panose="02020603050405020304" pitchFamily="18" charset="0"/>
                          <a:cs typeface="Times New Roman" panose="02020603050405020304" pitchFamily="18" charset="0"/>
                        </a:rPr>
                        <a:t> </a:t>
                      </a:r>
                      <a:r>
                        <a:rPr lang="en-ZA" sz="2000" b="0" dirty="0">
                          <a:effectLst/>
                          <a:latin typeface="+mn-lt"/>
                          <a:ea typeface="Times New Roman" panose="02020603050405020304" pitchFamily="18" charset="0"/>
                          <a:cs typeface="Times New Roman" panose="02020603050405020304" pitchFamily="18" charset="0"/>
                        </a:rPr>
                        <a:t>engagement with the academic </a:t>
                      </a:r>
                      <a:r>
                        <a:rPr lang="en-ZA" sz="2000" b="0" dirty="0" smtClean="0">
                          <a:effectLst/>
                          <a:latin typeface="+mn-lt"/>
                          <a:ea typeface="Times New Roman" panose="02020603050405020304" pitchFamily="18" charset="0"/>
                          <a:cs typeface="Times New Roman" panose="02020603050405020304" pitchFamily="18" charset="0"/>
                        </a:rPr>
                        <a:t>community</a:t>
                      </a:r>
                      <a:endParaRPr lang="en-US" sz="2000" b="0" dirty="0">
                        <a:effectLst/>
                        <a:latin typeface="+mn-lt"/>
                        <a:ea typeface="Calibri" panose="020F0502020204030204" pitchFamily="34" charset="0"/>
                        <a:cs typeface="Mangal" panose="02040503050203030202" pitchFamily="18" charset="0"/>
                      </a:endParaRPr>
                    </a:p>
                  </a:txBody>
                  <a:tcPr marL="73025" marR="73025" marT="0" marB="0" anchor="ctr"/>
                </a:tc>
                <a:tc>
                  <a:txBody>
                    <a:bodyPr/>
                    <a:lstStyle/>
                    <a:p>
                      <a:pPr marL="228600" lvl="1" indent="-169863">
                        <a:buFont typeface="Arial" panose="020B0604020202020204" pitchFamily="34" charset="0"/>
                        <a:buChar char="•"/>
                      </a:pPr>
                      <a:r>
                        <a:rPr lang="en-US" sz="2000" kern="1200" dirty="0" smtClean="0">
                          <a:solidFill>
                            <a:schemeClr val="dk1"/>
                          </a:solidFill>
                          <a:effectLst/>
                          <a:latin typeface="+mn-lt"/>
                          <a:ea typeface="+mn-ea"/>
                          <a:cs typeface="+mn-cs"/>
                        </a:rPr>
                        <a:t>“Auditing Emergency Preparedness” to be </a:t>
                      </a:r>
                      <a:r>
                        <a:rPr lang="en-US" sz="2000" b="1" kern="1200" dirty="0" smtClean="0">
                          <a:solidFill>
                            <a:srgbClr val="00B050"/>
                          </a:solidFill>
                          <a:effectLst/>
                          <a:latin typeface="+mn-lt"/>
                          <a:ea typeface="+mn-ea"/>
                          <a:cs typeface="+mn-cs"/>
                        </a:rPr>
                        <a:t>completed by XXIII INCOSAI.</a:t>
                      </a:r>
                    </a:p>
                    <a:p>
                      <a:pPr marL="228600" lvl="1" indent="-169863">
                        <a:buFont typeface="Arial" panose="020B0604020202020204" pitchFamily="34" charset="0"/>
                        <a:buChar char="•"/>
                      </a:pPr>
                      <a:r>
                        <a:rPr lang="en-US" sz="2000" kern="1200" dirty="0" smtClean="0">
                          <a:solidFill>
                            <a:schemeClr val="dk1"/>
                          </a:solidFill>
                          <a:effectLst/>
                          <a:latin typeface="+mn-lt"/>
                          <a:ea typeface="+mn-ea"/>
                          <a:cs typeface="+mn-cs"/>
                        </a:rPr>
                        <a:t>“ Citizen Participation in Public Audit” will be completed in 2020 before INTOSAI GB.</a:t>
                      </a:r>
                    </a:p>
                    <a:p>
                      <a:pPr marL="228600" lvl="1" indent="-169863" algn="l" defTabSz="914400" rtl="0" eaLnBrk="1" latinLnBrk="0" hangingPunct="1">
                        <a:lnSpc>
                          <a:spcPct val="100000"/>
                        </a:lnSpc>
                      </a:pPr>
                      <a:endParaRPr lang="en-US" sz="2000" b="0" kern="1200" dirty="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3443281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0133"/>
            <a:ext cx="9772650" cy="832380"/>
          </a:xfrm>
        </p:spPr>
        <p:txBody>
          <a:bodyPr>
            <a:noAutofit/>
          </a:bodyPr>
          <a:lstStyle/>
          <a:p>
            <a:r>
              <a:rPr lang="en-US" sz="3200" dirty="0"/>
              <a:t>Activities undertaken in Work Plan 2017-19 (</a:t>
            </a:r>
            <a:r>
              <a:rPr lang="en-US" sz="3200" dirty="0" smtClean="0"/>
              <a:t>contd.)</a:t>
            </a:r>
            <a:endParaRPr lang="en-US" sz="3200" dirty="0"/>
          </a:p>
        </p:txBody>
      </p:sp>
      <p:sp>
        <p:nvSpPr>
          <p:cNvPr id="3" name="Content Placeholder 2"/>
          <p:cNvSpPr>
            <a:spLocks noGrp="1"/>
          </p:cNvSpPr>
          <p:nvPr>
            <p:ph idx="1"/>
          </p:nvPr>
        </p:nvSpPr>
        <p:spPr>
          <a:xfrm>
            <a:off x="438150" y="1228725"/>
            <a:ext cx="11229975" cy="5629275"/>
          </a:xfrm>
        </p:spPr>
        <p:txBody>
          <a:bodyPr>
            <a:normAutofit/>
          </a:bodyPr>
          <a:lstStyle/>
          <a:p>
            <a:pPr lvl="1" algn="just">
              <a:lnSpc>
                <a:spcPct val="110000"/>
              </a:lnSpc>
            </a:pPr>
            <a:endParaRPr lang="en-US" sz="2200" dirty="0" smtClean="0"/>
          </a:p>
          <a:p>
            <a:pPr algn="just">
              <a:lnSpc>
                <a:spcPct val="110000"/>
              </a:lnSpc>
            </a:pP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3510991884"/>
              </p:ext>
            </p:extLst>
          </p:nvPr>
        </p:nvGraphicFramePr>
        <p:xfrm>
          <a:off x="438150" y="809626"/>
          <a:ext cx="11344275" cy="6100270"/>
        </p:xfrm>
        <a:graphic>
          <a:graphicData uri="http://schemas.openxmlformats.org/drawingml/2006/table">
            <a:tbl>
              <a:tblPr firstRow="1" bandRow="1">
                <a:tableStyleId>{5C22544A-7EE6-4342-B048-85BDC9FD1C3A}</a:tableStyleId>
              </a:tblPr>
              <a:tblGrid>
                <a:gridCol w="434800"/>
                <a:gridCol w="3636491"/>
                <a:gridCol w="7272984"/>
              </a:tblGrid>
              <a:tr h="500001">
                <a:tc>
                  <a:txBody>
                    <a:bodyPr/>
                    <a:lstStyle/>
                    <a:p>
                      <a:pPr>
                        <a:lnSpc>
                          <a:spcPct val="100000"/>
                        </a:lnSpc>
                      </a:pPr>
                      <a:r>
                        <a:rPr lang="en-US" sz="1800" b="0" dirty="0" err="1" smtClean="0">
                          <a:latin typeface="Cambria" panose="02040503050406030204" pitchFamily="18" charset="0"/>
                        </a:rPr>
                        <a:t>Sl</a:t>
                      </a:r>
                      <a:endParaRPr lang="en-US" sz="1800" b="0" dirty="0">
                        <a:latin typeface="Cambria" panose="02040503050406030204" pitchFamily="18" charset="0"/>
                      </a:endParaRPr>
                    </a:p>
                  </a:txBody>
                  <a:tcPr/>
                </a:tc>
                <a:tc>
                  <a:txBody>
                    <a:bodyPr/>
                    <a:lstStyle/>
                    <a:p>
                      <a:pPr marL="0" algn="ctr" defTabSz="914400" rtl="0" eaLnBrk="1" latinLnBrk="0" hangingPunct="1">
                        <a:lnSpc>
                          <a:spcPct val="100000"/>
                        </a:lnSpc>
                      </a:pPr>
                      <a:r>
                        <a:rPr lang="en-US" sz="2800" b="0" kern="1200" dirty="0" smtClean="0">
                          <a:solidFill>
                            <a:schemeClr val="lt1"/>
                          </a:solidFill>
                          <a:latin typeface="Calibri" panose="020F0502020204030204" pitchFamily="34" charset="0"/>
                          <a:ea typeface="+mn-ea"/>
                          <a:cs typeface="Calibri" panose="020F0502020204030204" pitchFamily="34" charset="0"/>
                        </a:rPr>
                        <a:t>Strategies</a:t>
                      </a:r>
                      <a:endParaRPr lang="en-US" sz="2800" b="0" kern="1200" dirty="0">
                        <a:solidFill>
                          <a:schemeClr val="lt1"/>
                        </a:solidFill>
                        <a:latin typeface="Calibri" panose="020F0502020204030204" pitchFamily="34" charset="0"/>
                        <a:ea typeface="+mn-ea"/>
                        <a:cs typeface="Calibri" panose="020F0502020204030204" pitchFamily="34" charset="0"/>
                      </a:endParaRPr>
                    </a:p>
                  </a:txBody>
                  <a:tcPr>
                    <a:solidFill>
                      <a:schemeClr val="accent1">
                        <a:lumMod val="75000"/>
                      </a:schemeClr>
                    </a:solidFill>
                  </a:tcPr>
                </a:tc>
                <a:tc>
                  <a:txBody>
                    <a:bodyPr/>
                    <a:lstStyle/>
                    <a:p>
                      <a:pPr algn="ctr">
                        <a:lnSpc>
                          <a:spcPct val="100000"/>
                        </a:lnSpc>
                      </a:pPr>
                      <a:r>
                        <a:rPr lang="en-US" sz="2800" b="0" kern="1200" dirty="0" smtClean="0">
                          <a:solidFill>
                            <a:schemeClr val="lt1"/>
                          </a:solidFill>
                          <a:latin typeface="Calibri" panose="020F0502020204030204" pitchFamily="34" charset="0"/>
                          <a:ea typeface="+mn-ea"/>
                          <a:cs typeface="Calibri" panose="020F0502020204030204" pitchFamily="34" charset="0"/>
                        </a:rPr>
                        <a:t>Status</a:t>
                      </a:r>
                      <a:endParaRPr lang="en-US" sz="2800" b="0" kern="1200" dirty="0">
                        <a:solidFill>
                          <a:schemeClr val="lt1"/>
                        </a:solidFill>
                        <a:latin typeface="Calibri" panose="020F0502020204030204" pitchFamily="34" charset="0"/>
                        <a:ea typeface="+mn-ea"/>
                        <a:cs typeface="Calibri" panose="020F0502020204030204" pitchFamily="34" charset="0"/>
                      </a:endParaRPr>
                    </a:p>
                  </a:txBody>
                  <a:tcPr>
                    <a:solidFill>
                      <a:schemeClr val="tx2">
                        <a:lumMod val="60000"/>
                        <a:lumOff val="40000"/>
                      </a:schemeClr>
                    </a:solidFill>
                  </a:tcPr>
                </a:tc>
              </a:tr>
              <a:tr h="1382355">
                <a:tc>
                  <a:txBody>
                    <a:bodyPr/>
                    <a:lstStyle/>
                    <a:p>
                      <a:pPr>
                        <a:lnSpc>
                          <a:spcPct val="100000"/>
                        </a:lnSpc>
                      </a:pPr>
                      <a:r>
                        <a:rPr lang="en-US" sz="1800" b="0" dirty="0" smtClean="0">
                          <a:latin typeface="Cambria" panose="02040503050406030204" pitchFamily="18" charset="0"/>
                        </a:rPr>
                        <a:t>5</a:t>
                      </a:r>
                      <a:endParaRPr lang="en-US" sz="1800" b="0" dirty="0">
                        <a:latin typeface="Cambria" panose="02040503050406030204" pitchFamily="18" charset="0"/>
                      </a:endParaRPr>
                    </a:p>
                  </a:txBody>
                  <a:tcPr marL="73025" marR="73025" marT="0" marB="0" anchor="ctr"/>
                </a:tc>
                <a:tc>
                  <a:txBody>
                    <a:bodyPr/>
                    <a:lstStyle/>
                    <a:p>
                      <a:pPr marL="0" marR="0" lvl="0" indent="0" algn="just">
                        <a:lnSpc>
                          <a:spcPct val="100000"/>
                        </a:lnSpc>
                        <a:spcBef>
                          <a:spcPts val="0"/>
                        </a:spcBef>
                        <a:spcAft>
                          <a:spcPts val="0"/>
                        </a:spcAft>
                        <a:buFont typeface="+mj-lt"/>
                        <a:buNone/>
                      </a:pPr>
                      <a:r>
                        <a:rPr lang="en-ZA" sz="2200" b="0" dirty="0">
                          <a:effectLst/>
                          <a:latin typeface="Calibri" panose="020F0502020204030204" pitchFamily="34" charset="0"/>
                          <a:ea typeface="Times New Roman" panose="02020603050405020304" pitchFamily="18" charset="0"/>
                          <a:cs typeface="Calibri" panose="020F0502020204030204" pitchFamily="34" charset="0"/>
                        </a:rPr>
                        <a:t>Stakeholder </a:t>
                      </a:r>
                      <a:r>
                        <a:rPr lang="en-ZA" sz="2200" b="0" dirty="0" smtClean="0">
                          <a:effectLst/>
                          <a:latin typeface="Calibri" panose="020F0502020204030204" pitchFamily="34" charset="0"/>
                          <a:ea typeface="Times New Roman" panose="02020603050405020304" pitchFamily="18" charset="0"/>
                          <a:cs typeface="Calibri" panose="020F0502020204030204" pitchFamily="34" charset="0"/>
                        </a:rPr>
                        <a:t>engagement</a:t>
                      </a:r>
                      <a:endParaRPr lang="en-US" sz="2200" b="0" dirty="0">
                        <a:effectLst/>
                        <a:latin typeface="Calibri" panose="020F0502020204030204" pitchFamily="34" charset="0"/>
                        <a:ea typeface="Calibri" panose="020F0502020204030204" pitchFamily="34" charset="0"/>
                        <a:cs typeface="Calibri" panose="020F0502020204030204" pitchFamily="34" charset="0"/>
                      </a:endParaRPr>
                    </a:p>
                  </a:txBody>
                  <a:tcPr marL="73025" marR="73025"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2200" kern="1200" dirty="0" smtClean="0">
                          <a:solidFill>
                            <a:schemeClr val="dk1"/>
                          </a:solidFill>
                          <a:effectLst/>
                          <a:latin typeface="Calibri" panose="020F0502020204030204" pitchFamily="34" charset="0"/>
                          <a:ea typeface="+mn-ea"/>
                          <a:cs typeface="Calibri" panose="020F0502020204030204" pitchFamily="34" charset="0"/>
                        </a:rPr>
                        <a:t>Activities envisaged </a:t>
                      </a:r>
                      <a:r>
                        <a:rPr lang="en-ZA" sz="2200" kern="1200" dirty="0" smtClean="0">
                          <a:solidFill>
                            <a:schemeClr val="dk1"/>
                          </a:solidFill>
                          <a:effectLst/>
                          <a:latin typeface="Calibri" panose="020F0502020204030204" pitchFamily="34" charset="0"/>
                          <a:ea typeface="+mn-ea"/>
                          <a:cs typeface="Calibri" panose="020F0502020204030204" pitchFamily="34" charset="0"/>
                        </a:rPr>
                        <a:t>in </a:t>
                      </a:r>
                      <a:r>
                        <a:rPr lang="en-ZA" sz="2200" kern="1200" dirty="0" smtClean="0">
                          <a:solidFill>
                            <a:schemeClr val="dk1"/>
                          </a:solidFill>
                          <a:effectLst/>
                          <a:latin typeface="Calibri" panose="020F0502020204030204" pitchFamily="34" charset="0"/>
                          <a:ea typeface="+mn-ea"/>
                          <a:cs typeface="Calibri" panose="020F0502020204030204" pitchFamily="34" charset="0"/>
                        </a:rPr>
                        <a:t>terms of meetings, workshops, seminars completed. WGs have been engaged in setting up working relationship with various external stakeholders within their domain</a:t>
                      </a:r>
                      <a:endParaRPr lang="en-US" sz="2200" kern="1200" dirty="0">
                        <a:solidFill>
                          <a:schemeClr val="dk1"/>
                        </a:solidFill>
                        <a:effectLst/>
                        <a:latin typeface="Calibri" panose="020F0502020204030204" pitchFamily="34" charset="0"/>
                        <a:ea typeface="+mn-ea"/>
                        <a:cs typeface="Calibri" panose="020F0502020204030204" pitchFamily="34" charset="0"/>
                      </a:endParaRPr>
                    </a:p>
                  </a:txBody>
                  <a:tcPr/>
                </a:tc>
              </a:tr>
              <a:tr h="1382355">
                <a:tc>
                  <a:txBody>
                    <a:bodyPr/>
                    <a:lstStyle/>
                    <a:p>
                      <a:pPr>
                        <a:lnSpc>
                          <a:spcPct val="100000"/>
                        </a:lnSpc>
                      </a:pPr>
                      <a:r>
                        <a:rPr lang="en-US" sz="1800" b="0" dirty="0" smtClean="0">
                          <a:latin typeface="Cambria" panose="02040503050406030204" pitchFamily="18" charset="0"/>
                        </a:rPr>
                        <a:t>6</a:t>
                      </a:r>
                      <a:endParaRPr lang="en-US" sz="1800" b="0" dirty="0">
                        <a:latin typeface="Cambria" panose="02040503050406030204" pitchFamily="18" charset="0"/>
                      </a:endParaRPr>
                    </a:p>
                  </a:txBody>
                  <a:tcPr marL="73025" marR="73025" marT="0" marB="0" anchor="ctr"/>
                </a:tc>
                <a:tc>
                  <a:txBody>
                    <a:bodyPr/>
                    <a:lstStyle/>
                    <a:p>
                      <a:pPr marL="0" marR="0" lvl="0" indent="0" algn="just">
                        <a:lnSpc>
                          <a:spcPct val="100000"/>
                        </a:lnSpc>
                        <a:spcBef>
                          <a:spcPts val="0"/>
                        </a:spcBef>
                        <a:spcAft>
                          <a:spcPts val="0"/>
                        </a:spcAft>
                        <a:buFont typeface="+mj-lt"/>
                        <a:buNone/>
                      </a:pPr>
                      <a:r>
                        <a:rPr lang="en-IN" sz="2200" b="0" kern="1200" dirty="0" smtClean="0">
                          <a:solidFill>
                            <a:schemeClr val="dk1"/>
                          </a:solidFill>
                          <a:effectLst/>
                          <a:latin typeface="Calibri" panose="020F0502020204030204" pitchFamily="34" charset="0"/>
                          <a:ea typeface="Times New Roman" panose="02020603050405020304" pitchFamily="18" charset="0"/>
                          <a:cs typeface="Calibri" panose="020F0502020204030204" pitchFamily="34" charset="0"/>
                        </a:rPr>
                        <a:t>Lessons learned from SAI PMF and Peer Review</a:t>
                      </a:r>
                      <a:endParaRPr lang="en-US" sz="2200" b="0" kern="1200" dirty="0">
                        <a:solidFill>
                          <a:schemeClr val="dk1"/>
                        </a:solidFill>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0" marB="0" anchor="ctr"/>
                </a:tc>
                <a:tc>
                  <a:txBody>
                    <a:bodyPr/>
                    <a:lstStyle/>
                    <a:p>
                      <a:pPr>
                        <a:lnSpc>
                          <a:spcPct val="100000"/>
                        </a:lnSpc>
                      </a:pPr>
                      <a:endParaRPr lang="en-ZA" sz="2200" kern="1200" dirty="0" smtClean="0">
                        <a:solidFill>
                          <a:schemeClr val="dk1"/>
                        </a:solidFill>
                        <a:effectLst/>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200" kern="1200" dirty="0" smtClean="0">
                          <a:solidFill>
                            <a:schemeClr val="dk1"/>
                          </a:solidFill>
                          <a:effectLst/>
                          <a:latin typeface="Calibri" panose="020F0502020204030204" pitchFamily="34" charset="0"/>
                          <a:ea typeface="+mn-ea"/>
                          <a:cs typeface="Calibri" panose="020F0502020204030204" pitchFamily="34" charset="0"/>
                        </a:rPr>
                        <a:t>Peer Review Work Stream has coordinated and collected information on peer reviews conducted. The details of lessons learned are being complied by the Work Stream. </a:t>
                      </a:r>
                      <a:endParaRPr lang="en-US" sz="2200" kern="1200" dirty="0" smtClean="0">
                        <a:solidFill>
                          <a:schemeClr val="dk1"/>
                        </a:solidFill>
                        <a:effectLst/>
                        <a:latin typeface="Calibri" panose="020F0502020204030204" pitchFamily="34" charset="0"/>
                        <a:ea typeface="+mn-ea"/>
                        <a:cs typeface="Calibri" panose="020F0502020204030204" pitchFamily="34" charset="0"/>
                      </a:endParaRPr>
                    </a:p>
                  </a:txBody>
                  <a:tcPr/>
                </a:tc>
              </a:tr>
              <a:tr h="1546204">
                <a:tc>
                  <a:txBody>
                    <a:bodyPr/>
                    <a:lstStyle/>
                    <a:p>
                      <a:pPr>
                        <a:lnSpc>
                          <a:spcPct val="100000"/>
                        </a:lnSpc>
                      </a:pPr>
                      <a:r>
                        <a:rPr lang="en-US" sz="1800" b="0" dirty="0" smtClean="0">
                          <a:latin typeface="Cambria" panose="02040503050406030204" pitchFamily="18" charset="0"/>
                        </a:rPr>
                        <a:t>7</a:t>
                      </a:r>
                      <a:endParaRPr lang="en-US" sz="1800" b="0" dirty="0">
                        <a:latin typeface="Cambria" panose="02040503050406030204" pitchFamily="18" charset="0"/>
                      </a:endParaRPr>
                    </a:p>
                  </a:txBody>
                  <a:tcPr marL="73025" marR="73025"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ZA" sz="2200" b="0" dirty="0" smtClean="0">
                          <a:effectLst/>
                          <a:latin typeface="Calibri" panose="020F0502020204030204" pitchFamily="34" charset="0"/>
                          <a:ea typeface="Times New Roman" panose="02020603050405020304" pitchFamily="18" charset="0"/>
                          <a:cs typeface="Calibri" panose="020F0502020204030204" pitchFamily="34" charset="0"/>
                        </a:rPr>
                        <a:t>Cooperate with and leverage the efforts of the International Journal of and the General Secretariat</a:t>
                      </a:r>
                      <a:endParaRPr lang="en-US" sz="2200" b="0" dirty="0">
                        <a:effectLst/>
                        <a:latin typeface="Calibri" panose="020F0502020204030204" pitchFamily="34" charset="0"/>
                        <a:ea typeface="Calibri" panose="020F0502020204030204" pitchFamily="34" charset="0"/>
                        <a:cs typeface="Calibri" panose="020F0502020204030204" pitchFamily="34" charset="0"/>
                      </a:endParaRPr>
                    </a:p>
                  </a:txBody>
                  <a:tcPr marL="73025" marR="73025"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kern="1200" dirty="0" smtClean="0">
                          <a:solidFill>
                            <a:schemeClr val="dk1"/>
                          </a:solidFill>
                          <a:effectLst/>
                          <a:latin typeface="Calibri" panose="020F0502020204030204" pitchFamily="34" charset="0"/>
                          <a:ea typeface="+mn-ea"/>
                          <a:cs typeface="Calibri" panose="020F0502020204030204" pitchFamily="34" charset="0"/>
                        </a:rPr>
                        <a:t>WG</a:t>
                      </a:r>
                      <a:r>
                        <a:rPr lang="en-US" sz="2200" kern="1200" baseline="0" dirty="0" smtClean="0">
                          <a:solidFill>
                            <a:schemeClr val="dk1"/>
                          </a:solidFill>
                          <a:effectLst/>
                          <a:latin typeface="Calibri" panose="020F0502020204030204" pitchFamily="34" charset="0"/>
                          <a:ea typeface="+mn-ea"/>
                          <a:cs typeface="Calibri" panose="020F0502020204030204" pitchFamily="34" charset="0"/>
                        </a:rPr>
                        <a:t> have engaged with the </a:t>
                      </a:r>
                      <a:r>
                        <a:rPr lang="en-US" sz="2200" kern="1200" dirty="0" smtClean="0">
                          <a:solidFill>
                            <a:schemeClr val="dk1"/>
                          </a:solidFill>
                          <a:effectLst/>
                          <a:latin typeface="Calibri" panose="020F0502020204030204" pitchFamily="34" charset="0"/>
                          <a:ea typeface="+mn-ea"/>
                          <a:cs typeface="Calibri" panose="020F0502020204030204" pitchFamily="34" charset="0"/>
                        </a:rPr>
                        <a:t>Journal and INTOSAI General Secretariat in their activities. </a:t>
                      </a:r>
                    </a:p>
                    <a:p>
                      <a:pPr>
                        <a:lnSpc>
                          <a:spcPct val="100000"/>
                        </a:lnSpc>
                      </a:pPr>
                      <a:endParaRPr lang="en-US" sz="2200" kern="1200" dirty="0">
                        <a:solidFill>
                          <a:schemeClr val="dk1"/>
                        </a:solidFill>
                        <a:effectLst/>
                        <a:latin typeface="Calibri" panose="020F0502020204030204" pitchFamily="34" charset="0"/>
                        <a:ea typeface="+mn-ea"/>
                        <a:cs typeface="Calibri" panose="020F0502020204030204" pitchFamily="34" charset="0"/>
                      </a:endParaRPr>
                    </a:p>
                  </a:txBody>
                  <a:tcPr/>
                </a:tc>
              </a:tr>
              <a:tr h="1170786">
                <a:tc>
                  <a:txBody>
                    <a:bodyPr/>
                    <a:lstStyle/>
                    <a:p>
                      <a:r>
                        <a:rPr lang="en-US" sz="1800" b="0" dirty="0" smtClean="0">
                          <a:latin typeface="Cambria" panose="02040503050406030204" pitchFamily="18" charset="0"/>
                        </a:rPr>
                        <a:t>8</a:t>
                      </a:r>
                      <a:endParaRPr lang="en-US" sz="1800" b="0" dirty="0">
                        <a:latin typeface="Cambria" panose="02040503050406030204" pitchFamily="18" charset="0"/>
                      </a:endParaRPr>
                    </a:p>
                  </a:txBody>
                  <a:tcPr marL="73025" marR="73025" marT="0" marB="0" anchor="ctr"/>
                </a:tc>
                <a:tc>
                  <a:txBody>
                    <a:bodyPr/>
                    <a:lstStyle/>
                    <a:p>
                      <a:pPr marL="0" marR="0" lvl="0" indent="0" algn="just" defTabSz="914400" rtl="0" eaLnBrk="1" fontAlgn="auto" latinLnBrk="0" hangingPunct="1">
                        <a:lnSpc>
                          <a:spcPct val="115000"/>
                        </a:lnSpc>
                        <a:spcBef>
                          <a:spcPts val="0"/>
                        </a:spcBef>
                        <a:spcAft>
                          <a:spcPts val="0"/>
                        </a:spcAft>
                        <a:buClrTx/>
                        <a:buSzTx/>
                        <a:buFont typeface="+mj-lt"/>
                        <a:buNone/>
                        <a:tabLst/>
                        <a:defRPr/>
                      </a:pPr>
                      <a:r>
                        <a:rPr lang="en-ZA" sz="2200" b="0" dirty="0" smtClean="0">
                          <a:effectLst/>
                          <a:latin typeface="Calibri" panose="020F0502020204030204" pitchFamily="34" charset="0"/>
                          <a:ea typeface="Times New Roman" panose="02020603050405020304" pitchFamily="18" charset="0"/>
                          <a:cs typeface="Calibri" panose="020F0502020204030204" pitchFamily="34" charset="0"/>
                        </a:rPr>
                        <a:t>Generation and dissemination knowledge and experiences. </a:t>
                      </a:r>
                      <a:endParaRPr lang="en-US" sz="2200" b="0" dirty="0">
                        <a:effectLst/>
                        <a:latin typeface="Calibri" panose="020F0502020204030204" pitchFamily="34" charset="0"/>
                        <a:ea typeface="Calibri" panose="020F0502020204030204" pitchFamily="34" charset="0"/>
                        <a:cs typeface="Calibri" panose="020F0502020204030204" pitchFamily="34" charset="0"/>
                      </a:endParaRPr>
                    </a:p>
                  </a:txBody>
                  <a:tcPr marL="73025" marR="73025" marT="0" marB="0" anchor="ctr"/>
                </a:tc>
                <a:tc>
                  <a:txBody>
                    <a:bodyPr/>
                    <a:lstStyle/>
                    <a:p>
                      <a:r>
                        <a:rPr lang="en-ZA" sz="2200" kern="1200" dirty="0" smtClean="0">
                          <a:solidFill>
                            <a:schemeClr val="dk1"/>
                          </a:solidFill>
                          <a:effectLst/>
                          <a:latin typeface="Calibri" panose="020F0502020204030204" pitchFamily="34" charset="0"/>
                          <a:ea typeface="+mn-ea"/>
                          <a:cs typeface="Calibri" panose="020F0502020204030204" pitchFamily="34" charset="0"/>
                        </a:rPr>
                        <a:t>Dissemination activities undertaken through WG seminars,</a:t>
                      </a:r>
                      <a:r>
                        <a:rPr lang="en-ZA" sz="2200" kern="1200" baseline="0" dirty="0" smtClean="0">
                          <a:solidFill>
                            <a:schemeClr val="dk1"/>
                          </a:solidFill>
                          <a:effectLst/>
                          <a:latin typeface="Calibri" panose="020F0502020204030204" pitchFamily="34" charset="0"/>
                          <a:ea typeface="+mn-ea"/>
                          <a:cs typeface="Calibri" panose="020F0502020204030204" pitchFamily="34" charset="0"/>
                        </a:rPr>
                        <a:t> trainings and workshops as </a:t>
                      </a:r>
                      <a:r>
                        <a:rPr lang="en-ZA" sz="2200" kern="1200" dirty="0" smtClean="0">
                          <a:solidFill>
                            <a:schemeClr val="dk1"/>
                          </a:solidFill>
                          <a:effectLst/>
                          <a:latin typeface="Calibri" panose="020F0502020204030204" pitchFamily="34" charset="0"/>
                          <a:ea typeface="+mn-ea"/>
                          <a:cs typeface="Calibri" panose="020F0502020204030204" pitchFamily="34" charset="0"/>
                        </a:rPr>
                        <a:t>envisaged </a:t>
                      </a:r>
                      <a:r>
                        <a:rPr lang="en-ZA" sz="2200" kern="1200" dirty="0" smtClean="0">
                          <a:solidFill>
                            <a:schemeClr val="dk1"/>
                          </a:solidFill>
                          <a:effectLst/>
                          <a:latin typeface="Calibri" panose="020F0502020204030204" pitchFamily="34" charset="0"/>
                          <a:ea typeface="+mn-ea"/>
                          <a:cs typeface="Calibri" panose="020F0502020204030204" pitchFamily="34" charset="0"/>
                        </a:rPr>
                        <a:t>in the WGs’ Work </a:t>
                      </a:r>
                      <a:r>
                        <a:rPr lang="en-ZA" sz="2200" kern="1200" dirty="0" smtClean="0">
                          <a:solidFill>
                            <a:schemeClr val="dk1"/>
                          </a:solidFill>
                          <a:effectLst/>
                          <a:latin typeface="Calibri" panose="020F0502020204030204" pitchFamily="34" charset="0"/>
                          <a:ea typeface="+mn-ea"/>
                          <a:cs typeface="Calibri" panose="020F0502020204030204" pitchFamily="34" charset="0"/>
                        </a:rPr>
                        <a:t>Plan.</a:t>
                      </a:r>
                      <a:endParaRPr lang="en-US" sz="2200" b="0" dirty="0">
                        <a:latin typeface="Calibri" panose="020F0502020204030204" pitchFamily="34" charset="0"/>
                        <a:cs typeface="Calibri" panose="020F0502020204030204" pitchFamily="34" charset="0"/>
                      </a:endParaRPr>
                    </a:p>
                  </a:txBody>
                  <a:tcPr/>
                </a:tc>
              </a:tr>
            </a:tbl>
          </a:graphicData>
        </a:graphic>
      </p:graphicFrame>
    </p:spTree>
    <p:extLst>
      <p:ext uri="{BB962C8B-B14F-4D97-AF65-F5344CB8AC3E}">
        <p14:creationId xmlns:p14="http://schemas.microsoft.com/office/powerpoint/2010/main" val="95690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040" y="-191174"/>
            <a:ext cx="9772650" cy="1325563"/>
          </a:xfrm>
        </p:spPr>
        <p:txBody>
          <a:bodyPr>
            <a:normAutofit/>
          </a:bodyPr>
          <a:lstStyle/>
          <a:p>
            <a:r>
              <a:rPr lang="en-US" sz="3200" dirty="0" smtClean="0"/>
              <a:t>Activities proposed for Work Plan 2020-22</a:t>
            </a:r>
            <a:endParaRPr lang="en-US" sz="3200" dirty="0"/>
          </a:p>
        </p:txBody>
      </p:sp>
      <p:sp>
        <p:nvSpPr>
          <p:cNvPr id="3" name="Content Placeholder 2"/>
          <p:cNvSpPr>
            <a:spLocks noGrp="1"/>
          </p:cNvSpPr>
          <p:nvPr>
            <p:ph idx="1"/>
          </p:nvPr>
        </p:nvSpPr>
        <p:spPr>
          <a:xfrm>
            <a:off x="438150" y="1228725"/>
            <a:ext cx="11229975" cy="5629275"/>
          </a:xfrm>
        </p:spPr>
        <p:txBody>
          <a:bodyPr>
            <a:normAutofit/>
          </a:bodyPr>
          <a:lstStyle/>
          <a:p>
            <a:pPr lvl="1" algn="just">
              <a:lnSpc>
                <a:spcPct val="110000"/>
              </a:lnSpc>
            </a:pPr>
            <a:endParaRPr lang="en-US" sz="2200" dirty="0" smtClean="0"/>
          </a:p>
          <a:p>
            <a:pPr algn="just">
              <a:lnSpc>
                <a:spcPct val="110000"/>
              </a:lnSpc>
            </a:pP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3384990214"/>
              </p:ext>
            </p:extLst>
          </p:nvPr>
        </p:nvGraphicFramePr>
        <p:xfrm>
          <a:off x="210584" y="789584"/>
          <a:ext cx="11685106" cy="5974080"/>
        </p:xfrm>
        <a:graphic>
          <a:graphicData uri="http://schemas.openxmlformats.org/drawingml/2006/table">
            <a:tbl>
              <a:tblPr firstRow="1" bandRow="1">
                <a:tableStyleId>{5C22544A-7EE6-4342-B048-85BDC9FD1C3A}</a:tableStyleId>
              </a:tblPr>
              <a:tblGrid>
                <a:gridCol w="450898"/>
                <a:gridCol w="4295775"/>
                <a:gridCol w="6938433"/>
              </a:tblGrid>
              <a:tr h="362450">
                <a:tc>
                  <a:txBody>
                    <a:bodyPr/>
                    <a:lstStyle/>
                    <a:p>
                      <a:pPr>
                        <a:lnSpc>
                          <a:spcPct val="100000"/>
                        </a:lnSpc>
                      </a:pPr>
                      <a:r>
                        <a:rPr lang="en-US" sz="1800" b="0" dirty="0" err="1" smtClean="0">
                          <a:latin typeface="Cambria" panose="02040503050406030204" pitchFamily="18" charset="0"/>
                        </a:rPr>
                        <a:t>Sl</a:t>
                      </a:r>
                      <a:endParaRPr lang="en-US" sz="1800" b="0" dirty="0">
                        <a:latin typeface="Cambria" panose="02040503050406030204" pitchFamily="18" charset="0"/>
                      </a:endParaRPr>
                    </a:p>
                  </a:txBody>
                  <a:tcPr/>
                </a:tc>
                <a:tc>
                  <a:txBody>
                    <a:bodyPr/>
                    <a:lstStyle/>
                    <a:p>
                      <a:pPr marL="0" algn="ctr" defTabSz="914400" rtl="0" eaLnBrk="1" latinLnBrk="0" hangingPunct="1">
                        <a:lnSpc>
                          <a:spcPct val="100000"/>
                        </a:lnSpc>
                      </a:pPr>
                      <a:r>
                        <a:rPr lang="en-US" sz="2800" b="0" kern="1200" dirty="0" smtClean="0">
                          <a:solidFill>
                            <a:schemeClr val="lt1"/>
                          </a:solidFill>
                          <a:latin typeface="Calibri" panose="020F0502020204030204" pitchFamily="34" charset="0"/>
                          <a:ea typeface="+mn-ea"/>
                          <a:cs typeface="Calibri" panose="020F0502020204030204" pitchFamily="34" charset="0"/>
                        </a:rPr>
                        <a:t>Strategies</a:t>
                      </a:r>
                      <a:endParaRPr lang="en-US" sz="2800" b="0" kern="1200" dirty="0">
                        <a:solidFill>
                          <a:schemeClr val="lt1"/>
                        </a:solidFill>
                        <a:latin typeface="Calibri" panose="020F0502020204030204" pitchFamily="34" charset="0"/>
                        <a:ea typeface="+mn-ea"/>
                        <a:cs typeface="Calibri" panose="020F0502020204030204" pitchFamily="34" charset="0"/>
                      </a:endParaRPr>
                    </a:p>
                  </a:txBody>
                  <a:tcPr>
                    <a:solidFill>
                      <a:schemeClr val="accent1">
                        <a:lumMod val="75000"/>
                      </a:schemeClr>
                    </a:solidFill>
                  </a:tcPr>
                </a:tc>
                <a:tc>
                  <a:txBody>
                    <a:bodyPr/>
                    <a:lstStyle/>
                    <a:p>
                      <a:pPr algn="ctr">
                        <a:lnSpc>
                          <a:spcPct val="100000"/>
                        </a:lnSpc>
                      </a:pPr>
                      <a:r>
                        <a:rPr lang="en-US" sz="2800" b="0" kern="1200" dirty="0" smtClean="0">
                          <a:solidFill>
                            <a:schemeClr val="lt1"/>
                          </a:solidFill>
                          <a:latin typeface="Calibri" panose="020F0502020204030204" pitchFamily="34" charset="0"/>
                          <a:ea typeface="+mn-ea"/>
                          <a:cs typeface="Calibri" panose="020F0502020204030204" pitchFamily="34" charset="0"/>
                        </a:rPr>
                        <a:t>Proposed Activities</a:t>
                      </a:r>
                      <a:endParaRPr lang="en-US" sz="2800" b="0" kern="1200" dirty="0">
                        <a:solidFill>
                          <a:schemeClr val="lt1"/>
                        </a:solidFill>
                        <a:latin typeface="Calibri" panose="020F0502020204030204" pitchFamily="34" charset="0"/>
                        <a:ea typeface="+mn-ea"/>
                        <a:cs typeface="Calibri" panose="020F0502020204030204" pitchFamily="34" charset="0"/>
                      </a:endParaRPr>
                    </a:p>
                  </a:txBody>
                  <a:tcPr/>
                </a:tc>
              </a:tr>
              <a:tr h="1492606">
                <a:tc>
                  <a:txBody>
                    <a:bodyPr/>
                    <a:lstStyle/>
                    <a:p>
                      <a:pPr>
                        <a:lnSpc>
                          <a:spcPct val="100000"/>
                        </a:lnSpc>
                      </a:pPr>
                      <a:r>
                        <a:rPr lang="en-US" sz="1800" b="0" dirty="0" smtClean="0">
                          <a:latin typeface="Cambria" panose="02040503050406030204" pitchFamily="18" charset="0"/>
                        </a:rPr>
                        <a:t>1</a:t>
                      </a:r>
                      <a:endParaRPr lang="en-US" sz="1800" b="0" dirty="0">
                        <a:latin typeface="Cambria" panose="02040503050406030204" pitchFamily="18" charset="0"/>
                      </a:endParaRPr>
                    </a:p>
                  </a:txBody>
                  <a:tcPr marL="73025" marR="73025" marT="0" marB="0" anchor="ctr"/>
                </a:tc>
                <a:tc>
                  <a:txBody>
                    <a:bodyPr/>
                    <a:lstStyle/>
                    <a:p>
                      <a:pPr marL="0" marR="0" lvl="0" indent="0" algn="just">
                        <a:lnSpc>
                          <a:spcPct val="100000"/>
                        </a:lnSpc>
                        <a:spcBef>
                          <a:spcPts val="0"/>
                        </a:spcBef>
                        <a:spcAft>
                          <a:spcPts val="0"/>
                        </a:spcAft>
                        <a:buFont typeface="+mj-lt"/>
                        <a:buNone/>
                      </a:pPr>
                      <a:r>
                        <a:rPr lang="en-ZA" sz="2000" b="0" dirty="0" smtClean="0">
                          <a:effectLst/>
                          <a:latin typeface="+mn-lt"/>
                          <a:ea typeface="Times New Roman" panose="02020603050405020304" pitchFamily="18" charset="0"/>
                          <a:cs typeface="Times New Roman" panose="02020603050405020304" pitchFamily="18" charset="0"/>
                        </a:rPr>
                        <a:t>Preparation of new INTOSAI products and product lines</a:t>
                      </a:r>
                      <a:endParaRPr lang="en-US" sz="2000" b="0" dirty="0">
                        <a:effectLst/>
                        <a:latin typeface="+mn-lt"/>
                        <a:ea typeface="Calibri" panose="020F0502020204030204" pitchFamily="34" charset="0"/>
                        <a:cs typeface="Mangal" panose="02040503050203030202" pitchFamily="18" charset="0"/>
                      </a:endParaRPr>
                    </a:p>
                  </a:txBody>
                  <a:tcPr marL="73025" marR="73025" marT="0" marB="0" anchor="ctr"/>
                </a:tc>
                <a:tc>
                  <a:txBody>
                    <a:bodyPr/>
                    <a:lstStyle/>
                    <a:p>
                      <a:pPr>
                        <a:lnSpc>
                          <a:spcPct val="100000"/>
                        </a:lnSpc>
                      </a:pPr>
                      <a:r>
                        <a:rPr lang="en-US" sz="2000" b="1" dirty="0" smtClean="0">
                          <a:latin typeface="Calibri" panose="020F0502020204030204" pitchFamily="34" charset="0"/>
                          <a:cs typeface="Calibri" panose="020F0502020204030204" pitchFamily="34" charset="0"/>
                        </a:rPr>
                        <a:t>Activity 1:</a:t>
                      </a:r>
                      <a:r>
                        <a:rPr lang="en-US" sz="2000" b="0" dirty="0" smtClean="0">
                          <a:latin typeface="Calibri" panose="020F0502020204030204" pitchFamily="34" charset="0"/>
                          <a:cs typeface="Calibri" panose="020F0502020204030204" pitchFamily="34" charset="0"/>
                        </a:rPr>
                        <a:t>  </a:t>
                      </a:r>
                      <a:endParaRPr lang="en-US" sz="2000" b="0" dirty="0" smtClean="0">
                        <a:latin typeface="Calibri" panose="020F0502020204030204" pitchFamily="34" charset="0"/>
                        <a:cs typeface="Calibri" panose="020F0502020204030204" pitchFamily="34" charset="0"/>
                      </a:endParaRPr>
                    </a:p>
                    <a:p>
                      <a:pPr marL="285750" indent="-285750">
                        <a:lnSpc>
                          <a:spcPct val="100000"/>
                        </a:lnSpc>
                        <a:buFont typeface="Arial" panose="020B0604020202020204" pitchFamily="34" charset="0"/>
                        <a:buChar char="•"/>
                      </a:pPr>
                      <a:r>
                        <a:rPr lang="en-US" sz="2000" b="0" i="0" u="sng" dirty="0" smtClean="0">
                          <a:latin typeface="Calibri" panose="020F0502020204030204" pitchFamily="34" charset="0"/>
                          <a:cs typeface="Calibri" panose="020F0502020204030204" pitchFamily="34" charset="0"/>
                          <a:hlinkClick r:id="rId2" action="ppaction://hlinksldjump"/>
                        </a:rPr>
                        <a:t>11 new non-IFPP products</a:t>
                      </a:r>
                      <a:r>
                        <a:rPr lang="en-US" sz="2000" b="0" i="0" dirty="0" smtClean="0">
                          <a:latin typeface="Calibri" panose="020F0502020204030204" pitchFamily="34" charset="0"/>
                          <a:cs typeface="Calibri" panose="020F0502020204030204" pitchFamily="34" charset="0"/>
                          <a:hlinkClick r:id="rId2" action="ppaction://hlinksldjump"/>
                        </a:rPr>
                        <a:t>  </a:t>
                      </a:r>
                      <a:r>
                        <a:rPr lang="en-US" sz="2000" b="0" i="0" dirty="0" smtClean="0">
                          <a:latin typeface="Calibri" panose="020F0502020204030204" pitchFamily="34" charset="0"/>
                          <a:cs typeface="Calibri" panose="020F0502020204030204" pitchFamily="34" charset="0"/>
                        </a:rPr>
                        <a:t>planned</a:t>
                      </a:r>
                      <a:r>
                        <a:rPr lang="en-US" sz="2000" b="0" i="0" baseline="0" dirty="0" smtClean="0">
                          <a:latin typeface="Calibri" panose="020F0502020204030204" pitchFamily="34" charset="0"/>
                          <a:cs typeface="Calibri" panose="020F0502020204030204" pitchFamily="34" charset="0"/>
                        </a:rPr>
                        <a:t> by 4 WGs</a:t>
                      </a:r>
                      <a:endParaRPr lang="en-US" sz="2000" b="0" i="0" dirty="0" smtClean="0">
                        <a:latin typeface="Calibri" panose="020F0502020204030204" pitchFamily="34" charset="0"/>
                        <a:cs typeface="Calibri" panose="020F0502020204030204" pitchFamily="34" charset="0"/>
                      </a:endParaRPr>
                    </a:p>
                    <a:p>
                      <a:pPr marL="285750" indent="-285750">
                        <a:lnSpc>
                          <a:spcPct val="100000"/>
                        </a:lnSpc>
                        <a:buFont typeface="Arial" panose="020B0604020202020204" pitchFamily="34" charset="0"/>
                        <a:buChar char="•"/>
                      </a:pPr>
                      <a:r>
                        <a:rPr lang="en-US" sz="2000" b="0" baseline="0" dirty="0" smtClean="0">
                          <a:latin typeface="Calibri" panose="020F0502020204030204" pitchFamily="34" charset="0"/>
                          <a:cs typeface="Calibri" panose="020F0502020204030204" pitchFamily="34" charset="0"/>
                        </a:rPr>
                        <a:t>IFPP projects in alignment with SDP after finalization by PSC</a:t>
                      </a:r>
                      <a:endParaRPr lang="en-US" sz="2000" b="0" baseline="0" dirty="0" smtClean="0">
                        <a:latin typeface="Calibri" panose="020F0502020204030204" pitchFamily="34" charset="0"/>
                        <a:cs typeface="Calibri" panose="020F050202020403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kern="1200" dirty="0" smtClean="0">
                          <a:solidFill>
                            <a:schemeClr val="dk1"/>
                          </a:solidFill>
                          <a:latin typeface="Calibri" panose="020F0502020204030204" pitchFamily="34" charset="0"/>
                          <a:ea typeface="+mn-ea"/>
                          <a:cs typeface="Calibri" panose="020F0502020204030204" pitchFamily="34" charset="0"/>
                        </a:rPr>
                        <a:t>All </a:t>
                      </a:r>
                      <a:r>
                        <a:rPr lang="en-US" sz="2000" b="0" kern="1200" dirty="0" smtClean="0">
                          <a:solidFill>
                            <a:schemeClr val="dk1"/>
                          </a:solidFill>
                          <a:latin typeface="Calibri" panose="020F0502020204030204" pitchFamily="34" charset="0"/>
                          <a:ea typeface="+mn-ea"/>
                          <a:cs typeface="Calibri" panose="020F0502020204030204" pitchFamily="34" charset="0"/>
                        </a:rPr>
                        <a:t>Working Groups to share </a:t>
                      </a:r>
                      <a:r>
                        <a:rPr lang="en-US" sz="2000" b="0" kern="1200" dirty="0" smtClean="0">
                          <a:solidFill>
                            <a:schemeClr val="dk1"/>
                          </a:solidFill>
                          <a:latin typeface="Calibri" panose="020F0502020204030204" pitchFamily="34" charset="0"/>
                          <a:ea typeface="+mn-ea"/>
                          <a:cs typeface="Calibri" panose="020F0502020204030204" pitchFamily="34" charset="0"/>
                        </a:rPr>
                        <a:t>planned products before </a:t>
                      </a:r>
                      <a:r>
                        <a:rPr lang="en-US" sz="2000" b="0" kern="1200" dirty="0" smtClean="0">
                          <a:solidFill>
                            <a:schemeClr val="dk1"/>
                          </a:solidFill>
                          <a:latin typeface="Calibri" panose="020F0502020204030204" pitchFamily="34" charset="0"/>
                          <a:ea typeface="+mn-ea"/>
                          <a:cs typeface="Calibri" panose="020F0502020204030204" pitchFamily="34" charset="0"/>
                        </a:rPr>
                        <a:t>INCOSAI </a:t>
                      </a:r>
                      <a:r>
                        <a:rPr lang="en-US" sz="2000" b="0" kern="1200" dirty="0" smtClean="0">
                          <a:solidFill>
                            <a:schemeClr val="dk1"/>
                          </a:solidFill>
                          <a:latin typeface="Calibri" panose="020F0502020204030204" pitchFamily="34" charset="0"/>
                          <a:ea typeface="+mn-ea"/>
                          <a:cs typeface="Calibri" panose="020F0502020204030204" pitchFamily="34" charset="0"/>
                        </a:rPr>
                        <a:t>2019</a:t>
                      </a:r>
                      <a:r>
                        <a:rPr lang="en-US" sz="2000" b="0" kern="1200" baseline="0" dirty="0" smtClean="0">
                          <a:solidFill>
                            <a:schemeClr val="dk1"/>
                          </a:solidFill>
                          <a:latin typeface="Calibri" panose="020F0502020204030204" pitchFamily="34" charset="0"/>
                          <a:ea typeface="+mn-ea"/>
                          <a:cs typeface="Calibri" panose="020F0502020204030204" pitchFamily="34" charset="0"/>
                        </a:rPr>
                        <a:t> for addition</a:t>
                      </a:r>
                      <a:r>
                        <a:rPr lang="en-US" sz="2000" b="0" kern="1200" dirty="0" smtClean="0">
                          <a:solidFill>
                            <a:schemeClr val="dk1"/>
                          </a:solidFill>
                          <a:latin typeface="Calibri" panose="020F0502020204030204" pitchFamily="34" charset="0"/>
                          <a:ea typeface="+mn-ea"/>
                          <a:cs typeface="Calibri" panose="020F0502020204030204" pitchFamily="34" charset="0"/>
                        </a:rPr>
                        <a:t> </a:t>
                      </a:r>
                      <a:r>
                        <a:rPr lang="en-US" sz="2000" b="0" kern="1200" dirty="0" smtClean="0">
                          <a:solidFill>
                            <a:schemeClr val="dk1"/>
                          </a:solidFill>
                          <a:latin typeface="Calibri" panose="020F0502020204030204" pitchFamily="34" charset="0"/>
                          <a:ea typeface="+mn-ea"/>
                          <a:cs typeface="Calibri" panose="020F0502020204030204" pitchFamily="34" charset="0"/>
                        </a:rPr>
                        <a:t>to this Work Plan</a:t>
                      </a:r>
                      <a:r>
                        <a:rPr lang="en-US" sz="2000" b="0" kern="1200" dirty="0" smtClean="0">
                          <a:solidFill>
                            <a:schemeClr val="dk1"/>
                          </a:solidFill>
                          <a:latin typeface="Calibri" panose="020F0502020204030204" pitchFamily="34" charset="0"/>
                          <a:ea typeface="+mn-ea"/>
                          <a:cs typeface="Calibri" panose="020F0502020204030204" pitchFamily="34" charset="0"/>
                        </a:rPr>
                        <a:t>.</a:t>
                      </a:r>
                    </a:p>
                    <a:p>
                      <a:pPr marL="0" indent="0" algn="just" defTabSz="914400" rtl="0" eaLnBrk="1" latinLnBrk="0" hangingPunct="1">
                        <a:buFont typeface="Arial" panose="020B0604020202020204" pitchFamily="34" charset="0"/>
                        <a:buNone/>
                      </a:pPr>
                      <a:endParaRPr lang="en-US" sz="2000" b="0" kern="1200" dirty="0">
                        <a:solidFill>
                          <a:schemeClr val="dk1"/>
                        </a:solidFill>
                        <a:latin typeface="Cambria" panose="02040503050406030204" pitchFamily="18" charset="0"/>
                        <a:ea typeface="+mn-ea"/>
                        <a:cs typeface="+mn-cs"/>
                      </a:endParaRPr>
                    </a:p>
                  </a:txBody>
                  <a:tcPr/>
                </a:tc>
              </a:tr>
              <a:tr h="809048">
                <a:tc>
                  <a:txBody>
                    <a:bodyPr/>
                    <a:lstStyle/>
                    <a:p>
                      <a:pPr>
                        <a:lnSpc>
                          <a:spcPct val="100000"/>
                        </a:lnSpc>
                      </a:pPr>
                      <a:r>
                        <a:rPr lang="en-US" sz="1800" b="0" dirty="0" smtClean="0">
                          <a:latin typeface="Cambria" panose="02040503050406030204" pitchFamily="18" charset="0"/>
                        </a:rPr>
                        <a:t>2</a:t>
                      </a:r>
                      <a:endParaRPr lang="en-US" sz="1800" b="0" dirty="0">
                        <a:latin typeface="Cambria" panose="02040503050406030204" pitchFamily="18" charset="0"/>
                      </a:endParaRPr>
                    </a:p>
                  </a:txBody>
                  <a:tcPr marL="73025" marR="73025" marT="0" marB="0" anchor="ctr"/>
                </a:tc>
                <a:tc>
                  <a:txBody>
                    <a:bodyPr/>
                    <a:lstStyle/>
                    <a:p>
                      <a:pPr marL="0" marR="0" lvl="0" indent="0" algn="just">
                        <a:lnSpc>
                          <a:spcPct val="100000"/>
                        </a:lnSpc>
                        <a:spcBef>
                          <a:spcPts val="0"/>
                        </a:spcBef>
                        <a:spcAft>
                          <a:spcPts val="0"/>
                        </a:spcAft>
                        <a:buFont typeface="+mj-lt"/>
                        <a:buNone/>
                      </a:pPr>
                      <a:r>
                        <a:rPr lang="en-ZA" sz="2000" b="0" dirty="0">
                          <a:effectLst/>
                          <a:latin typeface="+mn-lt"/>
                          <a:ea typeface="Times New Roman" panose="02020603050405020304" pitchFamily="18" charset="0"/>
                          <a:cs typeface="Times New Roman" panose="02020603050405020304" pitchFamily="18" charset="0"/>
                        </a:rPr>
                        <a:t>Revision of ISSAI </a:t>
                      </a:r>
                      <a:r>
                        <a:rPr lang="en-ZA" sz="2000" b="0" dirty="0" smtClean="0">
                          <a:effectLst/>
                          <a:latin typeface="+mn-lt"/>
                          <a:ea typeface="Times New Roman" panose="02020603050405020304" pitchFamily="18" charset="0"/>
                          <a:cs typeface="Times New Roman" panose="02020603050405020304" pitchFamily="18" charset="0"/>
                        </a:rPr>
                        <a:t>products</a:t>
                      </a:r>
                      <a:endParaRPr lang="en-US" sz="2000" b="0" dirty="0">
                        <a:effectLst/>
                        <a:latin typeface="+mn-lt"/>
                        <a:ea typeface="Calibri" panose="020F0502020204030204" pitchFamily="34" charset="0"/>
                        <a:cs typeface="Mangal" panose="02040503050203030202" pitchFamily="18" charset="0"/>
                      </a:endParaRPr>
                    </a:p>
                  </a:txBody>
                  <a:tcPr marL="73025" marR="73025" marT="0" marB="0" anchor="ct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kern="1200" dirty="0" smtClean="0">
                          <a:solidFill>
                            <a:schemeClr val="dk1"/>
                          </a:solidFill>
                          <a:latin typeface="Calibri" panose="020F0502020204030204" pitchFamily="34" charset="0"/>
                          <a:ea typeface="+mn-ea"/>
                          <a:cs typeface="Calibri" panose="020F0502020204030204" pitchFamily="34" charset="0"/>
                        </a:rPr>
                        <a:t>WGs to review all existing knowledge products developed outside the ISSAI framework and QA principles</a:t>
                      </a:r>
                      <a:r>
                        <a:rPr lang="en-US" sz="2000" b="0" kern="1200" baseline="0" dirty="0" smtClean="0">
                          <a:solidFill>
                            <a:schemeClr val="dk1"/>
                          </a:solidFill>
                          <a:latin typeface="Calibri" panose="020F0502020204030204" pitchFamily="34" charset="0"/>
                          <a:ea typeface="+mn-ea"/>
                          <a:cs typeface="Calibri" panose="020F0502020204030204" pitchFamily="34" charset="0"/>
                        </a:rPr>
                        <a:t> for continuing applicability</a:t>
                      </a:r>
                      <a:endParaRPr lang="en-US" sz="2000" b="0" kern="1200" dirty="0" smtClean="0">
                        <a:solidFill>
                          <a:schemeClr val="dk1"/>
                        </a:solidFill>
                        <a:latin typeface="Calibri" panose="020F0502020204030204" pitchFamily="34" charset="0"/>
                        <a:ea typeface="+mn-ea"/>
                        <a:cs typeface="Calibri" panose="020F0502020204030204" pitchFamily="34" charset="0"/>
                      </a:endParaRPr>
                    </a:p>
                    <a:p>
                      <a:pPr marL="285750" indent="-285750" algn="just" defTabSz="914400" rtl="0" eaLnBrk="1" latinLnBrk="0" hangingPunct="1">
                        <a:buFont typeface="Arial" panose="020B0604020202020204" pitchFamily="34" charset="0"/>
                        <a:buChar char="•"/>
                      </a:pPr>
                      <a:endParaRPr lang="en-US" sz="2000" b="0" kern="1200" dirty="0">
                        <a:solidFill>
                          <a:schemeClr val="dk1"/>
                        </a:solidFill>
                        <a:latin typeface="Cambria" panose="02040503050406030204" pitchFamily="18" charset="0"/>
                        <a:ea typeface="+mn-ea"/>
                        <a:cs typeface="+mn-cs"/>
                      </a:endParaRPr>
                    </a:p>
                  </a:txBody>
                  <a:tcPr/>
                </a:tc>
              </a:tr>
              <a:tr h="477547">
                <a:tc>
                  <a:txBody>
                    <a:bodyPr/>
                    <a:lstStyle/>
                    <a:p>
                      <a:pPr>
                        <a:lnSpc>
                          <a:spcPct val="100000"/>
                        </a:lnSpc>
                      </a:pPr>
                      <a:r>
                        <a:rPr lang="en-US" sz="1800" b="0" dirty="0" smtClean="0">
                          <a:latin typeface="Cambria" panose="02040503050406030204" pitchFamily="18" charset="0"/>
                        </a:rPr>
                        <a:t>3</a:t>
                      </a:r>
                      <a:endParaRPr lang="en-US" sz="1800" b="0" dirty="0">
                        <a:latin typeface="Cambria" panose="02040503050406030204" pitchFamily="18" charset="0"/>
                      </a:endParaRPr>
                    </a:p>
                  </a:txBody>
                  <a:tcPr marL="73025" marR="73025" marT="0" marB="0" anchor="ctr"/>
                </a:tc>
                <a:tc>
                  <a:txBody>
                    <a:bodyPr/>
                    <a:lstStyle/>
                    <a:p>
                      <a:pPr marL="0" marR="0" lvl="0" indent="0" algn="just">
                        <a:lnSpc>
                          <a:spcPct val="100000"/>
                        </a:lnSpc>
                        <a:spcBef>
                          <a:spcPts val="0"/>
                        </a:spcBef>
                        <a:spcAft>
                          <a:spcPts val="0"/>
                        </a:spcAft>
                        <a:buFont typeface="+mj-lt"/>
                        <a:buNone/>
                      </a:pPr>
                      <a:r>
                        <a:rPr lang="en-ZA" sz="2000" b="0" kern="1200" dirty="0">
                          <a:solidFill>
                            <a:schemeClr val="dk1"/>
                          </a:solidFill>
                          <a:effectLst/>
                          <a:latin typeface="+mn-lt"/>
                          <a:ea typeface="Times New Roman" panose="02020603050405020304" pitchFamily="18" charset="0"/>
                          <a:cs typeface="Times New Roman" panose="02020603050405020304" pitchFamily="18" charset="0"/>
                        </a:rPr>
                        <a:t>INTOSAI KSC-IDI Community </a:t>
                      </a:r>
                      <a:r>
                        <a:rPr lang="en-ZA" sz="2000" b="0" kern="1200" dirty="0" smtClean="0">
                          <a:solidFill>
                            <a:schemeClr val="dk1"/>
                          </a:solidFill>
                          <a:effectLst/>
                          <a:latin typeface="+mn-lt"/>
                          <a:ea typeface="Times New Roman" panose="02020603050405020304" pitchFamily="18" charset="0"/>
                          <a:cs typeface="Times New Roman" panose="02020603050405020304" pitchFamily="18" charset="0"/>
                        </a:rPr>
                        <a:t>Portal</a:t>
                      </a:r>
                      <a:endParaRPr lang="en-US" sz="2000" b="0" kern="1200" dirty="0">
                        <a:solidFill>
                          <a:schemeClr val="dk1"/>
                        </a:solidFill>
                        <a:effectLst/>
                        <a:latin typeface="+mn-lt"/>
                        <a:ea typeface="Times New Roman" panose="02020603050405020304" pitchFamily="18" charset="0"/>
                        <a:cs typeface="Times New Roman" panose="02020603050405020304" pitchFamily="18" charset="0"/>
                      </a:endParaRPr>
                    </a:p>
                  </a:txBody>
                  <a:tcPr marL="73025" marR="73025" marT="0" marB="0" anchor="ctr"/>
                </a:tc>
                <a:tc>
                  <a:txBody>
                    <a:bodyPr/>
                    <a:lstStyle/>
                    <a:p>
                      <a:pPr lvl="0" algn="just"/>
                      <a:r>
                        <a:rPr lang="en-US" sz="2000" b="1" kern="1200" dirty="0" smtClean="0">
                          <a:solidFill>
                            <a:schemeClr val="dk1"/>
                          </a:solidFill>
                          <a:latin typeface="Calibri" panose="020F0502020204030204" pitchFamily="34" charset="0"/>
                          <a:ea typeface="+mn-ea"/>
                          <a:cs typeface="Calibri" panose="020F0502020204030204" pitchFamily="34" charset="0"/>
                        </a:rPr>
                        <a:t>Activity 2:</a:t>
                      </a:r>
                      <a:r>
                        <a:rPr lang="en-US" sz="2000" b="0" kern="1200" dirty="0" smtClean="0">
                          <a:solidFill>
                            <a:schemeClr val="dk1"/>
                          </a:solidFill>
                          <a:latin typeface="Calibri" panose="020F0502020204030204" pitchFamily="34" charset="0"/>
                          <a:ea typeface="+mn-ea"/>
                          <a:cs typeface="Calibri" panose="020F0502020204030204" pitchFamily="34" charset="0"/>
                        </a:rPr>
                        <a:t> </a:t>
                      </a:r>
                      <a:endParaRPr lang="en-US" sz="2000" b="0" kern="1200" dirty="0" smtClean="0">
                        <a:solidFill>
                          <a:schemeClr val="dk1"/>
                        </a:solidFill>
                        <a:latin typeface="Calibri" panose="020F0502020204030204" pitchFamily="34" charset="0"/>
                        <a:ea typeface="+mn-ea"/>
                        <a:cs typeface="Calibri" panose="020F0502020204030204" pitchFamily="34" charset="0"/>
                      </a:endParaRPr>
                    </a:p>
                    <a:p>
                      <a:pPr marL="285750" lvl="0" indent="-285750" algn="just">
                        <a:buFont typeface="Arial" panose="020B0604020202020204" pitchFamily="34" charset="0"/>
                        <a:buChar char="•"/>
                      </a:pPr>
                      <a:r>
                        <a:rPr lang="en-US" sz="2000" b="0" kern="1200" dirty="0" smtClean="0">
                          <a:solidFill>
                            <a:schemeClr val="dk1"/>
                          </a:solidFill>
                          <a:latin typeface="Calibri" panose="020F0502020204030204" pitchFamily="34" charset="0"/>
                          <a:ea typeface="+mn-ea"/>
                          <a:cs typeface="Calibri" panose="020F0502020204030204" pitchFamily="34" charset="0"/>
                        </a:rPr>
                        <a:t>Content enrichment and </a:t>
                      </a:r>
                      <a:r>
                        <a:rPr lang="en-US" sz="2000" b="0" kern="1200" dirty="0" err="1" smtClean="0">
                          <a:solidFill>
                            <a:schemeClr val="dk1"/>
                          </a:solidFill>
                          <a:latin typeface="Calibri" panose="020F0502020204030204" pitchFamily="34" charset="0"/>
                          <a:ea typeface="+mn-ea"/>
                          <a:cs typeface="Calibri" panose="020F0502020204030204" pitchFamily="34" charset="0"/>
                        </a:rPr>
                        <a:t>updation</a:t>
                      </a:r>
                      <a:r>
                        <a:rPr lang="en-US" sz="2000" b="0" kern="1200" dirty="0" smtClean="0">
                          <a:solidFill>
                            <a:schemeClr val="dk1"/>
                          </a:solidFill>
                          <a:latin typeface="Calibri" panose="020F0502020204030204" pitchFamily="34" charset="0"/>
                          <a:ea typeface="+mn-ea"/>
                          <a:cs typeface="Calibri" panose="020F0502020204030204" pitchFamily="34" charset="0"/>
                        </a:rPr>
                        <a:t> of pages </a:t>
                      </a:r>
                      <a:r>
                        <a:rPr lang="en-US" sz="2000" b="0" kern="1200" dirty="0" smtClean="0">
                          <a:solidFill>
                            <a:schemeClr val="dk1"/>
                          </a:solidFill>
                          <a:latin typeface="Calibri" panose="020F0502020204030204" pitchFamily="34" charset="0"/>
                          <a:ea typeface="+mn-ea"/>
                          <a:cs typeface="Calibri" panose="020F0502020204030204" pitchFamily="34" charset="0"/>
                        </a:rPr>
                        <a:t>of </a:t>
                      </a:r>
                      <a:r>
                        <a:rPr lang="en-US" sz="2000" b="0" kern="1200" dirty="0" smtClean="0">
                          <a:solidFill>
                            <a:schemeClr val="dk1"/>
                          </a:solidFill>
                          <a:latin typeface="Calibri" panose="020F0502020204030204" pitchFamily="34" charset="0"/>
                          <a:ea typeface="+mn-ea"/>
                          <a:cs typeface="Calibri" panose="020F0502020204030204" pitchFamily="34" charset="0"/>
                        </a:rPr>
                        <a:t>each </a:t>
                      </a:r>
                      <a:r>
                        <a:rPr lang="en-US" sz="2000" b="0" kern="1200" dirty="0" smtClean="0">
                          <a:solidFill>
                            <a:schemeClr val="dk1"/>
                          </a:solidFill>
                          <a:latin typeface="Calibri" panose="020F0502020204030204" pitchFamily="34" charset="0"/>
                          <a:ea typeface="+mn-ea"/>
                          <a:cs typeface="Calibri" panose="020F0502020204030204" pitchFamily="34" charset="0"/>
                        </a:rPr>
                        <a:t>Working </a:t>
                      </a:r>
                      <a:r>
                        <a:rPr lang="en-US" sz="2000" b="0" kern="1200" dirty="0" smtClean="0">
                          <a:solidFill>
                            <a:schemeClr val="dk1"/>
                          </a:solidFill>
                          <a:latin typeface="Calibri" panose="020F0502020204030204" pitchFamily="34" charset="0"/>
                          <a:ea typeface="+mn-ea"/>
                          <a:cs typeface="Calibri" panose="020F0502020204030204" pitchFamily="34" charset="0"/>
                        </a:rPr>
                        <a:t>Group </a:t>
                      </a:r>
                      <a:r>
                        <a:rPr lang="en-US" sz="2000" b="0" kern="1200" dirty="0" smtClean="0">
                          <a:solidFill>
                            <a:schemeClr val="dk1"/>
                          </a:solidFill>
                          <a:latin typeface="Calibri" panose="020F0502020204030204" pitchFamily="34" charset="0"/>
                          <a:ea typeface="+mn-ea"/>
                          <a:cs typeface="Calibri" panose="020F0502020204030204" pitchFamily="34" charset="0"/>
                        </a:rPr>
                        <a:t>in the Community Portal.</a:t>
                      </a:r>
                    </a:p>
                    <a:p>
                      <a:pPr marL="285750" lvl="0" indent="-285750" algn="just">
                        <a:buFont typeface="Arial" panose="020B0604020202020204" pitchFamily="34" charset="0"/>
                        <a:buChar char="•"/>
                      </a:pPr>
                      <a:r>
                        <a:rPr lang="en-US" sz="2000" b="0" kern="1200" dirty="0" smtClean="0">
                          <a:solidFill>
                            <a:schemeClr val="dk1"/>
                          </a:solidFill>
                          <a:latin typeface="Calibri" panose="020F0502020204030204" pitchFamily="34" charset="0"/>
                          <a:ea typeface="+mn-ea"/>
                          <a:cs typeface="Calibri" panose="020F0502020204030204" pitchFamily="34" charset="0"/>
                        </a:rPr>
                        <a:t>Active participation of the Working </a:t>
                      </a:r>
                      <a:r>
                        <a:rPr lang="en-US" sz="2000" b="0" kern="1200" dirty="0" smtClean="0">
                          <a:solidFill>
                            <a:schemeClr val="dk1"/>
                          </a:solidFill>
                          <a:latin typeface="Calibri" panose="020F0502020204030204" pitchFamily="34" charset="0"/>
                          <a:ea typeface="+mn-ea"/>
                          <a:cs typeface="Calibri" panose="020F0502020204030204" pitchFamily="34" charset="0"/>
                        </a:rPr>
                        <a:t>Groups project teams </a:t>
                      </a:r>
                      <a:r>
                        <a:rPr lang="en-US" sz="2000" b="0" kern="1200" dirty="0" smtClean="0">
                          <a:solidFill>
                            <a:schemeClr val="dk1"/>
                          </a:solidFill>
                          <a:latin typeface="Calibri" panose="020F0502020204030204" pitchFamily="34" charset="0"/>
                          <a:ea typeface="+mn-ea"/>
                          <a:cs typeface="Calibri" panose="020F0502020204030204" pitchFamily="34" charset="0"/>
                        </a:rPr>
                        <a:t>in </a:t>
                      </a:r>
                      <a:r>
                        <a:rPr lang="en-US" sz="2000" b="0" kern="1200" dirty="0" smtClean="0">
                          <a:solidFill>
                            <a:schemeClr val="dk1"/>
                          </a:solidFill>
                          <a:latin typeface="Calibri" panose="020F0502020204030204" pitchFamily="34" charset="0"/>
                          <a:ea typeface="+mn-ea"/>
                          <a:cs typeface="Calibri" panose="020F0502020204030204" pitchFamily="34" charset="0"/>
                        </a:rPr>
                        <a:t>usage of real-time features of the Portal</a:t>
                      </a:r>
                      <a:endParaRPr lang="en-US" sz="2000" b="0" kern="1200" dirty="0" smtClean="0">
                        <a:solidFill>
                          <a:schemeClr val="dk1"/>
                        </a:solidFill>
                        <a:latin typeface="Calibri" panose="020F0502020204030204" pitchFamily="34" charset="0"/>
                        <a:ea typeface="+mn-ea"/>
                        <a:cs typeface="Calibri" panose="020F0502020204030204" pitchFamily="34" charset="0"/>
                      </a:endParaRPr>
                    </a:p>
                    <a:p>
                      <a:pPr marL="285750" lvl="0" indent="-285750" algn="just">
                        <a:buFont typeface="Arial" panose="020B0604020202020204" pitchFamily="34" charset="0"/>
                        <a:buChar char="•"/>
                      </a:pPr>
                      <a:r>
                        <a:rPr lang="en-US" sz="2000" b="0" kern="1200" dirty="0" smtClean="0">
                          <a:solidFill>
                            <a:schemeClr val="dk1"/>
                          </a:solidFill>
                          <a:latin typeface="Calibri" panose="020F0502020204030204" pitchFamily="34" charset="0"/>
                          <a:ea typeface="+mn-ea"/>
                          <a:cs typeface="Calibri" panose="020F0502020204030204" pitchFamily="34" charset="0"/>
                        </a:rPr>
                        <a:t>Actively promote the Portal </a:t>
                      </a:r>
                      <a:r>
                        <a:rPr lang="en-US" sz="2000" b="0" kern="1200" dirty="0" smtClean="0">
                          <a:solidFill>
                            <a:schemeClr val="dk1"/>
                          </a:solidFill>
                          <a:latin typeface="Calibri" panose="020F0502020204030204" pitchFamily="34" charset="0"/>
                          <a:ea typeface="+mn-ea"/>
                          <a:cs typeface="Calibri" panose="020F0502020204030204" pitchFamily="34" charset="0"/>
                        </a:rPr>
                        <a:t>beyond project group members to member SAIs in Working Groups.</a:t>
                      </a:r>
                      <a:endParaRPr lang="en-US" sz="2000" b="0" kern="1200" dirty="0">
                        <a:solidFill>
                          <a:schemeClr val="dk1"/>
                        </a:solidFill>
                        <a:latin typeface="Calibri" panose="020F0502020204030204" pitchFamily="34" charset="0"/>
                        <a:ea typeface="+mn-ea"/>
                        <a:cs typeface="Calibri" panose="020F0502020204030204" pitchFamily="34" charset="0"/>
                      </a:endParaRPr>
                    </a:p>
                  </a:txBody>
                  <a:tcPr/>
                </a:tc>
              </a:tr>
            </a:tbl>
          </a:graphicData>
        </a:graphic>
      </p:graphicFrame>
    </p:spTree>
    <p:extLst>
      <p:ext uri="{BB962C8B-B14F-4D97-AF65-F5344CB8AC3E}">
        <p14:creationId xmlns:p14="http://schemas.microsoft.com/office/powerpoint/2010/main" val="292034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9215" y="78879"/>
            <a:ext cx="9772650" cy="1325563"/>
          </a:xfrm>
        </p:spPr>
        <p:txBody>
          <a:bodyPr>
            <a:normAutofit/>
          </a:bodyPr>
          <a:lstStyle/>
          <a:p>
            <a:r>
              <a:rPr lang="en-US" sz="3200" dirty="0" smtClean="0"/>
              <a:t>Activities proposed for Work Plan 2020-22</a:t>
            </a:r>
            <a:endParaRPr lang="en-US" sz="3200" dirty="0"/>
          </a:p>
        </p:txBody>
      </p:sp>
      <p:sp>
        <p:nvSpPr>
          <p:cNvPr id="3" name="Content Placeholder 2"/>
          <p:cNvSpPr>
            <a:spLocks noGrp="1"/>
          </p:cNvSpPr>
          <p:nvPr>
            <p:ph idx="1"/>
          </p:nvPr>
        </p:nvSpPr>
        <p:spPr>
          <a:xfrm>
            <a:off x="438150" y="1228725"/>
            <a:ext cx="11229975" cy="5629275"/>
          </a:xfrm>
        </p:spPr>
        <p:txBody>
          <a:bodyPr>
            <a:normAutofit/>
          </a:bodyPr>
          <a:lstStyle/>
          <a:p>
            <a:pPr lvl="1" algn="just">
              <a:lnSpc>
                <a:spcPct val="110000"/>
              </a:lnSpc>
            </a:pPr>
            <a:endParaRPr lang="en-US" sz="2200" dirty="0" smtClean="0"/>
          </a:p>
          <a:p>
            <a:pPr algn="just">
              <a:lnSpc>
                <a:spcPct val="110000"/>
              </a:lnSpc>
            </a:pP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2892912702"/>
              </p:ext>
            </p:extLst>
          </p:nvPr>
        </p:nvGraphicFramePr>
        <p:xfrm>
          <a:off x="506894" y="1151534"/>
          <a:ext cx="11685106" cy="5273040"/>
        </p:xfrm>
        <a:graphic>
          <a:graphicData uri="http://schemas.openxmlformats.org/drawingml/2006/table">
            <a:tbl>
              <a:tblPr firstRow="1" bandRow="1">
                <a:tableStyleId>{5C22544A-7EE6-4342-B048-85BDC9FD1C3A}</a:tableStyleId>
              </a:tblPr>
              <a:tblGrid>
                <a:gridCol w="450898"/>
                <a:gridCol w="4295775"/>
                <a:gridCol w="6938433"/>
              </a:tblGrid>
              <a:tr h="362450">
                <a:tc>
                  <a:txBody>
                    <a:bodyPr/>
                    <a:lstStyle/>
                    <a:p>
                      <a:pPr>
                        <a:lnSpc>
                          <a:spcPct val="100000"/>
                        </a:lnSpc>
                      </a:pPr>
                      <a:r>
                        <a:rPr lang="en-US" sz="1800" b="0" dirty="0" err="1" smtClean="0">
                          <a:latin typeface="Cambria" panose="02040503050406030204" pitchFamily="18" charset="0"/>
                        </a:rPr>
                        <a:t>Sl</a:t>
                      </a:r>
                      <a:endParaRPr lang="en-US" sz="1800" b="0" dirty="0">
                        <a:latin typeface="Cambria" panose="02040503050406030204" pitchFamily="18" charset="0"/>
                      </a:endParaRPr>
                    </a:p>
                  </a:txBody>
                  <a:tcPr/>
                </a:tc>
                <a:tc>
                  <a:txBody>
                    <a:bodyPr/>
                    <a:lstStyle/>
                    <a:p>
                      <a:pPr marL="0" algn="ctr" defTabSz="914400" rtl="0" eaLnBrk="1" latinLnBrk="0" hangingPunct="1">
                        <a:lnSpc>
                          <a:spcPct val="100000"/>
                        </a:lnSpc>
                      </a:pPr>
                      <a:r>
                        <a:rPr lang="en-US" sz="2800" b="0" kern="1200" dirty="0" smtClean="0">
                          <a:solidFill>
                            <a:schemeClr val="lt1"/>
                          </a:solidFill>
                          <a:latin typeface="Calibri" panose="020F0502020204030204" pitchFamily="34" charset="0"/>
                          <a:ea typeface="+mn-ea"/>
                          <a:cs typeface="Calibri" panose="020F0502020204030204" pitchFamily="34" charset="0"/>
                        </a:rPr>
                        <a:t>Strategies</a:t>
                      </a:r>
                      <a:endParaRPr lang="en-US" sz="2800" b="0" kern="1200" dirty="0">
                        <a:solidFill>
                          <a:schemeClr val="lt1"/>
                        </a:solidFill>
                        <a:latin typeface="Calibri" panose="020F0502020204030204" pitchFamily="34" charset="0"/>
                        <a:ea typeface="+mn-ea"/>
                        <a:cs typeface="Calibri" panose="020F0502020204030204" pitchFamily="34" charset="0"/>
                      </a:endParaRPr>
                    </a:p>
                  </a:txBody>
                  <a:tcPr>
                    <a:solidFill>
                      <a:schemeClr val="accent1">
                        <a:lumMod val="75000"/>
                      </a:schemeClr>
                    </a:solidFill>
                  </a:tcPr>
                </a:tc>
                <a:tc>
                  <a:txBody>
                    <a:bodyPr/>
                    <a:lstStyle/>
                    <a:p>
                      <a:pPr algn="ctr">
                        <a:lnSpc>
                          <a:spcPct val="100000"/>
                        </a:lnSpc>
                      </a:pPr>
                      <a:r>
                        <a:rPr lang="en-US" sz="2800" b="0" kern="1200" dirty="0" smtClean="0">
                          <a:solidFill>
                            <a:schemeClr val="lt1"/>
                          </a:solidFill>
                          <a:latin typeface="Calibri" panose="020F0502020204030204" pitchFamily="34" charset="0"/>
                          <a:ea typeface="+mn-ea"/>
                          <a:cs typeface="Calibri" panose="020F0502020204030204" pitchFamily="34" charset="0"/>
                        </a:rPr>
                        <a:t>Proposed Activities</a:t>
                      </a:r>
                      <a:endParaRPr lang="en-US" sz="2800" b="0" kern="1200" dirty="0">
                        <a:solidFill>
                          <a:schemeClr val="lt1"/>
                        </a:solidFill>
                        <a:latin typeface="Calibri" panose="020F0502020204030204" pitchFamily="34" charset="0"/>
                        <a:ea typeface="+mn-ea"/>
                        <a:cs typeface="Calibri" panose="020F0502020204030204" pitchFamily="34" charset="0"/>
                      </a:endParaRPr>
                    </a:p>
                  </a:txBody>
                  <a:tcPr/>
                </a:tc>
              </a:tr>
              <a:tr h="1492606">
                <a:tc>
                  <a:txBody>
                    <a:bodyPr/>
                    <a:lstStyle/>
                    <a:p>
                      <a:pPr>
                        <a:lnSpc>
                          <a:spcPct val="100000"/>
                        </a:lnSpc>
                      </a:pPr>
                      <a:r>
                        <a:rPr lang="en-US" sz="1800" b="0" dirty="0" smtClean="0">
                          <a:latin typeface="Cambria" panose="02040503050406030204" pitchFamily="18" charset="0"/>
                        </a:rPr>
                        <a:t>4</a:t>
                      </a:r>
                      <a:endParaRPr lang="en-US" sz="1800" b="0" dirty="0">
                        <a:latin typeface="Cambria" panose="02040503050406030204" pitchFamily="18" charset="0"/>
                      </a:endParaRPr>
                    </a:p>
                  </a:txBody>
                  <a:tcPr marL="73025" marR="73025" marT="0" marB="0" anchor="ctr"/>
                </a:tc>
                <a:tc>
                  <a:txBody>
                    <a:bodyPr/>
                    <a:lstStyle/>
                    <a:p>
                      <a:pPr marL="0" marR="0" lvl="0" indent="0" algn="just">
                        <a:lnSpc>
                          <a:spcPct val="100000"/>
                        </a:lnSpc>
                        <a:spcBef>
                          <a:spcPts val="0"/>
                        </a:spcBef>
                        <a:spcAft>
                          <a:spcPts val="0"/>
                        </a:spcAft>
                        <a:buFont typeface="+mj-lt"/>
                        <a:buNone/>
                      </a:pPr>
                      <a:r>
                        <a:rPr lang="en-ZA" sz="2000" b="0" kern="1200" dirty="0">
                          <a:solidFill>
                            <a:schemeClr val="dk1"/>
                          </a:solidFill>
                          <a:effectLst/>
                          <a:latin typeface="+mn-lt"/>
                          <a:ea typeface="Times New Roman" panose="02020603050405020304" pitchFamily="18" charset="0"/>
                          <a:cs typeface="Times New Roman" panose="02020603050405020304" pitchFamily="18" charset="0"/>
                        </a:rPr>
                        <a:t>Research </a:t>
                      </a:r>
                      <a:r>
                        <a:rPr lang="en-ZA" sz="2000" b="0" kern="1200" dirty="0" smtClean="0">
                          <a:solidFill>
                            <a:schemeClr val="dk1"/>
                          </a:solidFill>
                          <a:effectLst/>
                          <a:latin typeface="+mn-lt"/>
                          <a:ea typeface="Times New Roman" panose="02020603050405020304" pitchFamily="18" charset="0"/>
                          <a:cs typeface="Times New Roman" panose="02020603050405020304" pitchFamily="18" charset="0"/>
                        </a:rPr>
                        <a:t>projects and  </a:t>
                      </a:r>
                      <a:r>
                        <a:rPr lang="en-ZA" sz="2000" b="0" kern="1200" dirty="0">
                          <a:solidFill>
                            <a:schemeClr val="dk1"/>
                          </a:solidFill>
                          <a:effectLst/>
                          <a:latin typeface="+mn-lt"/>
                          <a:ea typeface="Times New Roman" panose="02020603050405020304" pitchFamily="18" charset="0"/>
                          <a:cs typeface="Times New Roman" panose="02020603050405020304" pitchFamily="18" charset="0"/>
                        </a:rPr>
                        <a:t>engagement with </a:t>
                      </a:r>
                      <a:r>
                        <a:rPr lang="en-ZA" sz="2000" b="0" kern="1200" dirty="0" smtClean="0">
                          <a:solidFill>
                            <a:schemeClr val="dk1"/>
                          </a:solidFill>
                          <a:effectLst/>
                          <a:latin typeface="+mn-lt"/>
                          <a:ea typeface="Times New Roman" panose="02020603050405020304" pitchFamily="18" charset="0"/>
                          <a:cs typeface="Times New Roman" panose="02020603050405020304" pitchFamily="18" charset="0"/>
                        </a:rPr>
                        <a:t>academic community</a:t>
                      </a:r>
                      <a:endParaRPr lang="en-US" sz="2000" b="0" kern="1200" dirty="0">
                        <a:solidFill>
                          <a:schemeClr val="dk1"/>
                        </a:solidFill>
                        <a:effectLst/>
                        <a:latin typeface="+mn-lt"/>
                        <a:ea typeface="Times New Roman" panose="02020603050405020304" pitchFamily="18" charset="0"/>
                        <a:cs typeface="Times New Roman" panose="02020603050405020304" pitchFamily="18" charset="0"/>
                      </a:endParaRPr>
                    </a:p>
                  </a:txBody>
                  <a:tcPr marL="73025" marR="73025" marT="0" marB="0" anchor="ctr"/>
                </a:tc>
                <a:tc>
                  <a:txBody>
                    <a:bodyPr/>
                    <a:lstStyle/>
                    <a:p>
                      <a:pPr marL="0" lvl="1" algn="l" defTabSz="914400" rtl="0" eaLnBrk="1" latinLnBrk="0" hangingPunct="1">
                        <a:lnSpc>
                          <a:spcPct val="100000"/>
                        </a:lnSpc>
                      </a:pPr>
                      <a:r>
                        <a:rPr lang="en-US" sz="2000" b="1" kern="1200" baseline="0" dirty="0" smtClean="0">
                          <a:solidFill>
                            <a:schemeClr val="dk1"/>
                          </a:solidFill>
                          <a:latin typeface="Calibri" panose="020F0502020204030204" pitchFamily="34" charset="0"/>
                          <a:ea typeface="+mn-ea"/>
                          <a:cs typeface="Calibri" panose="020F0502020204030204" pitchFamily="34" charset="0"/>
                        </a:rPr>
                        <a:t>Activity 3</a:t>
                      </a:r>
                      <a:r>
                        <a:rPr lang="en-US" sz="2000" b="0" kern="1200" baseline="0" dirty="0" smtClean="0">
                          <a:solidFill>
                            <a:schemeClr val="dk1"/>
                          </a:solidFill>
                          <a:latin typeface="Calibri" panose="020F0502020204030204" pitchFamily="34" charset="0"/>
                          <a:ea typeface="+mn-ea"/>
                          <a:cs typeface="Calibri" panose="020F0502020204030204" pitchFamily="34" charset="0"/>
                        </a:rPr>
                        <a:t>: </a:t>
                      </a:r>
                      <a:r>
                        <a:rPr lang="en-US" sz="2000" b="0" kern="1200" baseline="0" dirty="0" smtClean="0">
                          <a:solidFill>
                            <a:schemeClr val="dk1"/>
                          </a:solidFill>
                          <a:latin typeface="Calibri" panose="020F0502020204030204" pitchFamily="34" charset="0"/>
                          <a:ea typeface="+mn-ea"/>
                          <a:cs typeface="Calibri" panose="020F0502020204030204" pitchFamily="34" charset="0"/>
                          <a:hlinkClick r:id="rId2" action="ppaction://hlinksldjump"/>
                        </a:rPr>
                        <a:t>Research </a:t>
                      </a:r>
                      <a:endParaRPr lang="en-US" sz="2000" b="0" kern="1200" baseline="0" dirty="0" smtClean="0">
                        <a:solidFill>
                          <a:schemeClr val="dk1"/>
                        </a:solidFill>
                        <a:latin typeface="Calibri" panose="020F0502020204030204" pitchFamily="34" charset="0"/>
                        <a:ea typeface="+mn-ea"/>
                        <a:cs typeface="Calibri" panose="020F0502020204030204" pitchFamily="34" charset="0"/>
                      </a:endParaRPr>
                    </a:p>
                    <a:p>
                      <a:pPr marL="285750" lvl="1" indent="-285750" algn="l" defTabSz="914400" rtl="0" eaLnBrk="1" latinLnBrk="0" hangingPunct="1">
                        <a:lnSpc>
                          <a:spcPct val="100000"/>
                        </a:lnSpc>
                        <a:buFont typeface="Arial" panose="020B0604020202020204" pitchFamily="34" charset="0"/>
                        <a:buChar char="•"/>
                      </a:pPr>
                      <a:r>
                        <a:rPr lang="en-US" sz="1800" b="0" kern="1200" dirty="0" smtClean="0">
                          <a:solidFill>
                            <a:schemeClr val="dk1"/>
                          </a:solidFill>
                          <a:latin typeface="Cambria" panose="02040503050406030204" pitchFamily="18" charset="0"/>
                          <a:ea typeface="+mn-ea"/>
                          <a:cs typeface="+mn-cs"/>
                        </a:rPr>
                        <a:t> </a:t>
                      </a:r>
                      <a:r>
                        <a:rPr lang="en-US" sz="2000" b="0" kern="1200" baseline="0" dirty="0" smtClean="0">
                          <a:solidFill>
                            <a:schemeClr val="dk1"/>
                          </a:solidFill>
                          <a:latin typeface="Calibri" panose="020F0502020204030204" pitchFamily="34" charset="0"/>
                          <a:ea typeface="+mn-ea"/>
                          <a:cs typeface="Calibri" panose="020F0502020204030204" pitchFamily="34" charset="0"/>
                        </a:rPr>
                        <a:t>(a) SAI Independence   </a:t>
                      </a:r>
                    </a:p>
                    <a:p>
                      <a:pPr marL="285750" lvl="1" indent="-285750" algn="l" defTabSz="914400" rtl="0" eaLnBrk="1" latinLnBrk="0" hangingPunct="1">
                        <a:lnSpc>
                          <a:spcPct val="100000"/>
                        </a:lnSpc>
                        <a:buFont typeface="Arial" panose="020B0604020202020204" pitchFamily="34" charset="0"/>
                        <a:buChar char="•"/>
                      </a:pPr>
                      <a:r>
                        <a:rPr lang="en-US" sz="2000" b="0" kern="1200" baseline="0" dirty="0" smtClean="0">
                          <a:solidFill>
                            <a:schemeClr val="dk1"/>
                          </a:solidFill>
                          <a:latin typeface="Calibri" panose="020F0502020204030204" pitchFamily="34" charset="0"/>
                          <a:ea typeface="+mn-ea"/>
                          <a:cs typeface="Calibri" panose="020F0502020204030204" pitchFamily="34" charset="0"/>
                        </a:rPr>
                        <a:t> (b) Audit communications and Reporting of Audit Results. </a:t>
                      </a:r>
                    </a:p>
                    <a:p>
                      <a:pPr marL="0" lvl="1" indent="0" algn="l" defTabSz="914400" rtl="0" eaLnBrk="1" latinLnBrk="0" hangingPunct="1">
                        <a:lnSpc>
                          <a:spcPct val="100000"/>
                        </a:lnSpc>
                        <a:buFont typeface="Arial" panose="020B0604020202020204" pitchFamily="34" charset="0"/>
                        <a:buNone/>
                      </a:pPr>
                      <a:r>
                        <a:rPr lang="en-US" sz="2000" b="1" kern="1200" baseline="0" dirty="0" smtClean="0">
                          <a:solidFill>
                            <a:schemeClr val="dk1"/>
                          </a:solidFill>
                          <a:latin typeface="Calibri" panose="020F0502020204030204" pitchFamily="34" charset="0"/>
                          <a:ea typeface="+mn-ea"/>
                          <a:cs typeface="Calibri" panose="020F0502020204030204" pitchFamily="34" charset="0"/>
                        </a:rPr>
                        <a:t>Activity 4: </a:t>
                      </a:r>
                      <a:endParaRPr lang="en-US" sz="2000" b="1" kern="1200" baseline="0" dirty="0" smtClean="0">
                        <a:solidFill>
                          <a:schemeClr val="dk1"/>
                        </a:solidFill>
                        <a:latin typeface="Calibri" panose="020F0502020204030204" pitchFamily="34" charset="0"/>
                        <a:ea typeface="+mn-ea"/>
                        <a:cs typeface="Calibri" panose="020F0502020204030204" pitchFamily="34" charset="0"/>
                      </a:endParaRPr>
                    </a:p>
                    <a:p>
                      <a:pPr marL="0" lvl="1" indent="0" algn="l" defTabSz="914400" rtl="0" eaLnBrk="1" latinLnBrk="0" hangingPunct="1">
                        <a:lnSpc>
                          <a:spcPct val="100000"/>
                        </a:lnSpc>
                        <a:buFont typeface="Arial" panose="020B0604020202020204" pitchFamily="34" charset="0"/>
                        <a:buNone/>
                      </a:pPr>
                      <a:r>
                        <a:rPr lang="en-US" sz="2000" b="0" kern="1200" baseline="0" dirty="0" smtClean="0">
                          <a:solidFill>
                            <a:schemeClr val="dk1"/>
                          </a:solidFill>
                          <a:latin typeface="Calibri" panose="020F0502020204030204" pitchFamily="34" charset="0"/>
                          <a:ea typeface="+mn-ea"/>
                          <a:cs typeface="Calibri" panose="020F0502020204030204" pitchFamily="34" charset="0"/>
                        </a:rPr>
                        <a:t>All WG Project teams and Research teams be encouraged  to identify subject-specific professional bodies and academic institutions and engage with them during conception and drafting of project documents</a:t>
                      </a:r>
                      <a:endParaRPr lang="en-US" sz="2000" b="0" kern="1200" baseline="0" dirty="0">
                        <a:solidFill>
                          <a:schemeClr val="dk1"/>
                        </a:solidFill>
                        <a:latin typeface="Calibri" panose="020F0502020204030204" pitchFamily="34" charset="0"/>
                        <a:ea typeface="+mn-ea"/>
                        <a:cs typeface="Calibri" panose="020F0502020204030204" pitchFamily="34" charset="0"/>
                      </a:endParaRPr>
                    </a:p>
                  </a:txBody>
                  <a:tcPr/>
                </a:tc>
              </a:tr>
              <a:tr h="809048">
                <a:tc>
                  <a:txBody>
                    <a:bodyPr/>
                    <a:lstStyle/>
                    <a:p>
                      <a:pPr>
                        <a:lnSpc>
                          <a:spcPct val="100000"/>
                        </a:lnSpc>
                      </a:pPr>
                      <a:r>
                        <a:rPr lang="en-US" sz="1800" b="0" dirty="0" smtClean="0">
                          <a:latin typeface="Cambria" panose="02040503050406030204" pitchFamily="18" charset="0"/>
                        </a:rPr>
                        <a:t>5</a:t>
                      </a:r>
                      <a:endParaRPr lang="en-US" sz="1800" b="0" dirty="0">
                        <a:latin typeface="Cambria" panose="02040503050406030204" pitchFamily="18" charset="0"/>
                      </a:endParaRPr>
                    </a:p>
                  </a:txBody>
                  <a:tcPr marL="73025" marR="73025" marT="0" marB="0" anchor="ctr"/>
                </a:tc>
                <a:tc>
                  <a:txBody>
                    <a:bodyPr/>
                    <a:lstStyle/>
                    <a:p>
                      <a:pPr marL="0" marR="0" lvl="0" indent="0" algn="just">
                        <a:lnSpc>
                          <a:spcPct val="100000"/>
                        </a:lnSpc>
                        <a:spcBef>
                          <a:spcPts val="0"/>
                        </a:spcBef>
                        <a:spcAft>
                          <a:spcPts val="0"/>
                        </a:spcAft>
                        <a:buFont typeface="+mj-lt"/>
                        <a:buNone/>
                      </a:pPr>
                      <a:r>
                        <a:rPr lang="en-ZA" sz="2000" b="0" kern="1200" dirty="0">
                          <a:solidFill>
                            <a:schemeClr val="dk1"/>
                          </a:solidFill>
                          <a:effectLst/>
                          <a:latin typeface="+mn-lt"/>
                          <a:ea typeface="Times New Roman" panose="02020603050405020304" pitchFamily="18" charset="0"/>
                          <a:cs typeface="Times New Roman" panose="02020603050405020304" pitchFamily="18" charset="0"/>
                        </a:rPr>
                        <a:t>Stakeholder </a:t>
                      </a:r>
                      <a:r>
                        <a:rPr lang="en-ZA" sz="2000" b="0" kern="1200" dirty="0" smtClean="0">
                          <a:solidFill>
                            <a:schemeClr val="dk1"/>
                          </a:solidFill>
                          <a:effectLst/>
                          <a:latin typeface="+mn-lt"/>
                          <a:ea typeface="Times New Roman" panose="02020603050405020304" pitchFamily="18" charset="0"/>
                          <a:cs typeface="Times New Roman" panose="02020603050405020304" pitchFamily="18" charset="0"/>
                        </a:rPr>
                        <a:t>engagement</a:t>
                      </a:r>
                      <a:endParaRPr lang="en-US" sz="2000" b="0" kern="1200" dirty="0">
                        <a:solidFill>
                          <a:schemeClr val="dk1"/>
                        </a:solidFill>
                        <a:effectLst/>
                        <a:latin typeface="+mn-lt"/>
                        <a:ea typeface="Times New Roman" panose="02020603050405020304" pitchFamily="18" charset="0"/>
                        <a:cs typeface="Times New Roman" panose="02020603050405020304" pitchFamily="18" charset="0"/>
                      </a:endParaRPr>
                    </a:p>
                  </a:txBody>
                  <a:tcPr marL="73025" marR="73025"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kern="1200" baseline="0" dirty="0" smtClean="0">
                          <a:solidFill>
                            <a:schemeClr val="dk1"/>
                          </a:solidFill>
                          <a:latin typeface="Calibri" panose="020F0502020204030204" pitchFamily="34" charset="0"/>
                          <a:ea typeface="+mn-ea"/>
                          <a:cs typeface="Calibri" panose="020F0502020204030204" pitchFamily="34" charset="0"/>
                        </a:rPr>
                        <a:t>Activity 5</a:t>
                      </a:r>
                      <a:r>
                        <a:rPr lang="en-US" sz="1800" b="0" dirty="0" smtClean="0">
                          <a:latin typeface="Cambria" panose="02040503050406030204" pitchFamily="18" charset="0"/>
                        </a:rPr>
                        <a:t>:  </a:t>
                      </a:r>
                      <a:r>
                        <a:rPr lang="en-US" sz="2000" b="0" kern="1200" baseline="0" dirty="0" smtClean="0">
                          <a:solidFill>
                            <a:schemeClr val="dk1"/>
                          </a:solidFill>
                          <a:latin typeface="Calibri" panose="020F0502020204030204" pitchFamily="34" charset="0"/>
                          <a:ea typeface="+mn-ea"/>
                          <a:cs typeface="Calibri" panose="020F0502020204030204" pitchFamily="34" charset="0"/>
                        </a:rPr>
                        <a:t>Increased cooperation and engagement with Regions in the activities of KSC and Working Group activities.</a:t>
                      </a:r>
                    </a:p>
                    <a:p>
                      <a:pPr marL="285750" lvl="0" indent="-285750" algn="just">
                        <a:buFont typeface="Arial" panose="020B0604020202020204" pitchFamily="34" charset="0"/>
                        <a:buChar char="•"/>
                      </a:pPr>
                      <a:r>
                        <a:rPr lang="en-US" sz="2000" b="0" kern="1200" baseline="0" dirty="0" smtClean="0">
                          <a:solidFill>
                            <a:schemeClr val="dk1"/>
                          </a:solidFill>
                          <a:latin typeface="Calibri" panose="020F0502020204030204" pitchFamily="34" charset="0"/>
                          <a:ea typeface="+mn-ea"/>
                          <a:cs typeface="Calibri" panose="020F0502020204030204" pitchFamily="34" charset="0"/>
                        </a:rPr>
                        <a:t>Working Group chairs to represent KSC in Regional </a:t>
                      </a:r>
                      <a:r>
                        <a:rPr lang="en-US" sz="2000" b="0" kern="1200" baseline="0" dirty="0" err="1" smtClean="0">
                          <a:solidFill>
                            <a:schemeClr val="dk1"/>
                          </a:solidFill>
                          <a:latin typeface="Calibri" panose="020F0502020204030204" pitchFamily="34" charset="0"/>
                          <a:ea typeface="+mn-ea"/>
                          <a:cs typeface="Calibri" panose="020F0502020204030204" pitchFamily="34" charset="0"/>
                        </a:rPr>
                        <a:t>Organisations’</a:t>
                      </a:r>
                      <a:r>
                        <a:rPr lang="en-US" sz="2000" b="0" kern="1200" baseline="0" dirty="0" smtClean="0">
                          <a:solidFill>
                            <a:schemeClr val="dk1"/>
                          </a:solidFill>
                          <a:latin typeface="Calibri" panose="020F0502020204030204" pitchFamily="34" charset="0"/>
                          <a:ea typeface="+mn-ea"/>
                          <a:cs typeface="Calibri" panose="020F0502020204030204" pitchFamily="34" charset="0"/>
                        </a:rPr>
                        <a:t> meetings to seek support and actively engage in KSC and Working Groups activities. </a:t>
                      </a:r>
                    </a:p>
                    <a:p>
                      <a:pPr marL="285750" lvl="0" indent="-285750" algn="just">
                        <a:buFont typeface="Arial" panose="020B0604020202020204" pitchFamily="34" charset="0"/>
                        <a:buChar char="•"/>
                      </a:pPr>
                      <a:r>
                        <a:rPr lang="en-US" sz="2000" b="0" kern="1200" baseline="0" dirty="0" smtClean="0">
                          <a:solidFill>
                            <a:schemeClr val="dk1"/>
                          </a:solidFill>
                          <a:latin typeface="Calibri" panose="020F0502020204030204" pitchFamily="34" charset="0"/>
                          <a:ea typeface="+mn-ea"/>
                          <a:cs typeface="Calibri" panose="020F0502020204030204" pitchFamily="34" charset="0"/>
                        </a:rPr>
                        <a:t>Strengthen engagement with PSC, CBC, PFAC, SCEI, IDI and INTOSAI General Secretariat</a:t>
                      </a:r>
                      <a:endParaRPr lang="en-US" sz="2000" b="0" kern="1200" baseline="0" dirty="0">
                        <a:solidFill>
                          <a:schemeClr val="dk1"/>
                        </a:solidFill>
                        <a:latin typeface="Calibri" panose="020F0502020204030204" pitchFamily="34" charset="0"/>
                        <a:ea typeface="+mn-ea"/>
                        <a:cs typeface="Calibri" panose="020F0502020204030204" pitchFamily="34" charset="0"/>
                      </a:endParaRPr>
                    </a:p>
                  </a:txBody>
                  <a:tcPr/>
                </a:tc>
              </a:tr>
            </a:tbl>
          </a:graphicData>
        </a:graphic>
      </p:graphicFrame>
    </p:spTree>
    <p:extLst>
      <p:ext uri="{BB962C8B-B14F-4D97-AF65-F5344CB8AC3E}">
        <p14:creationId xmlns:p14="http://schemas.microsoft.com/office/powerpoint/2010/main" val="440663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040" y="-191174"/>
            <a:ext cx="9772650" cy="1325563"/>
          </a:xfrm>
        </p:spPr>
        <p:txBody>
          <a:bodyPr>
            <a:normAutofit/>
          </a:bodyPr>
          <a:lstStyle/>
          <a:p>
            <a:r>
              <a:rPr lang="en-US" sz="3200" dirty="0" smtClean="0"/>
              <a:t>Activities proposed for Work Plan 2020-22</a:t>
            </a:r>
            <a:endParaRPr lang="en-US" sz="3200" dirty="0"/>
          </a:p>
        </p:txBody>
      </p:sp>
      <p:sp>
        <p:nvSpPr>
          <p:cNvPr id="3" name="Content Placeholder 2"/>
          <p:cNvSpPr>
            <a:spLocks noGrp="1"/>
          </p:cNvSpPr>
          <p:nvPr>
            <p:ph idx="1"/>
          </p:nvPr>
        </p:nvSpPr>
        <p:spPr>
          <a:xfrm>
            <a:off x="438150" y="1228725"/>
            <a:ext cx="11229975" cy="5629275"/>
          </a:xfrm>
        </p:spPr>
        <p:txBody>
          <a:bodyPr>
            <a:normAutofit/>
          </a:bodyPr>
          <a:lstStyle/>
          <a:p>
            <a:pPr lvl="1" algn="just">
              <a:lnSpc>
                <a:spcPct val="110000"/>
              </a:lnSpc>
            </a:pPr>
            <a:endParaRPr lang="en-US" sz="2200" dirty="0" smtClean="0"/>
          </a:p>
          <a:p>
            <a:pPr algn="just">
              <a:lnSpc>
                <a:spcPct val="110000"/>
              </a:lnSpc>
            </a:pP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1286821955"/>
              </p:ext>
            </p:extLst>
          </p:nvPr>
        </p:nvGraphicFramePr>
        <p:xfrm>
          <a:off x="210584" y="789584"/>
          <a:ext cx="11685106" cy="5974080"/>
        </p:xfrm>
        <a:graphic>
          <a:graphicData uri="http://schemas.openxmlformats.org/drawingml/2006/table">
            <a:tbl>
              <a:tblPr firstRow="1" bandRow="1">
                <a:tableStyleId>{5C22544A-7EE6-4342-B048-85BDC9FD1C3A}</a:tableStyleId>
              </a:tblPr>
              <a:tblGrid>
                <a:gridCol w="450898"/>
                <a:gridCol w="4295775"/>
                <a:gridCol w="6938433"/>
              </a:tblGrid>
              <a:tr h="362450">
                <a:tc>
                  <a:txBody>
                    <a:bodyPr/>
                    <a:lstStyle/>
                    <a:p>
                      <a:pPr>
                        <a:lnSpc>
                          <a:spcPct val="100000"/>
                        </a:lnSpc>
                      </a:pPr>
                      <a:r>
                        <a:rPr lang="en-US" sz="1800" b="0" dirty="0" err="1" smtClean="0">
                          <a:latin typeface="Cambria" panose="02040503050406030204" pitchFamily="18" charset="0"/>
                        </a:rPr>
                        <a:t>Sl</a:t>
                      </a:r>
                      <a:endParaRPr lang="en-US" sz="1800" b="0" dirty="0">
                        <a:latin typeface="Cambria" panose="02040503050406030204" pitchFamily="18" charset="0"/>
                      </a:endParaRPr>
                    </a:p>
                  </a:txBody>
                  <a:tcPr/>
                </a:tc>
                <a:tc>
                  <a:txBody>
                    <a:bodyPr/>
                    <a:lstStyle/>
                    <a:p>
                      <a:pPr marL="0" algn="ctr" defTabSz="914400" rtl="0" eaLnBrk="1" latinLnBrk="0" hangingPunct="1">
                        <a:lnSpc>
                          <a:spcPct val="100000"/>
                        </a:lnSpc>
                      </a:pPr>
                      <a:r>
                        <a:rPr lang="en-US" sz="2800" b="0" kern="1200" dirty="0" smtClean="0">
                          <a:solidFill>
                            <a:schemeClr val="lt1"/>
                          </a:solidFill>
                          <a:latin typeface="Calibri" panose="020F0502020204030204" pitchFamily="34" charset="0"/>
                          <a:ea typeface="+mn-ea"/>
                          <a:cs typeface="Calibri" panose="020F0502020204030204" pitchFamily="34" charset="0"/>
                        </a:rPr>
                        <a:t>Strategies</a:t>
                      </a:r>
                      <a:endParaRPr lang="en-US" sz="2800" b="0" kern="1200" dirty="0">
                        <a:solidFill>
                          <a:schemeClr val="lt1"/>
                        </a:solidFill>
                        <a:latin typeface="Calibri" panose="020F0502020204030204" pitchFamily="34" charset="0"/>
                        <a:ea typeface="+mn-ea"/>
                        <a:cs typeface="Calibri" panose="020F0502020204030204" pitchFamily="34" charset="0"/>
                      </a:endParaRPr>
                    </a:p>
                  </a:txBody>
                  <a:tcPr>
                    <a:solidFill>
                      <a:schemeClr val="accent1">
                        <a:lumMod val="75000"/>
                      </a:schemeClr>
                    </a:solidFill>
                  </a:tcPr>
                </a:tc>
                <a:tc>
                  <a:txBody>
                    <a:bodyPr/>
                    <a:lstStyle/>
                    <a:p>
                      <a:pPr algn="ctr">
                        <a:lnSpc>
                          <a:spcPct val="100000"/>
                        </a:lnSpc>
                      </a:pPr>
                      <a:r>
                        <a:rPr lang="en-US" sz="2800" b="0" kern="1200" dirty="0" smtClean="0">
                          <a:solidFill>
                            <a:schemeClr val="lt1"/>
                          </a:solidFill>
                          <a:latin typeface="Calibri" panose="020F0502020204030204" pitchFamily="34" charset="0"/>
                          <a:ea typeface="+mn-ea"/>
                          <a:cs typeface="Calibri" panose="020F0502020204030204" pitchFamily="34" charset="0"/>
                        </a:rPr>
                        <a:t>Proposed Activities</a:t>
                      </a:r>
                      <a:endParaRPr lang="en-US" sz="2800" b="0" kern="1200" dirty="0">
                        <a:solidFill>
                          <a:schemeClr val="lt1"/>
                        </a:solidFill>
                        <a:latin typeface="Calibri" panose="020F0502020204030204" pitchFamily="34" charset="0"/>
                        <a:ea typeface="+mn-ea"/>
                        <a:cs typeface="Calibri" panose="020F0502020204030204" pitchFamily="34" charset="0"/>
                      </a:endParaRPr>
                    </a:p>
                  </a:txBody>
                  <a:tcPr/>
                </a:tc>
              </a:tr>
              <a:tr h="1492606">
                <a:tc>
                  <a:txBody>
                    <a:bodyPr/>
                    <a:lstStyle/>
                    <a:p>
                      <a:pPr>
                        <a:lnSpc>
                          <a:spcPct val="100000"/>
                        </a:lnSpc>
                      </a:pPr>
                      <a:r>
                        <a:rPr lang="en-US" sz="1800" b="0" dirty="0" smtClean="0">
                          <a:latin typeface="Cambria" panose="02040503050406030204" pitchFamily="18" charset="0"/>
                        </a:rPr>
                        <a:t>6</a:t>
                      </a:r>
                      <a:endParaRPr lang="en-US" sz="1800" b="0" dirty="0">
                        <a:latin typeface="Cambria" panose="02040503050406030204" pitchFamily="18" charset="0"/>
                      </a:endParaRPr>
                    </a:p>
                  </a:txBody>
                  <a:tcPr marL="73025" marR="73025" marT="0" marB="0" anchor="ctr"/>
                </a:tc>
                <a:tc>
                  <a:txBody>
                    <a:bodyPr/>
                    <a:lstStyle/>
                    <a:p>
                      <a:pPr marL="0" marR="0" lvl="0" indent="0" algn="just">
                        <a:lnSpc>
                          <a:spcPct val="100000"/>
                        </a:lnSpc>
                        <a:spcBef>
                          <a:spcPts val="0"/>
                        </a:spcBef>
                        <a:spcAft>
                          <a:spcPts val="0"/>
                        </a:spcAft>
                        <a:buFont typeface="+mj-lt"/>
                        <a:buNone/>
                      </a:pPr>
                      <a:r>
                        <a:rPr lang="en-IN" sz="2000" b="0" kern="12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Lessons learned from SAI PMF and Peer Review</a:t>
                      </a:r>
                      <a:endParaRPr lang="en-US" sz="2000" b="0" kern="1200" dirty="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endParaRPr>
                    </a:p>
                  </a:txBody>
                  <a:tcPr marL="73025" marR="73025"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dk1"/>
                          </a:solidFill>
                          <a:effectLst/>
                          <a:latin typeface="+mn-lt"/>
                          <a:ea typeface="Times New Roman" panose="02020603050405020304" pitchFamily="18" charset="0"/>
                          <a:cs typeface="Times New Roman" panose="02020603050405020304" pitchFamily="18" charset="0"/>
                        </a:rPr>
                        <a:t>Activity 6: </a:t>
                      </a:r>
                      <a:endParaRPr lang="en-US" sz="2000" b="1" kern="1200" dirty="0" smtClean="0">
                        <a:solidFill>
                          <a:schemeClr val="dk1"/>
                        </a:solidFill>
                        <a:effectLst/>
                        <a:latin typeface="+mn-lt"/>
                        <a:ea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b="0" kern="1200" dirty="0" smtClean="0">
                          <a:solidFill>
                            <a:schemeClr val="dk1"/>
                          </a:solidFill>
                          <a:effectLst/>
                          <a:latin typeface="+mn-lt"/>
                          <a:ea typeface="Times New Roman" panose="02020603050405020304" pitchFamily="18" charset="0"/>
                          <a:cs typeface="Times New Roman" panose="02020603050405020304" pitchFamily="18" charset="0"/>
                        </a:rPr>
                        <a:t>Peer </a:t>
                      </a:r>
                      <a:r>
                        <a:rPr lang="en-US" sz="2000" b="0" kern="1200" dirty="0" smtClean="0">
                          <a:solidFill>
                            <a:schemeClr val="dk1"/>
                          </a:solidFill>
                          <a:effectLst/>
                          <a:latin typeface="+mn-lt"/>
                          <a:ea typeface="Times New Roman" panose="02020603050405020304" pitchFamily="18" charset="0"/>
                          <a:cs typeface="Times New Roman" panose="02020603050405020304" pitchFamily="18" charset="0"/>
                        </a:rPr>
                        <a:t>Review Work Stream </a:t>
                      </a:r>
                      <a:r>
                        <a:rPr lang="en-GB" sz="2000" b="0" kern="1200" dirty="0" smtClean="0">
                          <a:solidFill>
                            <a:schemeClr val="dk1"/>
                          </a:solidFill>
                          <a:effectLst/>
                          <a:latin typeface="+mn-lt"/>
                          <a:ea typeface="Times New Roman" panose="02020603050405020304" pitchFamily="18" charset="0"/>
                          <a:cs typeface="Times New Roman" panose="02020603050405020304" pitchFamily="18" charset="0"/>
                        </a:rPr>
                        <a:t>to </a:t>
                      </a:r>
                      <a:r>
                        <a:rPr lang="en-GB" sz="2000" b="0" kern="1200" dirty="0" smtClean="0">
                          <a:solidFill>
                            <a:schemeClr val="dk1"/>
                          </a:solidFill>
                          <a:effectLst/>
                          <a:latin typeface="+mn-lt"/>
                          <a:ea typeface="Times New Roman" panose="02020603050405020304" pitchFamily="18" charset="0"/>
                          <a:cs typeface="Times New Roman" panose="02020603050405020304" pitchFamily="18" charset="0"/>
                        </a:rPr>
                        <a:t>bring out a compendium on the peer review results and lessons learned in 2021. </a:t>
                      </a:r>
                      <a:endParaRPr lang="en-GB" sz="2000" b="0" kern="1200" dirty="0" smtClean="0">
                        <a:solidFill>
                          <a:schemeClr val="dk1"/>
                        </a:solidFill>
                        <a:effectLst/>
                        <a:latin typeface="+mn-lt"/>
                        <a:ea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2000" b="0" kern="1200" dirty="0" smtClean="0">
                          <a:solidFill>
                            <a:schemeClr val="dk1"/>
                          </a:solidFill>
                          <a:effectLst/>
                          <a:latin typeface="+mn-lt"/>
                          <a:ea typeface="Times New Roman" panose="02020603050405020304" pitchFamily="18" charset="0"/>
                          <a:cs typeface="Times New Roman" panose="02020603050405020304" pitchFamily="18" charset="0"/>
                        </a:rPr>
                        <a:t>KSC </a:t>
                      </a:r>
                      <a:r>
                        <a:rPr lang="en-GB" sz="2000" b="0" kern="1200" dirty="0" smtClean="0">
                          <a:solidFill>
                            <a:schemeClr val="dk1"/>
                          </a:solidFill>
                          <a:effectLst/>
                          <a:latin typeface="+mn-lt"/>
                          <a:ea typeface="Times New Roman" panose="02020603050405020304" pitchFamily="18" charset="0"/>
                          <a:cs typeface="Times New Roman" panose="02020603050405020304" pitchFamily="18" charset="0"/>
                        </a:rPr>
                        <a:t>will engage with the Peer Review Work Stream to </a:t>
                      </a:r>
                      <a:r>
                        <a:rPr lang="en-GB" sz="2000" b="0" kern="1200" dirty="0" smtClean="0">
                          <a:solidFill>
                            <a:schemeClr val="dk1"/>
                          </a:solidFill>
                          <a:effectLst/>
                          <a:latin typeface="+mn-lt"/>
                          <a:ea typeface="Times New Roman" panose="02020603050405020304" pitchFamily="18" charset="0"/>
                          <a:cs typeface="Times New Roman" panose="02020603050405020304" pitchFamily="18" charset="0"/>
                        </a:rPr>
                        <a:t>understand and disseminate </a:t>
                      </a:r>
                      <a:r>
                        <a:rPr lang="en-GB" sz="2000" b="0" kern="1200" dirty="0" smtClean="0">
                          <a:solidFill>
                            <a:schemeClr val="dk1"/>
                          </a:solidFill>
                          <a:effectLst/>
                          <a:latin typeface="+mn-lt"/>
                          <a:ea typeface="Times New Roman" panose="02020603050405020304" pitchFamily="18" charset="0"/>
                          <a:cs typeface="Times New Roman" panose="02020603050405020304" pitchFamily="18" charset="0"/>
                        </a:rPr>
                        <a:t>the lessons learned through INTOSAI Community Portal.</a:t>
                      </a:r>
                      <a:endParaRPr lang="en-US" sz="2000" b="0" kern="1200" dirty="0">
                        <a:solidFill>
                          <a:schemeClr val="dk1"/>
                        </a:solidFill>
                        <a:effectLst/>
                        <a:latin typeface="+mn-lt"/>
                        <a:ea typeface="Times New Roman" panose="02020603050405020304" pitchFamily="18" charset="0"/>
                        <a:cs typeface="Times New Roman" panose="02020603050405020304" pitchFamily="18" charset="0"/>
                      </a:endParaRPr>
                    </a:p>
                  </a:txBody>
                  <a:tcPr/>
                </a:tc>
              </a:tr>
              <a:tr h="809048">
                <a:tc>
                  <a:txBody>
                    <a:bodyPr/>
                    <a:lstStyle/>
                    <a:p>
                      <a:pPr>
                        <a:lnSpc>
                          <a:spcPct val="100000"/>
                        </a:lnSpc>
                      </a:pPr>
                      <a:r>
                        <a:rPr lang="en-US" sz="1800" b="0" dirty="0" smtClean="0">
                          <a:latin typeface="Cambria" panose="02040503050406030204" pitchFamily="18" charset="0"/>
                        </a:rPr>
                        <a:t>7</a:t>
                      </a:r>
                      <a:endParaRPr lang="en-US" sz="1800" b="0" dirty="0">
                        <a:latin typeface="Cambria" panose="02040503050406030204" pitchFamily="18" charset="0"/>
                      </a:endParaRPr>
                    </a:p>
                  </a:txBody>
                  <a:tcPr marL="73025" marR="73025"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ZA" sz="2000" b="0" kern="1200" dirty="0" smtClean="0">
                          <a:solidFill>
                            <a:schemeClr val="dk1"/>
                          </a:solidFill>
                          <a:effectLst/>
                          <a:latin typeface="+mn-lt"/>
                          <a:ea typeface="Times New Roman" panose="02020603050405020304" pitchFamily="18" charset="0"/>
                          <a:cs typeface="Times New Roman" panose="02020603050405020304" pitchFamily="18" charset="0"/>
                        </a:rPr>
                        <a:t>Cooperate with and leverage efforts of International Journal of and  General </a:t>
                      </a:r>
                      <a:r>
                        <a:rPr lang="en-ZA" sz="2000" b="0" kern="1200" dirty="0" smtClean="0">
                          <a:solidFill>
                            <a:schemeClr val="dk1"/>
                          </a:solidFill>
                          <a:effectLst/>
                          <a:latin typeface="+mn-lt"/>
                          <a:ea typeface="Times New Roman" panose="02020603050405020304" pitchFamily="18" charset="0"/>
                          <a:cs typeface="Times New Roman" panose="02020603050405020304" pitchFamily="18" charset="0"/>
                        </a:rPr>
                        <a:t>Secretariat </a:t>
                      </a:r>
                      <a:r>
                        <a:rPr lang="en-US" sz="2000" b="0" kern="12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to expand use of real-time communication tools </a:t>
                      </a:r>
                      <a:endParaRPr lang="en-US" sz="2000" b="0" kern="1200" dirty="0">
                        <a:solidFill>
                          <a:schemeClr val="dk1"/>
                        </a:solidFill>
                        <a:effectLst/>
                        <a:latin typeface="+mn-lt"/>
                        <a:ea typeface="Times New Roman" panose="02020603050405020304" pitchFamily="18" charset="0"/>
                        <a:cs typeface="Times New Roman" panose="02020603050405020304" pitchFamily="18" charset="0"/>
                      </a:endParaRPr>
                    </a:p>
                  </a:txBody>
                  <a:tcPr marL="73025" marR="73025" marT="0" marB="0" anchor="ctr"/>
                </a:tc>
                <a:tc>
                  <a:txBody>
                    <a:bodyPr/>
                    <a:lstStyle/>
                    <a:p>
                      <a:r>
                        <a:rPr lang="en-US" sz="2000" b="1" kern="1200" dirty="0" smtClean="0">
                          <a:solidFill>
                            <a:schemeClr val="dk1"/>
                          </a:solidFill>
                          <a:effectLst/>
                          <a:latin typeface="+mn-lt"/>
                          <a:ea typeface="Times New Roman" panose="02020603050405020304" pitchFamily="18" charset="0"/>
                          <a:cs typeface="Times New Roman" panose="02020603050405020304" pitchFamily="18" charset="0"/>
                        </a:rPr>
                        <a:t>Activity 7: </a:t>
                      </a:r>
                      <a:endParaRPr lang="en-US" sz="2000" b="1" kern="1200" dirty="0" smtClean="0">
                        <a:solidFill>
                          <a:schemeClr val="dk1"/>
                        </a:solidFill>
                        <a:effectLst/>
                        <a:latin typeface="+mn-lt"/>
                        <a:ea typeface="Times New Roman" panose="02020603050405020304" pitchFamily="18" charset="0"/>
                        <a:cs typeface="Times New Roman" panose="02020603050405020304" pitchFamily="18" charset="0"/>
                      </a:endParaRPr>
                    </a:p>
                    <a:p>
                      <a:r>
                        <a:rPr lang="en-US" sz="2000" b="0" kern="1200" dirty="0" smtClean="0">
                          <a:solidFill>
                            <a:schemeClr val="dk1"/>
                          </a:solidFill>
                          <a:effectLst/>
                          <a:latin typeface="+mn-lt"/>
                          <a:ea typeface="Times New Roman" panose="02020603050405020304" pitchFamily="18" charset="0"/>
                          <a:cs typeface="Times New Roman" panose="02020603050405020304" pitchFamily="18" charset="0"/>
                        </a:rPr>
                        <a:t>Greater usage of webcasting, VC</a:t>
                      </a:r>
                      <a:r>
                        <a:rPr lang="en-US" sz="2000" b="0" kern="1200" baseline="0" dirty="0" smtClean="0">
                          <a:solidFill>
                            <a:schemeClr val="dk1"/>
                          </a:solidFill>
                          <a:effectLst/>
                          <a:latin typeface="+mn-lt"/>
                          <a:ea typeface="Times New Roman" panose="02020603050405020304" pitchFamily="18" charset="0"/>
                          <a:cs typeface="Times New Roman" panose="02020603050405020304" pitchFamily="18" charset="0"/>
                        </a:rPr>
                        <a:t> and Q&amp;A tools by the General Secretariat and the INTOSAI Journal body to disseminate their products , along with enrichment of library resources to facilitate meaningful cooperation</a:t>
                      </a:r>
                      <a:r>
                        <a:rPr lang="en-US" sz="2000" b="0" kern="1200" dirty="0" smtClean="0">
                          <a:solidFill>
                            <a:schemeClr val="dk1"/>
                          </a:solidFill>
                          <a:effectLst/>
                          <a:latin typeface="+mn-lt"/>
                          <a:ea typeface="Times New Roman" panose="02020603050405020304" pitchFamily="18" charset="0"/>
                          <a:cs typeface="Times New Roman" panose="02020603050405020304" pitchFamily="18" charset="0"/>
                        </a:rPr>
                        <a:t> </a:t>
                      </a:r>
                      <a:endParaRPr lang="en-US" sz="2000" b="0" kern="1200" dirty="0">
                        <a:solidFill>
                          <a:schemeClr val="dk1"/>
                        </a:solidFill>
                        <a:effectLst/>
                        <a:latin typeface="+mn-lt"/>
                        <a:ea typeface="Times New Roman" panose="02020603050405020304" pitchFamily="18" charset="0"/>
                        <a:cs typeface="Times New Roman" panose="02020603050405020304" pitchFamily="18" charset="0"/>
                      </a:endParaRPr>
                    </a:p>
                  </a:txBody>
                  <a:tcPr/>
                </a:tc>
              </a:tr>
              <a:tr h="477547">
                <a:tc>
                  <a:txBody>
                    <a:bodyPr/>
                    <a:lstStyle/>
                    <a:p>
                      <a:pPr>
                        <a:lnSpc>
                          <a:spcPct val="100000"/>
                        </a:lnSpc>
                      </a:pPr>
                      <a:r>
                        <a:rPr lang="en-US" sz="1800" b="0" dirty="0" smtClean="0">
                          <a:latin typeface="Cambria" panose="02040503050406030204" pitchFamily="18" charset="0"/>
                        </a:rPr>
                        <a:t>8</a:t>
                      </a:r>
                      <a:endParaRPr lang="en-US" sz="1800" b="0" dirty="0">
                        <a:latin typeface="Cambria" panose="02040503050406030204" pitchFamily="18" charset="0"/>
                      </a:endParaRPr>
                    </a:p>
                  </a:txBody>
                  <a:tcPr marL="73025" marR="73025"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ZA" sz="2000" b="0" kern="1200" dirty="0" smtClean="0">
                          <a:solidFill>
                            <a:schemeClr val="dk1"/>
                          </a:solidFill>
                          <a:effectLst/>
                          <a:latin typeface="+mn-lt"/>
                          <a:ea typeface="Times New Roman" panose="02020603050405020304" pitchFamily="18" charset="0"/>
                          <a:cs typeface="Times New Roman" panose="02020603050405020304" pitchFamily="18" charset="0"/>
                        </a:rPr>
                        <a:t>Generation and dissemination </a:t>
                      </a:r>
                      <a:r>
                        <a:rPr lang="en-ZA" sz="2000" b="0" kern="1200" dirty="0" smtClean="0">
                          <a:solidFill>
                            <a:schemeClr val="dk1"/>
                          </a:solidFill>
                          <a:effectLst/>
                          <a:latin typeface="+mn-lt"/>
                          <a:ea typeface="Times New Roman" panose="02020603050405020304" pitchFamily="18" charset="0"/>
                          <a:cs typeface="Times New Roman" panose="02020603050405020304" pitchFamily="18" charset="0"/>
                        </a:rPr>
                        <a:t>of knowledge </a:t>
                      </a:r>
                      <a:r>
                        <a:rPr lang="en-ZA" sz="2000" b="0" kern="1200" dirty="0" smtClean="0">
                          <a:solidFill>
                            <a:schemeClr val="dk1"/>
                          </a:solidFill>
                          <a:effectLst/>
                          <a:latin typeface="+mn-lt"/>
                          <a:ea typeface="Times New Roman" panose="02020603050405020304" pitchFamily="18" charset="0"/>
                          <a:cs typeface="Times New Roman" panose="02020603050405020304" pitchFamily="18" charset="0"/>
                        </a:rPr>
                        <a:t>and experiences. </a:t>
                      </a:r>
                      <a:endParaRPr lang="en-US" sz="2000" b="0" kern="1200" dirty="0">
                        <a:solidFill>
                          <a:schemeClr val="dk1"/>
                        </a:solidFill>
                        <a:effectLst/>
                        <a:latin typeface="+mn-lt"/>
                        <a:ea typeface="Times New Roman" panose="02020603050405020304" pitchFamily="18" charset="0"/>
                        <a:cs typeface="Times New Roman" panose="02020603050405020304" pitchFamily="18" charset="0"/>
                      </a:endParaRPr>
                    </a:p>
                  </a:txBody>
                  <a:tcPr marL="73025" marR="73025" marT="0" marB="0" anchor="ctr"/>
                </a:tc>
                <a:tc>
                  <a:txBody>
                    <a:bodyPr/>
                    <a:lstStyle/>
                    <a:p>
                      <a:pPr>
                        <a:lnSpc>
                          <a:spcPct val="100000"/>
                        </a:lnSpc>
                      </a:pPr>
                      <a:r>
                        <a:rPr lang="en-US" sz="2000" b="1" kern="1200" dirty="0" smtClean="0">
                          <a:solidFill>
                            <a:schemeClr val="dk1"/>
                          </a:solidFill>
                          <a:effectLst/>
                          <a:latin typeface="+mn-lt"/>
                          <a:ea typeface="Times New Roman" panose="02020603050405020304" pitchFamily="18" charset="0"/>
                          <a:cs typeface="Times New Roman" panose="02020603050405020304" pitchFamily="18" charset="0"/>
                        </a:rPr>
                        <a:t>Activity 8:</a:t>
                      </a:r>
                      <a:r>
                        <a:rPr lang="en-US" sz="2000" b="0" kern="1200" dirty="0" smtClean="0">
                          <a:solidFill>
                            <a:schemeClr val="dk1"/>
                          </a:solidFill>
                          <a:effectLst/>
                          <a:latin typeface="+mn-lt"/>
                          <a:ea typeface="Times New Roman" panose="02020603050405020304" pitchFamily="18" charset="0"/>
                          <a:cs typeface="Times New Roman" panose="02020603050405020304" pitchFamily="18" charset="0"/>
                        </a:rPr>
                        <a:t> </a:t>
                      </a:r>
                      <a:endParaRPr lang="en-US" sz="2000" b="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nSpc>
                          <a:spcPct val="100000"/>
                        </a:lnSpc>
                      </a:pPr>
                      <a:r>
                        <a:rPr lang="en-US" sz="2000" b="0" kern="1200" dirty="0" smtClean="0">
                          <a:solidFill>
                            <a:schemeClr val="dk1"/>
                          </a:solidFill>
                          <a:effectLst/>
                          <a:latin typeface="+mn-lt"/>
                          <a:ea typeface="Times New Roman" panose="02020603050405020304" pitchFamily="18" charset="0"/>
                          <a:cs typeface="Times New Roman" panose="02020603050405020304" pitchFamily="18" charset="0"/>
                        </a:rPr>
                        <a:t>WGs </a:t>
                      </a:r>
                      <a:r>
                        <a:rPr lang="en-US" sz="2000" b="0" kern="1200" dirty="0" smtClean="0">
                          <a:solidFill>
                            <a:schemeClr val="dk1"/>
                          </a:solidFill>
                          <a:effectLst/>
                          <a:latin typeface="+mn-lt"/>
                          <a:ea typeface="Times New Roman" panose="02020603050405020304" pitchFamily="18" charset="0"/>
                          <a:cs typeface="Times New Roman" panose="02020603050405020304" pitchFamily="18" charset="0"/>
                        </a:rPr>
                        <a:t>activities are geared towards collecting, sharing and creating new knowledge in their </a:t>
                      </a:r>
                      <a:r>
                        <a:rPr lang="en-US" sz="2000" b="0" kern="1200" dirty="0" smtClean="0">
                          <a:solidFill>
                            <a:schemeClr val="dk1"/>
                          </a:solidFill>
                          <a:effectLst/>
                          <a:latin typeface="+mn-lt"/>
                          <a:ea typeface="Times New Roman" panose="02020603050405020304" pitchFamily="18" charset="0"/>
                          <a:cs typeface="Times New Roman" panose="02020603050405020304" pitchFamily="18" charset="0"/>
                        </a:rPr>
                        <a:t>field</a:t>
                      </a:r>
                    </a:p>
                    <a:p>
                      <a:pPr>
                        <a:lnSpc>
                          <a:spcPct val="100000"/>
                        </a:lnSpc>
                      </a:pPr>
                      <a:r>
                        <a:rPr lang="en-US" sz="2000" b="0" kern="1200" dirty="0" smtClean="0">
                          <a:solidFill>
                            <a:schemeClr val="dk1"/>
                          </a:solidFill>
                          <a:effectLst/>
                          <a:latin typeface="+mn-lt"/>
                          <a:ea typeface="Times New Roman" panose="02020603050405020304" pitchFamily="18" charset="0"/>
                          <a:cs typeface="Times New Roman" panose="02020603050405020304" pitchFamily="18" charset="0"/>
                        </a:rPr>
                        <a:t>More efforts by WGs to</a:t>
                      </a:r>
                      <a:r>
                        <a:rPr lang="en-US" sz="2000" b="0" kern="1200" baseline="0" dirty="0" smtClean="0">
                          <a:solidFill>
                            <a:schemeClr val="dk1"/>
                          </a:solidFill>
                          <a:effectLst/>
                          <a:latin typeface="+mn-lt"/>
                          <a:ea typeface="Times New Roman" panose="02020603050405020304" pitchFamily="18" charset="0"/>
                          <a:cs typeface="Times New Roman" panose="02020603050405020304" pitchFamily="18" charset="0"/>
                        </a:rPr>
                        <a:t> identify good practices in subject domain and sharing these practices through case studies and blogs on the Portal.</a:t>
                      </a:r>
                      <a:endParaRPr lang="en-US" sz="2000" b="0" kern="1200" dirty="0">
                        <a:solidFill>
                          <a:schemeClr val="dk1"/>
                        </a:solidFill>
                        <a:effectLst/>
                        <a:latin typeface="+mn-lt"/>
                        <a:ea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16498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1169</TotalTime>
  <Words>1413</Words>
  <Application>Microsoft Office PowerPoint</Application>
  <PresentationFormat>Widescreen</PresentationFormat>
  <Paragraphs>211</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Cambria</vt:lpstr>
      <vt:lpstr>Mangal</vt:lpstr>
      <vt:lpstr>Times New Roman</vt:lpstr>
      <vt:lpstr>Office Theme</vt:lpstr>
      <vt:lpstr>Agenda Item 10  KSC Work Plan 2020-22</vt:lpstr>
      <vt:lpstr>Mandate of KSC</vt:lpstr>
      <vt:lpstr>Strategic Objectives for Goal 3 </vt:lpstr>
      <vt:lpstr>Key Strategies to achieve the Objectives</vt:lpstr>
      <vt:lpstr>Activities undertaken in Work Plan 2017-19 </vt:lpstr>
      <vt:lpstr>Activities undertaken in Work Plan 2017-19 (contd.)</vt:lpstr>
      <vt:lpstr>Activities proposed for Work Plan 2020-22</vt:lpstr>
      <vt:lpstr>Activities proposed for Work Plan 2020-22</vt:lpstr>
      <vt:lpstr>Activities proposed for Work Plan 2020-22</vt:lpstr>
      <vt:lpstr>Crosscutting Priorities of INTOSAI</vt:lpstr>
      <vt:lpstr>Performance Indicators for assessment of Strategic Objectives for KSC </vt:lpstr>
      <vt:lpstr>Resources</vt:lpstr>
      <vt:lpstr>  THANK YOU </vt:lpstr>
      <vt:lpstr>List of activities </vt:lpstr>
      <vt:lpstr>List of activities </vt:lpstr>
      <vt:lpstr>List of activities </vt:lpstr>
      <vt:lpstr>List of activities </vt:lpstr>
      <vt:lpstr>Non-IFPP knowledge projects - Work-Plan 2020-22</vt:lpstr>
      <vt:lpstr>Selection of Research projects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iCISA</dc:creator>
  <cp:lastModifiedBy>Audit</cp:lastModifiedBy>
  <cp:revision>116</cp:revision>
  <cp:lastPrinted>2019-06-10T12:41:36Z</cp:lastPrinted>
  <dcterms:created xsi:type="dcterms:W3CDTF">2017-08-15T02:16:39Z</dcterms:created>
  <dcterms:modified xsi:type="dcterms:W3CDTF">2019-06-11T15:26:05Z</dcterms:modified>
</cp:coreProperties>
</file>