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ED49-02FC-44CB-91DE-4044913672E2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7F457-FA4D-4105-89F7-C30A91C0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312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293637" cy="365125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23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0" name="Oval 9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0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6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503436"/>
            <a:ext cx="4424265" cy="354563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0" name="Oval 9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0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0" name="Oval 9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0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1" name="Oval 10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4" name="Picture 23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1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2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3" name="Oval 12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8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9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5" name="Picture 24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6" name="Picture 25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3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9" name="Oval 8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1" name="Picture 20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19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551" y="6463037"/>
            <a:ext cx="4327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INTOSAI Knowledge Sharing and Knowledge Services Committee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1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8" name="Oval 7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6" descr="8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6.jp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" name="4-Point Star 15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0" name="Picture 19" descr="4.jpg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1" name="Picture 20" descr="4.jpg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18" name="Picture 14" descr="asad.jp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Billede 5"/>
          <p:cNvPicPr/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ntosaicommunit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1" y="1691975"/>
            <a:ext cx="7772400" cy="824065"/>
          </a:xfrm>
        </p:spPr>
        <p:txBody>
          <a:bodyPr>
            <a:noAutofit/>
          </a:bodyPr>
          <a:lstStyle/>
          <a:p>
            <a:r>
              <a:rPr lang="en-IN" sz="4000" dirty="0"/>
              <a:t>KSC-IDI Community Portal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0066" y="5447309"/>
            <a:ext cx="6643734" cy="59031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SAI-India</a:t>
            </a:r>
            <a:endParaRPr lang="en-IN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1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mbria" panose="02040503050406030204" pitchFamily="18" charset="0"/>
              </a:rPr>
              <a:t>9</a:t>
            </a:r>
            <a:r>
              <a:rPr lang="en-US" sz="3000" b="1" baseline="30000" dirty="0">
                <a:latin typeface="Cambria" panose="02040503050406030204" pitchFamily="18" charset="0"/>
              </a:rPr>
              <a:t>th</a:t>
            </a:r>
            <a:r>
              <a:rPr lang="en-US" sz="3000" b="1" dirty="0">
                <a:latin typeface="Cambria" panose="02040503050406030204" pitchFamily="18" charset="0"/>
              </a:rPr>
              <a:t> Meeting of KSC Steering Committee</a:t>
            </a:r>
          </a:p>
          <a:p>
            <a:endParaRPr lang="en-US" sz="3000" b="1" dirty="0">
              <a:latin typeface="Cambria" panose="02040503050406030204" pitchFamily="18" charset="0"/>
            </a:endParaRPr>
          </a:p>
          <a:p>
            <a:r>
              <a:rPr lang="en-IN" sz="3000" b="1" dirty="0">
                <a:latin typeface="Cambria" panose="02040503050406030204" pitchFamily="18" charset="0"/>
              </a:rPr>
              <a:t>Bali</a:t>
            </a:r>
          </a:p>
          <a:p>
            <a:r>
              <a:rPr lang="en-IN" sz="3000" b="1" dirty="0">
                <a:latin typeface="Cambria" panose="02040503050406030204" pitchFamily="18" charset="0"/>
              </a:rPr>
              <a:t>(23-25 August 2017)</a:t>
            </a:r>
          </a:p>
        </p:txBody>
      </p:sp>
    </p:spTree>
    <p:extLst>
      <p:ext uri="{BB962C8B-B14F-4D97-AF65-F5344CB8AC3E}">
        <p14:creationId xmlns:p14="http://schemas.microsoft.com/office/powerpoint/2010/main" val="19988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365125"/>
            <a:ext cx="8282880" cy="1325563"/>
          </a:xfrm>
        </p:spPr>
        <p:txBody>
          <a:bodyPr/>
          <a:lstStyle/>
          <a:p>
            <a:r>
              <a:rPr lang="en-IN" dirty="0" smtClean="0"/>
              <a:t>Background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269" y="1881784"/>
            <a:ext cx="6158705" cy="4392487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10000"/>
              </a:lnSpc>
            </a:pPr>
            <a:r>
              <a:rPr lang="en-US" dirty="0"/>
              <a:t>KSC and IDI  jointly developed INTOSAI Community Portal (</a:t>
            </a:r>
            <a:r>
              <a:rPr lang="en-US" dirty="0">
                <a:hlinkClick r:id="rId2"/>
              </a:rPr>
              <a:t>www.intosaicommunity.org</a:t>
            </a:r>
            <a:r>
              <a:rPr lang="en-US" dirty="0"/>
              <a:t>)</a:t>
            </a:r>
          </a:p>
          <a:p>
            <a:pPr lvl="0" algn="just">
              <a:lnSpc>
                <a:spcPct val="110000"/>
              </a:lnSpc>
            </a:pPr>
            <a:r>
              <a:rPr lang="en-US" dirty="0"/>
              <a:t>Launched in November 2015</a:t>
            </a:r>
          </a:p>
          <a:p>
            <a:pPr lvl="0" algn="just">
              <a:lnSpc>
                <a:spcPct val="110000"/>
              </a:lnSpc>
            </a:pPr>
            <a:r>
              <a:rPr lang="en-US" dirty="0"/>
              <a:t>Technical infrastructure and support  by IDI</a:t>
            </a:r>
          </a:p>
          <a:p>
            <a:pPr algn="just">
              <a:lnSpc>
                <a:spcPct val="110000"/>
              </a:lnSpc>
            </a:pPr>
            <a:r>
              <a:rPr lang="en-US" dirty="0"/>
              <a:t>SAI-India to provide operational support</a:t>
            </a:r>
          </a:p>
          <a:p>
            <a:pPr lvl="0" algn="just">
              <a:lnSpc>
                <a:spcPct val="110000"/>
              </a:lnSpc>
            </a:pPr>
            <a:r>
              <a:rPr lang="en-US" dirty="0"/>
              <a:t>Replaced INTOSAI Collaboration Tool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646" y="1777008"/>
            <a:ext cx="3456384" cy="35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832" y="562669"/>
            <a:ext cx="8229600" cy="850106"/>
          </a:xfrm>
        </p:spPr>
        <p:txBody>
          <a:bodyPr>
            <a:normAutofit/>
          </a:bodyPr>
          <a:lstStyle/>
          <a:p>
            <a:r>
              <a:rPr lang="en-IN" sz="4000" dirty="0"/>
              <a:t>IDI-KSC Knowledge Sharing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909" y="1981101"/>
            <a:ext cx="6782891" cy="4086324"/>
          </a:xfrm>
        </p:spPr>
        <p:txBody>
          <a:bodyPr>
            <a:noAutofit/>
          </a:bodyPr>
          <a:lstStyle/>
          <a:p>
            <a:pPr lvl="0" algn="just"/>
            <a:r>
              <a:rPr lang="en-US" dirty="0" smtClean="0"/>
              <a:t>Has interactive features and facilities to enable better communication and sharing of ideas</a:t>
            </a:r>
          </a:p>
          <a:p>
            <a:pPr lvl="0" algn="just"/>
            <a:r>
              <a:rPr lang="en-US" dirty="0" smtClean="0"/>
              <a:t>Hosting several Communities of Practice (seven) and facilitating Virtual meetings of various groups</a:t>
            </a:r>
          </a:p>
          <a:p>
            <a:pPr marL="228600" lvl="1" algn="just"/>
            <a:r>
              <a:rPr lang="en-US" sz="3200" dirty="0" smtClean="0"/>
              <a:t>Features </a:t>
            </a:r>
            <a:r>
              <a:rPr lang="en-US" sz="3200" dirty="0"/>
              <a:t>like Library, blogs, Chats, virtual meeting, Polls/Survey, News</a:t>
            </a:r>
          </a:p>
          <a:p>
            <a:pPr marL="457200" lvl="1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 descr="http://etec.ctlt.ubc.ca/510wiki/images/b/bf/Communities_of_Prac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4" y="1665237"/>
            <a:ext cx="3505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frontanalytics.com/SITE/wp-content/uploads/2015/04/business-poll-survey2-2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024263"/>
            <a:ext cx="3194049" cy="18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375" y="621747"/>
            <a:ext cx="8766499" cy="850106"/>
          </a:xfrm>
        </p:spPr>
        <p:txBody>
          <a:bodyPr>
            <a:noAutofit/>
          </a:bodyPr>
          <a:lstStyle/>
          <a:p>
            <a:r>
              <a:rPr lang="en-IN" sz="3600" dirty="0"/>
              <a:t>Revamping of  Knowledge Sharing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01" y="1857128"/>
            <a:ext cx="7112074" cy="2867272"/>
          </a:xfrm>
        </p:spPr>
        <p:txBody>
          <a:bodyPr>
            <a:noAutofit/>
          </a:bodyPr>
          <a:lstStyle/>
          <a:p>
            <a:pPr lvl="0" algn="just"/>
            <a:r>
              <a:rPr lang="en-US" dirty="0" smtClean="0"/>
              <a:t>One </a:t>
            </a:r>
            <a:r>
              <a:rPr lang="en-US" dirty="0"/>
              <a:t>common </a:t>
            </a:r>
            <a:r>
              <a:rPr lang="en-US" dirty="0" smtClean="0"/>
              <a:t>platform for resources - KSC Website and Community Portal merged</a:t>
            </a:r>
          </a:p>
          <a:p>
            <a:pPr lvl="0" algn="just"/>
            <a:r>
              <a:rPr lang="en-US" dirty="0" smtClean="0"/>
              <a:t>Single window access for information</a:t>
            </a:r>
          </a:p>
          <a:p>
            <a:pPr lvl="0" algn="just"/>
            <a:r>
              <a:rPr lang="en-US" dirty="0" smtClean="0"/>
              <a:t>Individual pages to all working groups-Distributed credentials</a:t>
            </a:r>
          </a:p>
          <a:p>
            <a:pPr lvl="0"/>
            <a:r>
              <a:rPr lang="en-US" dirty="0" smtClean="0"/>
              <a:t>More auditor centric, </a:t>
            </a:r>
            <a:r>
              <a:rPr lang="en-US" dirty="0" smtClean="0"/>
              <a:t>interactive</a:t>
            </a:r>
            <a:r>
              <a:rPr lang="en-US" dirty="0" smtClean="0"/>
              <a:t>, </a:t>
            </a:r>
            <a:r>
              <a:rPr lang="en-US" dirty="0" smtClean="0"/>
              <a:t>ease </a:t>
            </a:r>
            <a:r>
              <a:rPr lang="en-US" dirty="0" smtClean="0"/>
              <a:t>of access and </a:t>
            </a:r>
            <a:r>
              <a:rPr lang="en-US" dirty="0" smtClean="0"/>
              <a:t>use</a:t>
            </a:r>
            <a:endParaRPr lang="en-US" dirty="0" smtClean="0"/>
          </a:p>
          <a:p>
            <a:pPr lvl="0"/>
            <a:r>
              <a:rPr lang="en-US" dirty="0" smtClean="0"/>
              <a:t>More sophisticated, professional looking website to enhance visitors experience</a:t>
            </a:r>
          </a:p>
          <a:p>
            <a:pPr lvl="0"/>
            <a:endParaRPr lang="en-US" dirty="0"/>
          </a:p>
          <a:p>
            <a:pPr lvl="0" algn="just"/>
            <a:endParaRPr lang="en-US" dirty="0" smtClean="0"/>
          </a:p>
          <a:p>
            <a:pPr lvl="0" algn="just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0" name="Picture 2" descr="https://www.dogulindigital.com.au/wp-content/uploads/2013/08/website-importance-for-bus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6" y="2307427"/>
            <a:ext cx="4099196" cy="377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824" y="623739"/>
            <a:ext cx="8229600" cy="850106"/>
          </a:xfrm>
        </p:spPr>
        <p:txBody>
          <a:bodyPr>
            <a:normAutofit/>
          </a:bodyPr>
          <a:lstStyle/>
          <a:p>
            <a:r>
              <a:rPr lang="en-IN" sz="4000" dirty="0"/>
              <a:t>Additional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001" y="1788170"/>
            <a:ext cx="7359724" cy="2808312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/>
              <a:t>Multilingual support – All INTOSAI languages</a:t>
            </a:r>
          </a:p>
          <a:p>
            <a:pPr lvl="0" algn="just"/>
            <a:r>
              <a:rPr lang="en-US" sz="2800" dirty="0"/>
              <a:t>Portability across all devices</a:t>
            </a:r>
          </a:p>
          <a:p>
            <a:pPr algn="just"/>
            <a:r>
              <a:rPr lang="en-US" sz="2800" dirty="0"/>
              <a:t>In built  video conference facility and recording of such virtual meetings </a:t>
            </a:r>
          </a:p>
          <a:p>
            <a:pPr lvl="0" fontAlgn="base"/>
            <a:r>
              <a:rPr lang="en-US" sz="2800" dirty="0"/>
              <a:t>Conduct or answer polls and surveys</a:t>
            </a:r>
          </a:p>
          <a:p>
            <a:pPr lvl="0" fontAlgn="base"/>
            <a:r>
              <a:rPr lang="en-US" sz="2800" dirty="0"/>
              <a:t>Availability of Forms – Registration forms etc.</a:t>
            </a:r>
          </a:p>
          <a:p>
            <a:pPr lvl="0" fontAlgn="base"/>
            <a:r>
              <a:rPr lang="en-US" sz="2800" dirty="0"/>
              <a:t>Multiple Chat forums</a:t>
            </a:r>
          </a:p>
          <a:p>
            <a:pPr lvl="0" fontAlgn="base"/>
            <a:r>
              <a:rPr lang="en-US" sz="2800" dirty="0"/>
              <a:t>Advanced </a:t>
            </a:r>
            <a:r>
              <a:rPr lang="en-US" sz="2800" dirty="0" smtClean="0"/>
              <a:t>search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2" descr="https://www.dogulindigital.com.au/wp-content/uploads/2013/08/website-importance-for-bus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2031202"/>
            <a:ext cx="4099196" cy="377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07" y="674689"/>
            <a:ext cx="8229600" cy="773013"/>
          </a:xfrm>
        </p:spPr>
        <p:txBody>
          <a:bodyPr>
            <a:normAutofit/>
          </a:bodyPr>
          <a:lstStyle/>
          <a:p>
            <a:r>
              <a:rPr lang="en-IN" sz="4000" dirty="0"/>
              <a:t>Administration of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770410"/>
            <a:ext cx="7267575" cy="5087590"/>
          </a:xfrm>
        </p:spPr>
        <p:txBody>
          <a:bodyPr>
            <a:noAutofit/>
          </a:bodyPr>
          <a:lstStyle/>
          <a:p>
            <a:pPr lvl="0" algn="just"/>
            <a:r>
              <a:rPr lang="en-US" sz="2700" dirty="0"/>
              <a:t>Overall Administration/maintenance </a:t>
            </a:r>
            <a:r>
              <a:rPr lang="en-US" sz="2700" dirty="0" smtClean="0"/>
              <a:t>by </a:t>
            </a:r>
            <a:r>
              <a:rPr lang="en-US" sz="2700" dirty="0"/>
              <a:t>KSC secretariat</a:t>
            </a:r>
          </a:p>
          <a:p>
            <a:pPr algn="just"/>
            <a:r>
              <a:rPr lang="en-US" sz="2700" dirty="0"/>
              <a:t>Working Groups allotted  separate pages with 3-4 templates enabling adding of additional </a:t>
            </a:r>
            <a:r>
              <a:rPr lang="en-US" sz="2700" dirty="0" smtClean="0"/>
              <a:t>features/menus</a:t>
            </a:r>
            <a:endParaRPr lang="en-US" sz="2700" dirty="0"/>
          </a:p>
          <a:p>
            <a:pPr algn="just"/>
            <a:r>
              <a:rPr lang="en-US" sz="2700" dirty="0"/>
              <a:t>Working Groups provided autonomy for maintaining </a:t>
            </a:r>
            <a:r>
              <a:rPr lang="en-US" sz="2700" dirty="0" smtClean="0"/>
              <a:t>pages </a:t>
            </a:r>
            <a:r>
              <a:rPr lang="en-US" sz="2700" dirty="0"/>
              <a:t>assigned to </a:t>
            </a:r>
            <a:r>
              <a:rPr lang="en-US" sz="2700" dirty="0" smtClean="0"/>
              <a:t>them </a:t>
            </a:r>
            <a:endParaRPr lang="en-US" sz="2700" dirty="0"/>
          </a:p>
          <a:p>
            <a:pPr algn="just"/>
            <a:r>
              <a:rPr lang="en-US" sz="2700" dirty="0"/>
              <a:t>All static pages translated in all </a:t>
            </a:r>
            <a:r>
              <a:rPr lang="en-US" sz="2700" dirty="0" smtClean="0"/>
              <a:t>five languages</a:t>
            </a:r>
            <a:endParaRPr lang="en-US" sz="2700" dirty="0"/>
          </a:p>
          <a:p>
            <a:pPr algn="just"/>
            <a:r>
              <a:rPr lang="en-US" sz="2700" dirty="0"/>
              <a:t>IDI responsible for outreach </a:t>
            </a:r>
            <a:r>
              <a:rPr lang="en-US" sz="2700" dirty="0" smtClean="0"/>
              <a:t>support</a:t>
            </a:r>
            <a:endParaRPr lang="en-US" sz="2700" dirty="0"/>
          </a:p>
          <a:p>
            <a:pPr algn="just"/>
            <a:r>
              <a:rPr lang="en-US" sz="2700" dirty="0"/>
              <a:t>Expected to be ready by this year </a:t>
            </a:r>
            <a:r>
              <a:rPr lang="en-US" sz="2700" dirty="0" smtClean="0"/>
              <a:t>end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2" descr="https://www.dogulindigital.com.au/wp-content/uploads/2013/08/website-importance-for-bus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8377"/>
            <a:ext cx="4099196" cy="377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832" y="636589"/>
            <a:ext cx="8229600" cy="773013"/>
          </a:xfrm>
        </p:spPr>
        <p:txBody>
          <a:bodyPr>
            <a:normAutofit/>
          </a:bodyPr>
          <a:lstStyle/>
          <a:p>
            <a:r>
              <a:rPr lang="en-IN" sz="4000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76" y="2059336"/>
            <a:ext cx="7312099" cy="4297015"/>
          </a:xfrm>
        </p:spPr>
        <p:txBody>
          <a:bodyPr>
            <a:noAutofit/>
          </a:bodyPr>
          <a:lstStyle/>
          <a:p>
            <a:pPr lvl="0" algn="just"/>
            <a:r>
              <a:rPr lang="en-US" dirty="0" smtClean="0"/>
              <a:t>Single window access for information pertaining to KSC and all working groups</a:t>
            </a:r>
          </a:p>
          <a:p>
            <a:pPr algn="just"/>
            <a:r>
              <a:rPr lang="en-US" dirty="0" smtClean="0"/>
              <a:t>Providing independent websites to all WGs. (4 WGs yet to have Websites)</a:t>
            </a:r>
          </a:p>
          <a:p>
            <a:pPr algn="just"/>
            <a:r>
              <a:rPr lang="en-US" dirty="0" smtClean="0"/>
              <a:t>Saves cost to WGs for </a:t>
            </a:r>
            <a:r>
              <a:rPr lang="en-US" dirty="0"/>
              <a:t>hosting </a:t>
            </a:r>
            <a:r>
              <a:rPr lang="en-US" dirty="0" smtClean="0"/>
              <a:t>websites</a:t>
            </a:r>
          </a:p>
          <a:p>
            <a:pPr algn="just"/>
            <a:r>
              <a:rPr lang="en-US" dirty="0"/>
              <a:t>Added features </a:t>
            </a:r>
          </a:p>
          <a:p>
            <a:pPr algn="just"/>
            <a:r>
              <a:rPr lang="en-US" dirty="0" smtClean="0"/>
              <a:t>Access to </a:t>
            </a:r>
            <a:r>
              <a:rPr lang="en-US" dirty="0" smtClean="0"/>
              <a:t>many features </a:t>
            </a:r>
            <a:r>
              <a:rPr lang="en-US" dirty="0" smtClean="0"/>
              <a:t>without registration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63" y="2059336"/>
            <a:ext cx="3217870" cy="30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365125"/>
            <a:ext cx="8477250" cy="1325563"/>
          </a:xfrm>
        </p:spPr>
        <p:txBody>
          <a:bodyPr>
            <a:normAutofit/>
          </a:bodyPr>
          <a:lstStyle/>
          <a:p>
            <a:r>
              <a:rPr lang="en-IN" sz="4000" dirty="0" smtClean="0"/>
              <a:t>Discussion issues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139950"/>
            <a:ext cx="8515349" cy="4351338"/>
          </a:xfrm>
        </p:spPr>
        <p:txBody>
          <a:bodyPr>
            <a:normAutofit/>
          </a:bodyPr>
          <a:lstStyle/>
          <a:p>
            <a:r>
              <a:rPr lang="en-IN" dirty="0" smtClean="0"/>
              <a:t>Suggestions for new features in the Web portal</a:t>
            </a:r>
          </a:p>
          <a:p>
            <a:r>
              <a:rPr lang="en-IN" dirty="0" smtClean="0"/>
              <a:t>Problems faced in </a:t>
            </a:r>
            <a:r>
              <a:rPr lang="en-IN" dirty="0" smtClean="0"/>
              <a:t>current </a:t>
            </a:r>
            <a:r>
              <a:rPr lang="en-IN" dirty="0" smtClean="0"/>
              <a:t>KSC-IDI Portal</a:t>
            </a:r>
          </a:p>
          <a:p>
            <a:r>
              <a:rPr lang="en-IN" dirty="0" smtClean="0"/>
              <a:t>Migration from </a:t>
            </a:r>
            <a:r>
              <a:rPr lang="en-IN" dirty="0" smtClean="0"/>
              <a:t>existing </a:t>
            </a:r>
            <a:r>
              <a:rPr lang="en-IN" dirty="0" smtClean="0"/>
              <a:t>websites to new portal</a:t>
            </a:r>
          </a:p>
          <a:p>
            <a:r>
              <a:rPr lang="en-IN" dirty="0" smtClean="0"/>
              <a:t>How to make </a:t>
            </a:r>
            <a:r>
              <a:rPr lang="en-IN" dirty="0" smtClean="0"/>
              <a:t>website </a:t>
            </a:r>
            <a:r>
              <a:rPr lang="en-IN" dirty="0" smtClean="0"/>
              <a:t>more Auditor Centric?</a:t>
            </a:r>
          </a:p>
          <a:p>
            <a:r>
              <a:rPr lang="en-IN" dirty="0" smtClean="0"/>
              <a:t>Assigning personnel for content management</a:t>
            </a:r>
          </a:p>
          <a:p>
            <a:r>
              <a:rPr lang="en-IN" dirty="0" smtClean="0"/>
              <a:t>Mechanism of cooperation for translation of </a:t>
            </a:r>
            <a:r>
              <a:rPr lang="en-IN" dirty="0" smtClean="0"/>
              <a:t>pages</a:t>
            </a:r>
            <a:endParaRPr lang="en-IN" dirty="0" smtClean="0"/>
          </a:p>
        </p:txBody>
      </p:sp>
      <p:pic>
        <p:nvPicPr>
          <p:cNvPr id="3074" name="Picture 2" descr="http://www.contentdevelopmentpros.com/blog/wp-content/uploads/2012/11/writers-b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2511425"/>
            <a:ext cx="30987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4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7" y="1643052"/>
            <a:ext cx="8066117" cy="19314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5000" b="1" dirty="0" smtClean="0">
                <a:latin typeface="Cambria" panose="02040503050406030204" pitchFamily="18" charset="0"/>
              </a:rPr>
              <a:t>THANK YOU</a:t>
            </a:r>
            <a:r>
              <a:rPr lang="en-IN" sz="4000" b="1" dirty="0" smtClean="0">
                <a:latin typeface="Cambria" panose="02040503050406030204" pitchFamily="18" charset="0"/>
              </a:rPr>
              <a:t/>
            </a:r>
            <a:br>
              <a:rPr lang="en-IN" sz="4000" b="1" dirty="0" smtClean="0">
                <a:latin typeface="Cambria" panose="02040503050406030204" pitchFamily="18" charset="0"/>
              </a:rPr>
            </a:br>
            <a:endParaRPr lang="en-IN" sz="4000" b="1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1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333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Mangal</vt:lpstr>
      <vt:lpstr>Times New Roman</vt:lpstr>
      <vt:lpstr>Office Theme</vt:lpstr>
      <vt:lpstr>KSC-IDI Community Portal</vt:lpstr>
      <vt:lpstr>Background</vt:lpstr>
      <vt:lpstr>IDI-KSC Knowledge Sharing Portal</vt:lpstr>
      <vt:lpstr>Revamping of  Knowledge Sharing Portal</vt:lpstr>
      <vt:lpstr>Additional features</vt:lpstr>
      <vt:lpstr>Administration of Portal</vt:lpstr>
      <vt:lpstr>Advantages</vt:lpstr>
      <vt:lpstr>Discussion issues</vt:lpstr>
      <vt:lpstr>  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iCISA</dc:creator>
  <cp:lastModifiedBy>DG(IR)</cp:lastModifiedBy>
  <cp:revision>24</cp:revision>
  <dcterms:created xsi:type="dcterms:W3CDTF">2017-08-15T02:16:39Z</dcterms:created>
  <dcterms:modified xsi:type="dcterms:W3CDTF">2017-08-16T10:00:14Z</dcterms:modified>
</cp:coreProperties>
</file>