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D7D31"/>
    <a:srgbClr val="FFC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EA924-27A7-B6D0-A7DE-CF55184CFAA7}" v="297" dt="2022-09-06T09:02:10.433"/>
    <p1510:client id="{0BC3E9CE-AD6B-4041-8D18-7D511D0D4464}" v="19" dt="2021-09-13T12:41:37.620"/>
    <p1510:client id="{2730F011-A2F2-EF30-B553-048CB92ABFCC}" v="7" dt="2022-09-06T06:24:47.381"/>
    <p1510:client id="{972DD911-4CAC-4E33-A244-4D95B6FFCBFF}" v="3" dt="2021-09-13T13:05:27.296"/>
    <p1510:client id="{BEF799C5-B9AC-4C3C-B1A3-8ACFBA506117}" v="75" dt="2021-09-11T10:53:23.155"/>
    <p1510:client id="{D58869D0-CD22-40ED-1A13-85C161A34802}" v="3" dt="2020-09-15T10:57:18.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059" autoAdjust="0"/>
  </p:normalViewPr>
  <p:slideViewPr>
    <p:cSldViewPr snapToGrid="0">
      <p:cViewPr varScale="1">
        <p:scale>
          <a:sx n="75" d="100"/>
          <a:sy n="75" d="100"/>
        </p:scale>
        <p:origin x="902" y="48"/>
      </p:cViewPr>
      <p:guideLst/>
    </p:cSldViewPr>
  </p:slideViewPr>
  <p:outlineViewPr>
    <p:cViewPr>
      <p:scale>
        <a:sx n="33" d="100"/>
        <a:sy n="33" d="100"/>
      </p:scale>
      <p:origin x="0" y="-28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82A3D0C-1644-4349-B6D5-3EFA1AD19F9A}" type="datetimeFigureOut">
              <a:rPr lang="en-US" smtClean="0"/>
              <a:t>9/11/2022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306F59-559D-433F-8949-94A3C0B103B2}" type="slidenum">
              <a:rPr lang="en-US" smtClean="0"/>
              <a:t>‹#›</a:t>
            </a:fld>
            <a:endParaRPr lang="en-US"/>
          </a:p>
        </p:txBody>
      </p:sp>
    </p:spTree>
    <p:extLst>
      <p:ext uri="{BB962C8B-B14F-4D97-AF65-F5344CB8AC3E}">
        <p14:creationId xmlns:p14="http://schemas.microsoft.com/office/powerpoint/2010/main" val="1833035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24ED49-02FC-44CB-91DE-4044913672E2}" type="datetimeFigureOut">
              <a:rPr lang="en-US" smtClean="0"/>
              <a:t>9/11/2022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47F457-FA4D-4105-89F7-C30A91C03DBD}" type="slidenum">
              <a:rPr lang="en-US" smtClean="0"/>
              <a:t>‹#›</a:t>
            </a:fld>
            <a:endParaRPr lang="en-US"/>
          </a:p>
        </p:txBody>
      </p:sp>
    </p:spTree>
    <p:extLst>
      <p:ext uri="{BB962C8B-B14F-4D97-AF65-F5344CB8AC3E}">
        <p14:creationId xmlns:p14="http://schemas.microsoft.com/office/powerpoint/2010/main" val="33145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WGFACML and WGEI had claimed 4000</a:t>
            </a:r>
            <a:r>
              <a:rPr lang="en-US" baseline="0" dirty="0"/>
              <a:t> Euros each during 2020 – Amount remitted. WGEPPP has claimed 5100 Euros in 2021, which is yet to be remitted</a:t>
            </a:r>
            <a:endParaRPr lang="en-IN" dirty="0"/>
          </a:p>
        </p:txBody>
      </p:sp>
      <p:sp>
        <p:nvSpPr>
          <p:cNvPr id="4" name="Slide Number Placeholder 3"/>
          <p:cNvSpPr>
            <a:spLocks noGrp="1"/>
          </p:cNvSpPr>
          <p:nvPr>
            <p:ph type="sldNum" sz="quarter" idx="10"/>
          </p:nvPr>
        </p:nvSpPr>
        <p:spPr/>
        <p:txBody>
          <a:bodyPr/>
          <a:lstStyle/>
          <a:p>
            <a:fld id="{5947F457-FA4D-4105-89F7-C30A91C03DBD}" type="slidenum">
              <a:rPr lang="en-US" smtClean="0"/>
              <a:t>5</a:t>
            </a:fld>
            <a:endParaRPr lang="en-US"/>
          </a:p>
        </p:txBody>
      </p:sp>
    </p:spTree>
    <p:extLst>
      <p:ext uri="{BB962C8B-B14F-4D97-AF65-F5344CB8AC3E}">
        <p14:creationId xmlns:p14="http://schemas.microsoft.com/office/powerpoint/2010/main" val="397785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82312"/>
            <a:ext cx="2743200" cy="365125"/>
          </a:xfrm>
        </p:spPr>
        <p:txBody>
          <a:bodyPr/>
          <a:lstStyle/>
          <a:p>
            <a:fld id="{C764DE79-268F-4C1A-8933-263129D2AF90}" type="datetimeFigureOut">
              <a:rPr lang="en-US" dirty="0"/>
              <a:t>9/11/2022</a:t>
            </a:fld>
            <a:endParaRPr lang="en-US" dirty="0"/>
          </a:p>
        </p:txBody>
      </p:sp>
      <p:sp>
        <p:nvSpPr>
          <p:cNvPr id="5" name="Footer Placeholder 4"/>
          <p:cNvSpPr>
            <a:spLocks noGrp="1"/>
          </p:cNvSpPr>
          <p:nvPr>
            <p:ph type="ftr" sz="quarter" idx="11"/>
          </p:nvPr>
        </p:nvSpPr>
        <p:spPr>
          <a:xfrm>
            <a:off x="4038599" y="6492875"/>
            <a:ext cx="4293637" cy="365125"/>
          </a:xfrm>
        </p:spPr>
        <p:txBody>
          <a:bodyPr/>
          <a:lstStyle/>
          <a:p>
            <a:r>
              <a:rPr lang="en-US" dirty="0"/>
              <a:t>INTOSAI Knowledge Sharing and Knowledge Services Committee</a:t>
            </a:r>
          </a:p>
        </p:txBody>
      </p:sp>
      <p:sp>
        <p:nvSpPr>
          <p:cNvPr id="6" name="Slide Number Placeholder 5"/>
          <p:cNvSpPr>
            <a:spLocks noGrp="1"/>
          </p:cNvSpPr>
          <p:nvPr>
            <p:ph type="sldNum" sz="quarter" idx="12"/>
          </p:nvPr>
        </p:nvSpPr>
        <p:spPr>
          <a:xfrm>
            <a:off x="8610600" y="6482313"/>
            <a:ext cx="2743200" cy="365125"/>
          </a:xfrm>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62601"/>
            <a:ext cx="2743200" cy="365125"/>
          </a:xfrm>
        </p:spPr>
        <p:txBody>
          <a:bodyPr/>
          <a:lstStyle/>
          <a:p>
            <a:fld id="{C764DE79-268F-4C1A-8933-263129D2AF90}" type="datetimeFigureOut">
              <a:rPr lang="en-US" dirty="0"/>
              <a:t>9/11/2022</a:t>
            </a:fld>
            <a:endParaRPr lang="en-US" dirty="0"/>
          </a:p>
        </p:txBody>
      </p:sp>
      <p:sp>
        <p:nvSpPr>
          <p:cNvPr id="5" name="Footer Placeholder 4"/>
          <p:cNvSpPr>
            <a:spLocks noGrp="1"/>
          </p:cNvSpPr>
          <p:nvPr>
            <p:ph type="ftr" sz="quarter" idx="11"/>
          </p:nvPr>
        </p:nvSpPr>
        <p:spPr>
          <a:xfrm>
            <a:off x="4038599" y="6503436"/>
            <a:ext cx="4424265" cy="354563"/>
          </a:xfrm>
        </p:spPr>
        <p:txBody>
          <a:bodyPr/>
          <a:lstStyle/>
          <a:p>
            <a:r>
              <a:rPr lang="en-US" dirty="0"/>
              <a:t>INTOSAI Knowledge Sharing and Knowledge Services Committee</a:t>
            </a:r>
          </a:p>
        </p:txBody>
      </p:sp>
      <p:sp>
        <p:nvSpPr>
          <p:cNvPr id="6" name="Slide Number Placeholder 5"/>
          <p:cNvSpPr>
            <a:spLocks noGrp="1"/>
          </p:cNvSpPr>
          <p:nvPr>
            <p:ph type="sldNum" sz="quarter" idx="12"/>
          </p:nvPr>
        </p:nvSpPr>
        <p:spPr>
          <a:xfrm>
            <a:off x="8610600" y="6492874"/>
            <a:ext cx="2743200" cy="365125"/>
          </a:xfrm>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30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9/11/2022</a:t>
            </a:fld>
            <a:endParaRPr lang="en-US" dirty="0"/>
          </a:p>
        </p:txBody>
      </p:sp>
      <p:sp>
        <p:nvSpPr>
          <p:cNvPr id="5" name="Footer Placeholder 4"/>
          <p:cNvSpPr>
            <a:spLocks noGrp="1"/>
          </p:cNvSpPr>
          <p:nvPr>
            <p:ph type="ftr" sz="quarter" idx="3"/>
          </p:nvPr>
        </p:nvSpPr>
        <p:spPr>
          <a:xfrm>
            <a:off x="3825551" y="6463037"/>
            <a:ext cx="43278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INTOSAI Knowledge Sharing and Knowledge Services Committee</a:t>
            </a:r>
          </a:p>
          <a:p>
            <a:endParaRPr lang="en-US" dirty="0"/>
          </a:p>
        </p:txBody>
      </p:sp>
      <p:sp>
        <p:nvSpPr>
          <p:cNvPr id="6" name="Slide Number Placeholder 5"/>
          <p:cNvSpPr>
            <a:spLocks noGrp="1"/>
          </p:cNvSpPr>
          <p:nvPr>
            <p:ph type="sldNum" sz="quarter" idx="4"/>
          </p:nvPr>
        </p:nvSpPr>
        <p:spPr>
          <a:xfrm>
            <a:off x="8610600" y="642166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22" name="Billede 5"/>
          <p:cNvPicPr/>
          <p:nvPr userDrawn="1"/>
        </p:nvPicPr>
        <p:blipFill>
          <a:blip r:embed="rId13" cstate="print"/>
          <a:srcRect/>
          <a:stretch>
            <a:fillRect/>
          </a:stretch>
        </p:blipFill>
        <p:spPr bwMode="auto">
          <a:xfrm>
            <a:off x="10647838" y="257095"/>
            <a:ext cx="1440160" cy="972180"/>
          </a:xfrm>
          <a:prstGeom prst="rect">
            <a:avLst/>
          </a:prstGeom>
          <a:noFill/>
          <a:ln w="9525">
            <a:noFill/>
            <a:miter lim="800000"/>
            <a:headEnd/>
            <a:tailEnd/>
          </a:ln>
        </p:spPr>
      </p:pic>
      <p:sp>
        <p:nvSpPr>
          <p:cNvPr id="23" name="TextBox 22"/>
          <p:cNvSpPr txBox="1"/>
          <p:nvPr userDrawn="1"/>
        </p:nvSpPr>
        <p:spPr>
          <a:xfrm>
            <a:off x="10623847" y="1474"/>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4" name="TextBox 23"/>
          <p:cNvSpPr txBox="1"/>
          <p:nvPr userDrawn="1"/>
        </p:nvSpPr>
        <p:spPr>
          <a:xfrm>
            <a:off x="10448021" y="1242369"/>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pic>
        <p:nvPicPr>
          <p:cNvPr id="25" name="Picture 2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1204" y="0"/>
            <a:ext cx="1372820" cy="128425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quoteinspector.com/images/investing/assets-coin-stacks/"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picureanepistles.com/comment-redirect/"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 xmlns:a16="http://schemas.microsoft.com/office/drawing/2014/main" id="{FFD48BC7-DC40-47DE-87EE-9F4B6ECB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Freeform: Shape 27">
            <a:extLst>
              <a:ext uri="{FF2B5EF4-FFF2-40B4-BE49-F238E27FC236}">
                <a16:creationId xmlns="" xmlns:a16="http://schemas.microsoft.com/office/drawing/2014/main" id="{E502BBC7-2C76-46F3-BC24-5985BC13DB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 xmlns:a16="http://schemas.microsoft.com/office/drawing/2014/main" id="{C7F28D52-2A5F-4D23-81AE-7CB8B591C7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solidFill>
            <a:schemeClr val="accent1">
              <a:lumMod val="40000"/>
              <a:lumOff val="6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762000"/>
            <a:ext cx="9144000" cy="4386943"/>
          </a:xfrm>
        </p:spPr>
        <p:txBody>
          <a:bodyPr anchor="ctr">
            <a:normAutofit/>
          </a:bodyPr>
          <a:lstStyle/>
          <a:p>
            <a:r>
              <a:rPr lang="en-US" sz="5000" dirty="0"/>
              <a:t>Agenda Item 35</a:t>
            </a:r>
            <a:br>
              <a:rPr lang="en-US" sz="5000" dirty="0"/>
            </a:br>
            <a:r>
              <a:rPr lang="en-US" sz="5000" dirty="0"/>
              <a:t/>
            </a:r>
            <a:br>
              <a:rPr lang="en-US" sz="5000" dirty="0"/>
            </a:br>
            <a:r>
              <a:rPr lang="en-US" sz="5400" dirty="0">
                <a:latin typeface="Calibri" panose="020F0502020204030204" pitchFamily="34" charset="0"/>
              </a:rPr>
              <a:t>KSC Budget</a:t>
            </a:r>
            <a:endParaRPr lang="en-IN" sz="5000" b="1" dirty="0"/>
          </a:p>
        </p:txBody>
      </p:sp>
      <p:sp>
        <p:nvSpPr>
          <p:cNvPr id="3" name="Subtitle 2"/>
          <p:cNvSpPr>
            <a:spLocks noGrp="1"/>
          </p:cNvSpPr>
          <p:nvPr>
            <p:ph type="subTitle" idx="1"/>
          </p:nvPr>
        </p:nvSpPr>
        <p:spPr>
          <a:xfrm>
            <a:off x="1966912" y="5645150"/>
            <a:ext cx="8258176" cy="631825"/>
          </a:xfrm>
        </p:spPr>
        <p:txBody>
          <a:bodyPr anchor="ctr">
            <a:normAutofit fontScale="92500"/>
          </a:bodyPr>
          <a:lstStyle/>
          <a:p>
            <a:r>
              <a:rPr lang="en-US" sz="2800"/>
              <a:t>Knowledge Sharing &amp; Knowledge Services Committee</a:t>
            </a:r>
            <a:endParaRPr lang="en-IN" sz="2800"/>
          </a:p>
        </p:txBody>
      </p:sp>
      <p:sp>
        <p:nvSpPr>
          <p:cNvPr id="32" name="Rectangle 31">
            <a:extLst>
              <a:ext uri="{FF2B5EF4-FFF2-40B4-BE49-F238E27FC236}">
                <a16:creationId xmlns="" xmlns:a16="http://schemas.microsoft.com/office/drawing/2014/main" id="{3629484E-3792-4B3D-89AD-7C8A1ED0E0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5577" y="386157"/>
            <a:ext cx="3380845" cy="1152439"/>
          </a:xfrm>
          <a:prstGeom prst="rect">
            <a:avLst/>
          </a:prstGeom>
        </p:spPr>
      </p:pic>
    </p:spTree>
    <p:extLst>
      <p:ext uri="{BB962C8B-B14F-4D97-AF65-F5344CB8AC3E}">
        <p14:creationId xmlns:p14="http://schemas.microsoft.com/office/powerpoint/2010/main" val="332421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28" name="Rectangle 191">
            <a:extLst>
              <a:ext uri="{FF2B5EF4-FFF2-40B4-BE49-F238E27FC236}">
                <a16:creationId xmlns="" xmlns:a16="http://schemas.microsoft.com/office/drawing/2014/main" id="{80DF40B2-80F7-4E71-B46C-284163F365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199" y="200055"/>
            <a:ext cx="3807187" cy="2576483"/>
          </a:xfrm>
        </p:spPr>
        <p:txBody>
          <a:bodyPr>
            <a:normAutofit/>
          </a:bodyPr>
          <a:lstStyle/>
          <a:p>
            <a:r>
              <a:rPr lang="en-US" sz="3200" b="1" dirty="0"/>
              <a:t>Allocation Received</a:t>
            </a:r>
            <a:endParaRPr lang="en-IN" sz="3200" dirty="0"/>
          </a:p>
        </p:txBody>
      </p:sp>
      <p:sp>
        <p:nvSpPr>
          <p:cNvPr id="3" name="Content Placeholder 2"/>
          <p:cNvSpPr>
            <a:spLocks noGrp="1"/>
          </p:cNvSpPr>
          <p:nvPr>
            <p:ph idx="1"/>
          </p:nvPr>
        </p:nvSpPr>
        <p:spPr>
          <a:xfrm>
            <a:off x="838201" y="2270589"/>
            <a:ext cx="3799425" cy="4387356"/>
          </a:xfrm>
        </p:spPr>
        <p:txBody>
          <a:bodyPr vert="horz" lIns="91440" tIns="45720" rIns="91440" bIns="45720" rtlCol="0" anchor="t">
            <a:normAutofit fontScale="92500"/>
          </a:bodyPr>
          <a:lstStyle/>
          <a:p>
            <a:pPr>
              <a:lnSpc>
                <a:spcPct val="150000"/>
              </a:lnSpc>
              <a:spcBef>
                <a:spcPts val="0"/>
              </a:spcBef>
              <a:spcAft>
                <a:spcPts val="600"/>
              </a:spcAft>
            </a:pPr>
            <a:r>
              <a:rPr lang="en-US" sz="2400" dirty="0">
                <a:latin typeface="Cambria"/>
                <a:ea typeface="Cambria"/>
              </a:rPr>
              <a:t>25% of INTOSAI’s revenue allotted to Strategic Goals </a:t>
            </a:r>
            <a:endParaRPr lang="en-US" sz="2400" dirty="0"/>
          </a:p>
          <a:p>
            <a:pPr>
              <a:lnSpc>
                <a:spcPct val="150000"/>
              </a:lnSpc>
              <a:spcBef>
                <a:spcPts val="0"/>
              </a:spcBef>
              <a:spcAft>
                <a:spcPts val="600"/>
              </a:spcAft>
            </a:pPr>
            <a:r>
              <a:rPr lang="en-US" sz="2400" dirty="0">
                <a:latin typeface="Cambria"/>
                <a:ea typeface="Cambria"/>
              </a:rPr>
              <a:t>Total receipt </a:t>
            </a:r>
            <a:r>
              <a:rPr lang="en-US" sz="2400" dirty="0" err="1">
                <a:latin typeface="Cambria"/>
                <a:ea typeface="Cambria"/>
              </a:rPr>
              <a:t>upto</a:t>
            </a:r>
            <a:r>
              <a:rPr lang="en-US" sz="2400" dirty="0">
                <a:latin typeface="Cambria"/>
                <a:ea typeface="Cambria"/>
              </a:rPr>
              <a:t> 2021: Euro 81,370 </a:t>
            </a:r>
            <a:endParaRPr lang="en-US" sz="2400" dirty="0">
              <a:ea typeface="Cambria"/>
            </a:endParaRPr>
          </a:p>
          <a:p>
            <a:pPr>
              <a:lnSpc>
                <a:spcPct val="150000"/>
              </a:lnSpc>
              <a:spcBef>
                <a:spcPts val="0"/>
              </a:spcBef>
              <a:spcAft>
                <a:spcPts val="600"/>
              </a:spcAft>
            </a:pPr>
            <a:r>
              <a:rPr lang="en-US" sz="2400" dirty="0">
                <a:latin typeface="Cambria"/>
                <a:ea typeface="Cambria"/>
              </a:rPr>
              <a:t>Total receipt during current period : Euro 22487 (net of bank commission and based on the present forex rate)</a:t>
            </a:r>
          </a:p>
        </p:txBody>
      </p:sp>
      <p:pic>
        <p:nvPicPr>
          <p:cNvPr id="1026" name="Picture 2"/>
          <p:cNvPicPr>
            <a:picLocks noChangeAspect="1" noChangeArrowheads="1"/>
          </p:cNvPicPr>
          <p:nvPr/>
        </p:nvPicPr>
        <p:blipFill rotWithShape="1">
          <a:blip r:embed="rId2">
            <a:extLst>
              <a:ext uri="{837473B0-CC2E-450A-ABE3-18F120FF3D39}">
                <a1611:picAttrSrcUrl xmlns="" xmlns:a1611="http://schemas.microsoft.com/office/drawing/2016/11/main" r:id="rId3"/>
              </a:ext>
            </a:extLst>
          </a:blip>
          <a:srcRect l="296" r="29803" b="-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48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2" name="Rectangle 41">
            <a:extLst>
              <a:ext uri="{FF2B5EF4-FFF2-40B4-BE49-F238E27FC236}">
                <a16:creationId xmlns=""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Triangle 43">
            <a:extLst>
              <a:ext uri="{FF2B5EF4-FFF2-40B4-BE49-F238E27FC236}">
                <a16:creationId xmlns=""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5767" y="1188637"/>
            <a:ext cx="2988234" cy="4480726"/>
          </a:xfrm>
        </p:spPr>
        <p:txBody>
          <a:bodyPr>
            <a:normAutofit/>
          </a:bodyPr>
          <a:lstStyle/>
          <a:p>
            <a:pPr algn="r"/>
            <a:r>
              <a:rPr lang="en-US" sz="4600" dirty="0"/>
              <a:t>Important Decisions so far</a:t>
            </a:r>
            <a:endParaRPr lang="en-IN" sz="4600" b="1" dirty="0"/>
          </a:p>
        </p:txBody>
      </p:sp>
      <p:cxnSp>
        <p:nvCxnSpPr>
          <p:cNvPr id="48" name="Straight Connector 47">
            <a:extLst>
              <a:ext uri="{FF2B5EF4-FFF2-40B4-BE49-F238E27FC236}">
                <a16:creationId xmlns=""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243227" y="584490"/>
            <a:ext cx="6760395" cy="5502753"/>
          </a:xfrm>
        </p:spPr>
        <p:txBody>
          <a:bodyPr vert="horz" lIns="91440" tIns="45720" rIns="91440" bIns="45720" rtlCol="0" anchor="ctr">
            <a:normAutofit/>
          </a:bodyPr>
          <a:lstStyle/>
          <a:p>
            <a:pPr>
              <a:spcBef>
                <a:spcPts val="0"/>
              </a:spcBef>
              <a:spcAft>
                <a:spcPts val="600"/>
              </a:spcAft>
            </a:pPr>
            <a:r>
              <a:rPr lang="en-US" sz="2400" b="1" dirty="0">
                <a:solidFill>
                  <a:srgbClr val="FFC000"/>
                </a:solidFill>
              </a:rPr>
              <a:t>11th KSC SC </a:t>
            </a:r>
            <a:r>
              <a:rPr lang="en-US" sz="1800" dirty="0">
                <a:latin typeface="Cambria"/>
              </a:rPr>
              <a:t>approved </a:t>
            </a:r>
          </a:p>
          <a:p>
            <a:pPr>
              <a:spcBef>
                <a:spcPts val="0"/>
              </a:spcBef>
              <a:spcAft>
                <a:spcPts val="600"/>
              </a:spcAft>
            </a:pPr>
            <a:endParaRPr lang="en-US" sz="1800" dirty="0">
              <a:latin typeface="Cambria"/>
            </a:endParaRPr>
          </a:p>
          <a:p>
            <a:pPr lvl="1">
              <a:spcBef>
                <a:spcPts val="0"/>
              </a:spcBef>
              <a:spcAft>
                <a:spcPts val="600"/>
              </a:spcAft>
            </a:pPr>
            <a:r>
              <a:rPr lang="en-US" sz="1800" dirty="0">
                <a:latin typeface="Cambria"/>
              </a:rPr>
              <a:t>Scheme for further allotment of Goal Chair allocation among WGs. </a:t>
            </a:r>
            <a:endParaRPr lang="en-US" sz="1800" dirty="0"/>
          </a:p>
          <a:p>
            <a:pPr lvl="1">
              <a:spcBef>
                <a:spcPts val="0"/>
              </a:spcBef>
              <a:spcAft>
                <a:spcPts val="600"/>
              </a:spcAft>
            </a:pPr>
            <a:r>
              <a:rPr lang="en-US" sz="1800" dirty="0">
                <a:latin typeface="Cambria"/>
              </a:rPr>
              <a:t>Setting aside provision for revamping of INTOSAI Community Portal and other crosscutting priorities, funds to be divided equally among all WGs </a:t>
            </a:r>
            <a:endParaRPr lang="en-US" sz="1800" dirty="0"/>
          </a:p>
          <a:p>
            <a:pPr lvl="1">
              <a:spcBef>
                <a:spcPts val="0"/>
              </a:spcBef>
              <a:spcAft>
                <a:spcPts val="600"/>
              </a:spcAft>
            </a:pPr>
            <a:r>
              <a:rPr lang="en-US" sz="1800" dirty="0">
                <a:latin typeface="Cambria"/>
              </a:rPr>
              <a:t>WG will utilize funds for  activities approved in KSC Work Plan in force</a:t>
            </a:r>
          </a:p>
          <a:p>
            <a:pPr lvl="1">
              <a:spcBef>
                <a:spcPts val="0"/>
              </a:spcBef>
              <a:spcAft>
                <a:spcPts val="600"/>
              </a:spcAft>
            </a:pPr>
            <a:r>
              <a:rPr lang="en-US" sz="1800" dirty="0">
                <a:latin typeface="Cambria"/>
              </a:rPr>
              <a:t>Submission of proposal in prescribed template to Goal Chair. </a:t>
            </a:r>
            <a:endParaRPr lang="en-US" sz="1800" dirty="0"/>
          </a:p>
          <a:p>
            <a:pPr lvl="1">
              <a:spcBef>
                <a:spcPts val="0"/>
              </a:spcBef>
              <a:spcAft>
                <a:spcPts val="600"/>
              </a:spcAft>
            </a:pPr>
            <a:r>
              <a:rPr lang="en-US" sz="1800" dirty="0"/>
              <a:t>Share not utilized by WG within the year of allotment, be carried forward to next year. </a:t>
            </a:r>
          </a:p>
          <a:p>
            <a:pPr lvl="1">
              <a:spcBef>
                <a:spcPts val="0"/>
              </a:spcBef>
              <a:spcAft>
                <a:spcPts val="600"/>
              </a:spcAft>
            </a:pPr>
            <a:r>
              <a:rPr lang="en-US" sz="1800" dirty="0">
                <a:latin typeface="Cambria"/>
              </a:rPr>
              <a:t>Utilization certificate to be forwarded by WG chair to Goal Chair</a:t>
            </a:r>
          </a:p>
          <a:p>
            <a:pPr lvl="1">
              <a:spcBef>
                <a:spcPts val="0"/>
              </a:spcBef>
              <a:spcAft>
                <a:spcPts val="600"/>
              </a:spcAft>
            </a:pPr>
            <a:r>
              <a:rPr lang="en-US" sz="1800" dirty="0">
                <a:latin typeface="Cambria"/>
              </a:rPr>
              <a:t>Consider allocation of  share on merit of each case.</a:t>
            </a:r>
          </a:p>
          <a:p>
            <a:pPr lvl="0"/>
            <a:endParaRPr lang="en-US" sz="1300" dirty="0"/>
          </a:p>
        </p:txBody>
      </p:sp>
    </p:spTree>
    <p:extLst>
      <p:ext uri="{BB962C8B-B14F-4D97-AF65-F5344CB8AC3E}">
        <p14:creationId xmlns:p14="http://schemas.microsoft.com/office/powerpoint/2010/main" val="419032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720" y="0"/>
            <a:ext cx="9103360" cy="1325563"/>
          </a:xfrm>
        </p:spPr>
        <p:txBody>
          <a:bodyPr>
            <a:normAutofit/>
          </a:bodyPr>
          <a:lstStyle/>
          <a:p>
            <a:r>
              <a:rPr lang="en-US" sz="2800" dirty="0"/>
              <a:t>Allotment of Goal Chair Allocation to Working Groups</a:t>
            </a:r>
            <a:endParaRPr lang="en-IN" sz="2800" dirty="0"/>
          </a:p>
        </p:txBody>
      </p:sp>
      <p:sp>
        <p:nvSpPr>
          <p:cNvPr id="3" name="Content Placeholder 2"/>
          <p:cNvSpPr>
            <a:spLocks noGrp="1"/>
          </p:cNvSpPr>
          <p:nvPr>
            <p:ph idx="1"/>
          </p:nvPr>
        </p:nvSpPr>
        <p:spPr>
          <a:xfrm>
            <a:off x="990600" y="1325563"/>
            <a:ext cx="10515600" cy="4571683"/>
          </a:xfrm>
        </p:spPr>
        <p:txBody>
          <a:bodyPr vert="horz" lIns="91440" tIns="45720" rIns="91440" bIns="45720" rtlCol="0" anchor="t">
            <a:normAutofit fontScale="70000" lnSpcReduction="20000"/>
          </a:bodyPr>
          <a:lstStyle/>
          <a:p>
            <a:r>
              <a:rPr lang="en-US" dirty="0"/>
              <a:t>12 KSC SC</a:t>
            </a:r>
          </a:p>
          <a:p>
            <a:pPr lvl="1"/>
            <a:r>
              <a:rPr lang="en-US" sz="2600" dirty="0">
                <a:latin typeface="Cambria"/>
                <a:ea typeface="Cambria"/>
              </a:rPr>
              <a:t>After setting aside recurring and non-recurring expenses for Development and maintenance of INTOSAI Community Portal 48,000 Euros were earmarked for Working Groups.</a:t>
            </a:r>
          </a:p>
          <a:p>
            <a:pPr lvl="1"/>
            <a:r>
              <a:rPr lang="en-US" sz="2600" dirty="0">
                <a:latin typeface="Cambria"/>
                <a:ea typeface="Cambria"/>
              </a:rPr>
              <a:t>An amount of 4000 Euros was offered to each working group</a:t>
            </a:r>
          </a:p>
          <a:p>
            <a:pPr lvl="1"/>
            <a:r>
              <a:rPr lang="en-US" sz="2600" dirty="0">
                <a:latin typeface="Cambria"/>
                <a:ea typeface="Cambria"/>
              </a:rPr>
              <a:t>Remitted 4000 Euros each to WGEI and WGFACML (June and July 2021)</a:t>
            </a:r>
          </a:p>
          <a:p>
            <a:pPr lvl="1"/>
            <a:r>
              <a:rPr lang="en-US" sz="2600" dirty="0"/>
              <a:t>Amount ear-marked for other WGs to be carried forward  next year and released based on the approval (if needed, written approval), of KSC SC members as and when the proposals are received.</a:t>
            </a:r>
          </a:p>
          <a:p>
            <a:pPr lvl="1"/>
            <a:endParaRPr lang="en-US" dirty="0"/>
          </a:p>
          <a:p>
            <a:r>
              <a:rPr lang="en-US" dirty="0"/>
              <a:t>13 KSC SC</a:t>
            </a:r>
          </a:p>
          <a:p>
            <a:pPr lvl="1"/>
            <a:r>
              <a:rPr lang="en-US" sz="2600" dirty="0">
                <a:latin typeface="Cambria"/>
                <a:ea typeface="Cambria"/>
              </a:rPr>
              <a:t>About 27900 Euros were received as goal chair allocation in 2021. Setting aside for contingency and recurring expenses on community portal, each WG was  allotted 1500 Euros from 2021 allocation. </a:t>
            </a:r>
            <a:endParaRPr lang="en-US" sz="2600" dirty="0">
              <a:ea typeface="Cambria"/>
            </a:endParaRPr>
          </a:p>
          <a:p>
            <a:r>
              <a:rPr lang="en-US" dirty="0"/>
              <a:t>14 KSC SC</a:t>
            </a:r>
          </a:p>
          <a:p>
            <a:pPr lvl="1"/>
            <a:r>
              <a:rPr lang="en-US" sz="2600" dirty="0">
                <a:latin typeface="Cambria"/>
                <a:ea typeface="Cambria"/>
              </a:rPr>
              <a:t>About 22487 Euros were received as goal chair allocation</a:t>
            </a:r>
          </a:p>
          <a:p>
            <a:pPr lvl="1"/>
            <a:r>
              <a:rPr lang="en-US" sz="2600" dirty="0">
                <a:latin typeface="Cambria"/>
                <a:ea typeface="Cambria"/>
              </a:rPr>
              <a:t>The INTOSAI Community Portal is undergoing major revamp</a:t>
            </a:r>
          </a:p>
          <a:p>
            <a:pPr lvl="1"/>
            <a:r>
              <a:rPr lang="en-US" sz="2600" dirty="0">
                <a:latin typeface="Cambria"/>
                <a:ea typeface="Cambria"/>
              </a:rPr>
              <a:t>KSC SC approved allocation of 5100 Euros to WGEPPP ( amount yet to be remitted</a:t>
            </a:r>
            <a:r>
              <a:rPr lang="en-US" sz="2600" dirty="0" smtClean="0">
                <a:latin typeface="Cambria"/>
                <a:ea typeface="Cambria"/>
              </a:rPr>
              <a:t>)</a:t>
            </a:r>
          </a:p>
          <a:p>
            <a:pPr lvl="1"/>
            <a:r>
              <a:rPr lang="en-US" sz="2300" dirty="0">
                <a:latin typeface="Cambria"/>
                <a:ea typeface="Cambria"/>
              </a:rPr>
              <a:t>Setting aside for contingency and recurring expenses on community portal, each WG can be allotted up to 500 Euros</a:t>
            </a:r>
            <a:r>
              <a:rPr lang="en-US" sz="1800" dirty="0" smtClean="0">
                <a:latin typeface="Cambria"/>
                <a:ea typeface="Cambria"/>
              </a:rPr>
              <a:t>.</a:t>
            </a:r>
            <a:endParaRPr lang="en-US" sz="1800" dirty="0">
              <a:ea typeface="Cambria"/>
            </a:endParaRPr>
          </a:p>
        </p:txBody>
      </p:sp>
    </p:spTree>
    <p:extLst>
      <p:ext uri="{BB962C8B-B14F-4D97-AF65-F5344CB8AC3E}">
        <p14:creationId xmlns:p14="http://schemas.microsoft.com/office/powerpoint/2010/main" val="311080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Goal Chair allocation WG balances (euros)</a:t>
            </a:r>
            <a:endParaRPr lang="en-IN"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2670166"/>
              </p:ext>
            </p:extLst>
          </p:nvPr>
        </p:nvGraphicFramePr>
        <p:xfrm>
          <a:off x="838201" y="1428060"/>
          <a:ext cx="9627702" cy="5191760"/>
        </p:xfrm>
        <a:graphic>
          <a:graphicData uri="http://schemas.openxmlformats.org/drawingml/2006/table">
            <a:tbl>
              <a:tblPr firstRow="1" bandRow="1">
                <a:tableStyleId>{5C22544A-7EE6-4342-B048-85BDC9FD1C3A}</a:tableStyleId>
              </a:tblPr>
              <a:tblGrid>
                <a:gridCol w="1636642">
                  <a:extLst>
                    <a:ext uri="{9D8B030D-6E8A-4147-A177-3AD203B41FA5}">
                      <a16:colId xmlns="" xmlns:a16="http://schemas.microsoft.com/office/drawing/2014/main" val="20000"/>
                    </a:ext>
                  </a:extLst>
                </a:gridCol>
                <a:gridCol w="1375797">
                  <a:extLst>
                    <a:ext uri="{9D8B030D-6E8A-4147-A177-3AD203B41FA5}">
                      <a16:colId xmlns="" xmlns:a16="http://schemas.microsoft.com/office/drawing/2014/main" val="20001"/>
                    </a:ext>
                  </a:extLst>
                </a:gridCol>
                <a:gridCol w="1113719">
                  <a:extLst>
                    <a:ext uri="{9D8B030D-6E8A-4147-A177-3AD203B41FA5}">
                      <a16:colId xmlns="" xmlns:a16="http://schemas.microsoft.com/office/drawing/2014/main" val="20002"/>
                    </a:ext>
                  </a:extLst>
                </a:gridCol>
                <a:gridCol w="1375386">
                  <a:extLst>
                    <a:ext uri="{9D8B030D-6E8A-4147-A177-3AD203B41FA5}">
                      <a16:colId xmlns="" xmlns:a16="http://schemas.microsoft.com/office/drawing/2014/main" val="20003"/>
                    </a:ext>
                  </a:extLst>
                </a:gridCol>
                <a:gridCol w="1375386">
                  <a:extLst>
                    <a:ext uri="{9D8B030D-6E8A-4147-A177-3AD203B41FA5}">
                      <a16:colId xmlns="" xmlns:a16="http://schemas.microsoft.com/office/drawing/2014/main" val="20004"/>
                    </a:ext>
                  </a:extLst>
                </a:gridCol>
                <a:gridCol w="1375386">
                  <a:extLst>
                    <a:ext uri="{9D8B030D-6E8A-4147-A177-3AD203B41FA5}">
                      <a16:colId xmlns="" xmlns:a16="http://schemas.microsoft.com/office/drawing/2014/main" val="20005"/>
                    </a:ext>
                  </a:extLst>
                </a:gridCol>
                <a:gridCol w="1375386">
                  <a:extLst>
                    <a:ext uri="{9D8B030D-6E8A-4147-A177-3AD203B41FA5}">
                      <a16:colId xmlns="" xmlns:a16="http://schemas.microsoft.com/office/drawing/2014/main" val="20006"/>
                    </a:ext>
                  </a:extLst>
                </a:gridCol>
              </a:tblGrid>
              <a:tr h="370840">
                <a:tc rowSpan="2">
                  <a:txBody>
                    <a:bodyPr/>
                    <a:lstStyle/>
                    <a:p>
                      <a:pPr algn="ctr"/>
                      <a:r>
                        <a:rPr lang="en-US" dirty="0"/>
                        <a:t>Working Group</a:t>
                      </a:r>
                      <a:endParaRPr lang="en-IN" dirty="0"/>
                    </a:p>
                  </a:txBody>
                  <a:tcPr/>
                </a:tc>
                <a:tc gridSpan="3">
                  <a:txBody>
                    <a:bodyPr/>
                    <a:lstStyle/>
                    <a:p>
                      <a:pPr algn="ctr"/>
                      <a:r>
                        <a:rPr lang="en-US" dirty="0"/>
                        <a:t>2021</a:t>
                      </a:r>
                      <a:endParaRPr lang="en-IN" dirty="0"/>
                    </a:p>
                  </a:txBody>
                  <a:tcPr/>
                </a:tc>
                <a:tc hMerge="1">
                  <a:txBody>
                    <a:bodyPr/>
                    <a:lstStyle/>
                    <a:p>
                      <a:endParaRPr lang="en-IN" dirty="0"/>
                    </a:p>
                  </a:txBody>
                  <a:tcPr/>
                </a:tc>
                <a:tc hMerge="1">
                  <a:txBody>
                    <a:bodyPr/>
                    <a:lstStyle/>
                    <a:p>
                      <a:endParaRPr lang="en-IN" dirty="0"/>
                    </a:p>
                  </a:txBody>
                  <a:tcPr/>
                </a:tc>
                <a:tc gridSpan="3">
                  <a:txBody>
                    <a:bodyPr/>
                    <a:lstStyle/>
                    <a:p>
                      <a:pPr algn="ctr"/>
                      <a:r>
                        <a:rPr lang="en-US" dirty="0"/>
                        <a:t>2022</a:t>
                      </a:r>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 xmlns:a16="http://schemas.microsoft.com/office/drawing/2014/main" val="10000"/>
                  </a:ext>
                </a:extLst>
              </a:tr>
              <a:tr h="370840">
                <a:tc vMerge="1">
                  <a:txBody>
                    <a:bodyPr/>
                    <a:lstStyle/>
                    <a:p>
                      <a:endParaRPr lang="en-IN" dirty="0"/>
                    </a:p>
                  </a:txBody>
                  <a:tcPr/>
                </a:tc>
                <a:tc>
                  <a:txBody>
                    <a:bodyPr/>
                    <a:lstStyle/>
                    <a:p>
                      <a:r>
                        <a:rPr lang="en-US" dirty="0"/>
                        <a:t>Available</a:t>
                      </a:r>
                      <a:endParaRPr lang="en-IN" dirty="0"/>
                    </a:p>
                  </a:txBody>
                  <a:tcPr/>
                </a:tc>
                <a:tc>
                  <a:txBody>
                    <a:bodyPr/>
                    <a:lstStyle/>
                    <a:p>
                      <a:r>
                        <a:rPr lang="en-US" dirty="0"/>
                        <a:t>Claimed</a:t>
                      </a:r>
                      <a:endParaRPr lang="en-IN" dirty="0"/>
                    </a:p>
                  </a:txBody>
                  <a:tcPr/>
                </a:tc>
                <a:tc>
                  <a:txBody>
                    <a:bodyPr/>
                    <a:lstStyle/>
                    <a:p>
                      <a:r>
                        <a:rPr lang="en-US" dirty="0"/>
                        <a:t>Balance</a:t>
                      </a:r>
                      <a:endParaRPr lang="en-IN" dirty="0"/>
                    </a:p>
                  </a:txBody>
                  <a:tcPr/>
                </a:tc>
                <a:tc>
                  <a:txBody>
                    <a:bodyPr/>
                    <a:lstStyle/>
                    <a:p>
                      <a:r>
                        <a:rPr lang="en-US" dirty="0"/>
                        <a:t>Allocation</a:t>
                      </a:r>
                      <a:endParaRPr lang="en-IN" dirty="0"/>
                    </a:p>
                  </a:txBody>
                  <a:tcPr/>
                </a:tc>
                <a:tc>
                  <a:txBody>
                    <a:bodyPr/>
                    <a:lstStyle/>
                    <a:p>
                      <a:r>
                        <a:rPr lang="en-US" dirty="0"/>
                        <a:t>Claim</a:t>
                      </a:r>
                      <a:endParaRPr lang="en-IN" dirty="0"/>
                    </a:p>
                  </a:txBody>
                  <a:tcPr/>
                </a:tc>
                <a:tc>
                  <a:txBody>
                    <a:bodyPr/>
                    <a:lstStyle/>
                    <a:p>
                      <a:r>
                        <a:rPr lang="en-US" dirty="0"/>
                        <a:t>Balance</a:t>
                      </a:r>
                      <a:endParaRPr lang="en-IN" dirty="0"/>
                    </a:p>
                  </a:txBody>
                  <a:tcPr/>
                </a:tc>
                <a:extLst>
                  <a:ext uri="{0D108BD9-81ED-4DB2-BD59-A6C34878D82A}">
                    <a16:rowId xmlns="" xmlns:a16="http://schemas.microsoft.com/office/drawing/2014/main" val="10001"/>
                  </a:ext>
                </a:extLst>
              </a:tr>
              <a:tr h="370840">
                <a:tc>
                  <a:txBody>
                    <a:bodyPr/>
                    <a:lstStyle/>
                    <a:p>
                      <a:pPr algn="ctr"/>
                      <a:r>
                        <a:rPr lang="en-US" dirty="0"/>
                        <a:t>WGITA</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02"/>
                  </a:ext>
                </a:extLst>
              </a:tr>
              <a:tr h="370840">
                <a:tc>
                  <a:txBody>
                    <a:bodyPr/>
                    <a:lstStyle/>
                    <a:p>
                      <a:pPr algn="ctr"/>
                      <a:r>
                        <a:rPr lang="en-US" dirty="0"/>
                        <a:t>WGBD</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03"/>
                  </a:ext>
                </a:extLst>
              </a:tr>
              <a:tr h="370840">
                <a:tc>
                  <a:txBody>
                    <a:bodyPr/>
                    <a:lstStyle/>
                    <a:p>
                      <a:pPr algn="ctr"/>
                      <a:r>
                        <a:rPr lang="en-US" dirty="0"/>
                        <a:t>WGFACML</a:t>
                      </a:r>
                      <a:endParaRPr lang="en-IN" dirty="0"/>
                    </a:p>
                  </a:txBody>
                  <a:tcPr/>
                </a:tc>
                <a:tc>
                  <a:txBody>
                    <a:bodyPr/>
                    <a:lstStyle/>
                    <a:p>
                      <a:r>
                        <a:rPr lang="en-US" dirty="0"/>
                        <a:t>1500</a:t>
                      </a:r>
                      <a:endParaRPr lang="en-IN" dirty="0"/>
                    </a:p>
                  </a:txBody>
                  <a:tcPr/>
                </a:tc>
                <a:tc>
                  <a:txBody>
                    <a:bodyPr/>
                    <a:lstStyle/>
                    <a:p>
                      <a:r>
                        <a:rPr lang="en-US" dirty="0"/>
                        <a:t>0</a:t>
                      </a:r>
                      <a:endParaRPr lang="en-IN" dirty="0"/>
                    </a:p>
                  </a:txBody>
                  <a:tcPr/>
                </a:tc>
                <a:tc>
                  <a:txBody>
                    <a:bodyPr/>
                    <a:lstStyle/>
                    <a:p>
                      <a:r>
                        <a:rPr lang="en-US" dirty="0"/>
                        <a:t>1500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2000</a:t>
                      </a:r>
                      <a:endParaRPr lang="en-IN" dirty="0"/>
                    </a:p>
                  </a:txBody>
                  <a:tcPr/>
                </a:tc>
                <a:extLst>
                  <a:ext uri="{0D108BD9-81ED-4DB2-BD59-A6C34878D82A}">
                    <a16:rowId xmlns="" xmlns:a16="http://schemas.microsoft.com/office/drawing/2014/main" val="10004"/>
                  </a:ext>
                </a:extLst>
              </a:tr>
              <a:tr h="370840">
                <a:tc>
                  <a:txBody>
                    <a:bodyPr/>
                    <a:lstStyle/>
                    <a:p>
                      <a:pPr algn="ctr"/>
                      <a:r>
                        <a:rPr lang="en-US" dirty="0"/>
                        <a:t>WGEA</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05"/>
                  </a:ext>
                </a:extLst>
              </a:tr>
              <a:tr h="370840">
                <a:tc>
                  <a:txBody>
                    <a:bodyPr/>
                    <a:lstStyle/>
                    <a:p>
                      <a:pPr algn="ctr"/>
                      <a:r>
                        <a:rPr lang="en-US" dirty="0"/>
                        <a:t>WGEPPP</a:t>
                      </a:r>
                      <a:endParaRPr lang="en-IN" dirty="0"/>
                    </a:p>
                  </a:txBody>
                  <a:tcPr/>
                </a:tc>
                <a:tc>
                  <a:txBody>
                    <a:bodyPr/>
                    <a:lstStyle/>
                    <a:p>
                      <a:r>
                        <a:rPr lang="en-US" dirty="0"/>
                        <a:t>5500</a:t>
                      </a:r>
                      <a:endParaRPr lang="en-IN" dirty="0"/>
                    </a:p>
                  </a:txBody>
                  <a:tcPr/>
                </a:tc>
                <a:tc>
                  <a:txBody>
                    <a:bodyPr/>
                    <a:lstStyle/>
                    <a:p>
                      <a:r>
                        <a:rPr lang="en-US" dirty="0"/>
                        <a:t>5100</a:t>
                      </a:r>
                      <a:endParaRPr lang="en-IN" dirty="0"/>
                    </a:p>
                  </a:txBody>
                  <a:tcPr/>
                </a:tc>
                <a:tc>
                  <a:txBody>
                    <a:bodyPr/>
                    <a:lstStyle/>
                    <a:p>
                      <a:r>
                        <a:rPr lang="en-US" dirty="0"/>
                        <a:t>400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900</a:t>
                      </a:r>
                      <a:endParaRPr lang="en-IN" dirty="0"/>
                    </a:p>
                  </a:txBody>
                  <a:tcPr/>
                </a:tc>
                <a:extLst>
                  <a:ext uri="{0D108BD9-81ED-4DB2-BD59-A6C34878D82A}">
                    <a16:rowId xmlns="" xmlns:a16="http://schemas.microsoft.com/office/drawing/2014/main" val="10006"/>
                  </a:ext>
                </a:extLst>
              </a:tr>
              <a:tr h="370840">
                <a:tc>
                  <a:txBody>
                    <a:bodyPr/>
                    <a:lstStyle/>
                    <a:p>
                      <a:pPr algn="ctr"/>
                      <a:r>
                        <a:rPr lang="en-US" dirty="0"/>
                        <a:t>WGVBS</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07"/>
                  </a:ext>
                </a:extLst>
              </a:tr>
              <a:tr h="370840">
                <a:tc>
                  <a:txBody>
                    <a:bodyPr/>
                    <a:lstStyle/>
                    <a:p>
                      <a:pPr algn="ctr"/>
                      <a:r>
                        <a:rPr lang="en-US" dirty="0"/>
                        <a:t>WGPD</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08"/>
                  </a:ext>
                </a:extLst>
              </a:tr>
              <a:tr h="370840">
                <a:tc>
                  <a:txBody>
                    <a:bodyPr/>
                    <a:lstStyle/>
                    <a:p>
                      <a:pPr algn="ctr"/>
                      <a:r>
                        <a:rPr lang="en-US" dirty="0"/>
                        <a:t>WGKPI &amp; SDG</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09"/>
                  </a:ext>
                </a:extLst>
              </a:tr>
              <a:tr h="370840">
                <a:tc>
                  <a:txBody>
                    <a:bodyPr/>
                    <a:lstStyle/>
                    <a:p>
                      <a:pPr algn="ctr"/>
                      <a:r>
                        <a:rPr lang="en-US" dirty="0"/>
                        <a:t>WGEI</a:t>
                      </a:r>
                      <a:endParaRPr lang="en-IN" dirty="0"/>
                    </a:p>
                  </a:txBody>
                  <a:tcPr/>
                </a:tc>
                <a:tc>
                  <a:txBody>
                    <a:bodyPr/>
                    <a:lstStyle/>
                    <a:p>
                      <a:r>
                        <a:rPr lang="en-US" dirty="0"/>
                        <a:t>1500</a:t>
                      </a:r>
                      <a:endParaRPr lang="en-IN" dirty="0"/>
                    </a:p>
                  </a:txBody>
                  <a:tcPr/>
                </a:tc>
                <a:tc>
                  <a:txBody>
                    <a:bodyPr/>
                    <a:lstStyle/>
                    <a:p>
                      <a:r>
                        <a:rPr lang="en-US" dirty="0"/>
                        <a:t>0</a:t>
                      </a:r>
                      <a:endParaRPr lang="en-IN" dirty="0"/>
                    </a:p>
                  </a:txBody>
                  <a:tcPr/>
                </a:tc>
                <a:tc>
                  <a:txBody>
                    <a:bodyPr/>
                    <a:lstStyle/>
                    <a:p>
                      <a:r>
                        <a:rPr lang="en-US" dirty="0"/>
                        <a:t>1500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2000</a:t>
                      </a:r>
                      <a:endParaRPr lang="en-IN" dirty="0"/>
                    </a:p>
                  </a:txBody>
                  <a:tcPr/>
                </a:tc>
                <a:extLst>
                  <a:ext uri="{0D108BD9-81ED-4DB2-BD59-A6C34878D82A}">
                    <a16:rowId xmlns="" xmlns:a16="http://schemas.microsoft.com/office/drawing/2014/main" val="10010"/>
                  </a:ext>
                </a:extLst>
              </a:tr>
              <a:tr h="370840">
                <a:tc>
                  <a:txBody>
                    <a:bodyPr/>
                    <a:lstStyle/>
                    <a:p>
                      <a:pPr algn="ctr"/>
                      <a:r>
                        <a:rPr lang="en-US" dirty="0"/>
                        <a:t>WGISTA</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11"/>
                  </a:ext>
                </a:extLst>
              </a:tr>
              <a:tr h="370840">
                <a:tc>
                  <a:txBody>
                    <a:bodyPr/>
                    <a:lstStyle/>
                    <a:p>
                      <a:pPr algn="ctr"/>
                      <a:r>
                        <a:rPr lang="en-US" dirty="0"/>
                        <a:t>WGFMRR</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12"/>
                  </a:ext>
                </a:extLst>
              </a:tr>
              <a:tr h="370840">
                <a:tc>
                  <a:txBody>
                    <a:bodyPr/>
                    <a:lstStyle/>
                    <a:p>
                      <a:pPr algn="ctr"/>
                      <a:r>
                        <a:rPr lang="en-US" dirty="0"/>
                        <a:t>WGPPA</a:t>
                      </a:r>
                      <a:endParaRPr lang="en-IN" dirty="0"/>
                    </a:p>
                  </a:txBody>
                  <a:tcPr/>
                </a:tc>
                <a:tc>
                  <a:txBody>
                    <a:bodyPr/>
                    <a:lstStyle/>
                    <a:p>
                      <a:r>
                        <a:rPr lang="en-US" dirty="0"/>
                        <a:t>5500</a:t>
                      </a:r>
                      <a:endParaRPr lang="en-IN" dirty="0"/>
                    </a:p>
                  </a:txBody>
                  <a:tcPr/>
                </a:tc>
                <a:tc>
                  <a:txBody>
                    <a:bodyPr/>
                    <a:lstStyle/>
                    <a:p>
                      <a:r>
                        <a:rPr lang="en-US" dirty="0"/>
                        <a:t>0</a:t>
                      </a:r>
                      <a:endParaRPr lang="en-IN" dirty="0"/>
                    </a:p>
                  </a:txBody>
                  <a:tcPr/>
                </a:tc>
                <a:tc>
                  <a:txBody>
                    <a:bodyPr/>
                    <a:lstStyle/>
                    <a:p>
                      <a:r>
                        <a:rPr lang="en-US" dirty="0"/>
                        <a:t>5500</a:t>
                      </a:r>
                      <a:endParaRPr lang="en-IN" dirty="0"/>
                    </a:p>
                  </a:txBody>
                  <a:tcPr/>
                </a:tc>
                <a:tc>
                  <a:txBody>
                    <a:bodyPr/>
                    <a:lstStyle/>
                    <a:p>
                      <a:r>
                        <a:rPr lang="en-US" dirty="0"/>
                        <a:t>500</a:t>
                      </a:r>
                      <a:endParaRPr lang="en-IN" dirty="0"/>
                    </a:p>
                  </a:txBody>
                  <a:tcPr/>
                </a:tc>
                <a:tc>
                  <a:txBody>
                    <a:bodyPr/>
                    <a:lstStyle/>
                    <a:p>
                      <a:r>
                        <a:rPr lang="en-US" dirty="0"/>
                        <a:t>0</a:t>
                      </a:r>
                      <a:endParaRPr lang="en-IN" dirty="0"/>
                    </a:p>
                  </a:txBody>
                  <a:tcPr/>
                </a:tc>
                <a:tc>
                  <a:txBody>
                    <a:bodyPr/>
                    <a:lstStyle/>
                    <a:p>
                      <a:r>
                        <a:rPr lang="en-US" dirty="0"/>
                        <a:t>6000</a:t>
                      </a:r>
                      <a:endParaRPr lang="en-IN" dirty="0"/>
                    </a:p>
                  </a:txBody>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349908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34">
            <a:extLst>
              <a:ext uri="{FF2B5EF4-FFF2-40B4-BE49-F238E27FC236}">
                <a16:creationId xmlns="" xmlns:a16="http://schemas.microsoft.com/office/drawing/2014/main" id="{80DF40B2-80F7-4E71-B46C-284163F365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198" y="293348"/>
            <a:ext cx="6107131" cy="1729146"/>
          </a:xfrm>
        </p:spPr>
        <p:txBody>
          <a:bodyPr>
            <a:normAutofit/>
          </a:bodyPr>
          <a:lstStyle/>
          <a:p>
            <a:r>
              <a:rPr lang="en-US" sz="4000" dirty="0">
                <a:latin typeface="Cambria"/>
                <a:ea typeface="Cambria"/>
              </a:rPr>
              <a:t>Project Proposal Format</a:t>
            </a:r>
            <a:br>
              <a:rPr lang="en-US" sz="4000" dirty="0">
                <a:latin typeface="Cambria"/>
                <a:ea typeface="Cambria"/>
              </a:rPr>
            </a:br>
            <a:r>
              <a:rPr lang="en-US" sz="1800" dirty="0">
                <a:latin typeface="Cambria"/>
                <a:ea typeface="Cambria"/>
              </a:rPr>
              <a:t>also available in INTOSAI Community Portal against the agenda item</a:t>
            </a:r>
            <a:br>
              <a:rPr lang="en-US" sz="1800" dirty="0">
                <a:latin typeface="Cambria"/>
                <a:ea typeface="Cambria"/>
              </a:rPr>
            </a:br>
            <a:r>
              <a:rPr lang="en-US" sz="1800" dirty="0">
                <a:latin typeface="Cambria"/>
                <a:ea typeface="Cambria"/>
              </a:rPr>
              <a:t>(</a:t>
            </a:r>
            <a:r>
              <a:rPr lang="en-US" sz="1800" b="0" dirty="0">
                <a:solidFill>
                  <a:srgbClr val="FFC000"/>
                </a:solidFill>
                <a:latin typeface="Cambria"/>
                <a:ea typeface="Cambria"/>
              </a:rPr>
              <a:t>https://www.intosaicommunity.net/staticpages/test13/13th-ksc-steering-committee-meeting.php</a:t>
            </a:r>
            <a:r>
              <a:rPr lang="en-US" sz="1800" dirty="0">
                <a:latin typeface="Cambria"/>
                <a:ea typeface="Cambria"/>
              </a:rPr>
              <a:t>)</a:t>
            </a:r>
            <a:endParaRPr lang="en-IN" sz="1800" b="1" dirty="0">
              <a:ea typeface="Cambria" panose="02040503050406030204" pitchFamily="18" charset="0"/>
            </a:endParaRPr>
          </a:p>
        </p:txBody>
      </p:sp>
      <p:sp>
        <p:nvSpPr>
          <p:cNvPr id="28" name="Content Placeholder 2"/>
          <p:cNvSpPr>
            <a:spLocks noGrp="1"/>
          </p:cNvSpPr>
          <p:nvPr>
            <p:ph idx="1"/>
          </p:nvPr>
        </p:nvSpPr>
        <p:spPr>
          <a:xfrm>
            <a:off x="835151" y="2020485"/>
            <a:ext cx="6238491" cy="4921167"/>
          </a:xfrm>
        </p:spPr>
        <p:txBody>
          <a:bodyPr vert="horz" lIns="91440" tIns="45720" rIns="91440" bIns="45720" rtlCol="0" anchor="t">
            <a:noAutofit/>
          </a:bodyPr>
          <a:lstStyle/>
          <a:p>
            <a:pPr lvl="0" algn="just"/>
            <a:r>
              <a:rPr lang="en-GB" sz="2400" dirty="0"/>
              <a:t>Description of the area for which funding is requested (</a:t>
            </a:r>
            <a:r>
              <a:rPr lang="en-US" sz="2400" dirty="0"/>
              <a:t>Demonstrated </a:t>
            </a:r>
            <a:r>
              <a:rPr lang="en-US" sz="2400" b="1" dirty="0"/>
              <a:t>need</a:t>
            </a:r>
            <a:r>
              <a:rPr lang="en-US" sz="2400" dirty="0"/>
              <a:t> for projects and initiatives)</a:t>
            </a:r>
          </a:p>
          <a:p>
            <a:pPr lvl="0" algn="just"/>
            <a:r>
              <a:rPr lang="en-GB" sz="2400" b="1" dirty="0"/>
              <a:t>Link</a:t>
            </a:r>
            <a:r>
              <a:rPr lang="en-GB" sz="2400" dirty="0"/>
              <a:t> it with the approved Working Group Work Plan commitments</a:t>
            </a:r>
            <a:endParaRPr lang="en-US" sz="2400" dirty="0"/>
          </a:p>
          <a:p>
            <a:pPr lvl="0" algn="just"/>
            <a:r>
              <a:rPr lang="en-US" sz="2400" dirty="0"/>
              <a:t>Link with approved KSC  Work Plan </a:t>
            </a:r>
            <a:r>
              <a:rPr lang="en-US" sz="2400" b="1" dirty="0"/>
              <a:t>commitments</a:t>
            </a:r>
          </a:p>
          <a:p>
            <a:pPr lvl="0" algn="just"/>
            <a:r>
              <a:rPr lang="en-US" sz="2400" dirty="0"/>
              <a:t>Description of anticipated </a:t>
            </a:r>
            <a:r>
              <a:rPr lang="en-US" sz="2400" b="1" dirty="0"/>
              <a:t>benefits </a:t>
            </a:r>
            <a:r>
              <a:rPr lang="en-US" sz="2400" dirty="0"/>
              <a:t>and timeframe for their accrual</a:t>
            </a:r>
          </a:p>
          <a:p>
            <a:pPr lvl="0" algn="just"/>
            <a:r>
              <a:rPr lang="en-US" sz="2400" dirty="0"/>
              <a:t>Description of </a:t>
            </a:r>
            <a:r>
              <a:rPr lang="en-US" sz="2400" b="1" dirty="0"/>
              <a:t>feasibility and risks</a:t>
            </a:r>
          </a:p>
          <a:p>
            <a:pPr lvl="0" algn="just"/>
            <a:r>
              <a:rPr lang="en-GB" sz="2400" dirty="0"/>
              <a:t>Estimated </a:t>
            </a:r>
            <a:r>
              <a:rPr lang="en-GB" sz="2400" b="1" dirty="0"/>
              <a:t>cost</a:t>
            </a:r>
            <a:r>
              <a:rPr lang="en-GB" sz="2400" dirty="0"/>
              <a:t> of the proposal (€)</a:t>
            </a:r>
            <a:endParaRPr lang="en-US" sz="2400" dirty="0"/>
          </a:p>
        </p:txBody>
      </p:sp>
      <p:pic>
        <p:nvPicPr>
          <p:cNvPr id="29" name="Picture 19">
            <a:extLst>
              <a:ext uri="{FF2B5EF4-FFF2-40B4-BE49-F238E27FC236}">
                <a16:creationId xmlns="" xmlns:a16="http://schemas.microsoft.com/office/drawing/2014/main" id="{6D737596-17AF-44B9-822D-9E14E610C6B4}"/>
              </a:ext>
            </a:extLst>
          </p:cNvPr>
          <p:cNvPicPr>
            <a:picLocks noChangeAspect="1"/>
          </p:cNvPicPr>
          <p:nvPr/>
        </p:nvPicPr>
        <p:blipFill rotWithShape="1">
          <a:blip r:embed="rId2"/>
          <a:srcRect l="30101" r="-1" b="-1"/>
          <a:stretch/>
        </p:blipFill>
        <p:spPr>
          <a:xfrm>
            <a:off x="7818633" y="10"/>
            <a:ext cx="4373365" cy="6857990"/>
          </a:xfrm>
          <a:prstGeom prst="rect">
            <a:avLst/>
          </a:prstGeom>
          <a:effectLst/>
        </p:spPr>
      </p:pic>
    </p:spTree>
    <p:extLst>
      <p:ext uri="{BB962C8B-B14F-4D97-AF65-F5344CB8AC3E}">
        <p14:creationId xmlns:p14="http://schemas.microsoft.com/office/powerpoint/2010/main" val="265684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Rectangle 54">
            <a:extLst>
              <a:ext uri="{FF2B5EF4-FFF2-40B4-BE49-F238E27FC236}">
                <a16:creationId xmlns="" xmlns:a16="http://schemas.microsoft.com/office/drawing/2014/main" id="{ECC07320-C2CA-4E29-8481-9D9E143C77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380407" y="743447"/>
            <a:ext cx="3973385" cy="3692028"/>
          </a:xfrm>
          <a:noFill/>
        </p:spPr>
        <p:txBody>
          <a:bodyPr vert="horz" lIns="91440" tIns="45720" rIns="91440" bIns="45720" rtlCol="0" anchor="b">
            <a:normAutofit/>
          </a:bodyPr>
          <a:lstStyle/>
          <a:p>
            <a:r>
              <a:rPr lang="en-US" sz="5200" b="1" dirty="0">
                <a:latin typeface="+mj-lt"/>
              </a:rPr>
              <a:t/>
            </a:r>
            <a:br>
              <a:rPr lang="en-US" sz="5200" b="1" dirty="0">
                <a:latin typeface="+mj-lt"/>
              </a:rPr>
            </a:br>
            <a:r>
              <a:rPr lang="en-US" sz="5200" b="1" dirty="0">
                <a:latin typeface="+mj-lt"/>
              </a:rPr>
              <a:t/>
            </a:r>
            <a:br>
              <a:rPr lang="en-US" sz="5200" b="1" dirty="0">
                <a:latin typeface="+mj-lt"/>
              </a:rPr>
            </a:br>
            <a:r>
              <a:rPr lang="en-US" sz="5200" b="1" dirty="0">
                <a:latin typeface="+mj-lt"/>
              </a:rPr>
              <a:t/>
            </a:r>
            <a:br>
              <a:rPr lang="en-US" sz="5200" b="1" dirty="0">
                <a:latin typeface="+mj-lt"/>
              </a:rPr>
            </a:br>
            <a:endParaRPr lang="en-US" sz="5200" b="1" dirty="0">
              <a:latin typeface="+mj-lt"/>
            </a:endParaRPr>
          </a:p>
        </p:txBody>
      </p:sp>
      <p:pic>
        <p:nvPicPr>
          <p:cNvPr id="23" name="Picture 22">
            <a:extLst>
              <a:ext uri="{FF2B5EF4-FFF2-40B4-BE49-F238E27FC236}">
                <a16:creationId xmlns="" xmlns:a16="http://schemas.microsoft.com/office/drawing/2014/main" id="{EF62B228-9D4A-4674-93FC-BAA608CAAF65}"/>
              </a:ext>
            </a:extLst>
          </p:cNvPr>
          <p:cNvPicPr>
            <a:picLocks noChangeAspect="1"/>
          </p:cNvPicPr>
          <p:nvPr/>
        </p:nvPicPr>
        <p:blipFill rotWithShape="1">
          <a:blip r:embed="rId2">
            <a:extLst>
              <a:ext uri="{837473B0-CC2E-450A-ABE3-18F120FF3D39}">
                <a1611:picAttrSrcUrl xmlns="" xmlns:a1611="http://schemas.microsoft.com/office/drawing/2016/11/main" r:id="rId3"/>
              </a:ext>
            </a:extLst>
          </a:blip>
          <a:srcRect l="11812" r="6614" b="-1"/>
          <a:stretch/>
        </p:blipFill>
        <p:spPr>
          <a:xfrm>
            <a:off x="84960" y="10"/>
            <a:ext cx="6992881" cy="6857990"/>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defRPr/>
            </a:pPr>
            <a:fld id="{14B7DC91-BA8D-4035-9E2C-F9DC70487D2A}" type="slidenum">
              <a:rPr lang="en-US">
                <a:solidFill>
                  <a:prstClr val="black">
                    <a:tint val="75000"/>
                  </a:prstClr>
                </a:solidFill>
                <a:latin typeface="Calibri" panose="020F0502020204030204"/>
              </a:rPr>
              <a:pPr defTabSz="914400">
                <a:spcAft>
                  <a:spcPts val="600"/>
                </a:spcAft>
                <a:defRPr/>
              </a:pPr>
              <a:t>7</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40296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3320</TotalTime>
  <Words>309</Words>
  <Application>Microsoft Office PowerPoint</Application>
  <PresentationFormat>Widescreen</PresentationFormat>
  <Paragraphs>135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vt:lpstr>
      <vt:lpstr>Office Theme</vt:lpstr>
      <vt:lpstr>Agenda Item 35  KSC Budget</vt:lpstr>
      <vt:lpstr>Allocation Received</vt:lpstr>
      <vt:lpstr>Important Decisions so far</vt:lpstr>
      <vt:lpstr>Allotment of Goal Chair Allocation to Working Groups</vt:lpstr>
      <vt:lpstr>Goal Chair allocation WG balances (euros)</vt:lpstr>
      <vt:lpstr>Project Proposal Format also available in INTOSAI Community Portal against the agenda item (https://www.intosaicommunity.net/staticpages/test13/13th-ksc-steering-committee-meeting.php)</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Item 4   KSC Budget</dc:title>
  <dc:creator>Director</dc:creator>
  <cp:lastModifiedBy>Microsoft account</cp:lastModifiedBy>
  <cp:revision>122</cp:revision>
  <dcterms:created xsi:type="dcterms:W3CDTF">2020-09-16T13:58:09Z</dcterms:created>
  <dcterms:modified xsi:type="dcterms:W3CDTF">2022-09-11T13:51:56Z</dcterms:modified>
</cp:coreProperties>
</file>