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72" r:id="rId3"/>
    <p:sldId id="258" r:id="rId4"/>
    <p:sldId id="261" r:id="rId5"/>
    <p:sldId id="263" r:id="rId6"/>
    <p:sldId id="268" r:id="rId7"/>
    <p:sldId id="271" r:id="rId8"/>
    <p:sldId id="276" r:id="rId9"/>
    <p:sldId id="277" r:id="rId10"/>
    <p:sldId id="265" r:id="rId11"/>
    <p:sldId id="267" r:id="rId12"/>
    <p:sldId id="270" r:id="rId13"/>
    <p:sldId id="274" r:id="rId14"/>
    <p:sldId id="262"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a Akoijam" initials="RA" lastIdx="1" clrIdx="0">
    <p:extLst>
      <p:ext uri="{19B8F6BF-5375-455C-9EA6-DF929625EA0E}">
        <p15:presenceInfo xmlns:p15="http://schemas.microsoft.com/office/powerpoint/2012/main" userId="Rina Akoijam" providerId="None"/>
      </p:ext>
    </p:extLst>
  </p:cmAuthor>
  <p:cmAuthor id="2" name="DTC 303" initials="D3" lastIdx="1" clrIdx="1">
    <p:extLst>
      <p:ext uri="{19B8F6BF-5375-455C-9EA6-DF929625EA0E}">
        <p15:presenceInfo xmlns:p15="http://schemas.microsoft.com/office/powerpoint/2012/main" userId="DTC 3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0870B6-BF92-4287-9B40-1B15F17C6C47}" type="datetimeFigureOut">
              <a:rPr lang="en-IN" smtClean="0"/>
              <a:t>01-09-2022</a:t>
            </a:fld>
            <a:endParaRPr lang="en-IN"/>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7148192-AE26-4A2E-9AC9-C5E1242A736B}" type="slidenum">
              <a:rPr lang="en-IN" smtClean="0"/>
              <a:t>‹#›</a:t>
            </a:fld>
            <a:endParaRPr lang="en-IN"/>
          </a:p>
        </p:txBody>
      </p:sp>
    </p:spTree>
    <p:extLst>
      <p:ext uri="{BB962C8B-B14F-4D97-AF65-F5344CB8AC3E}">
        <p14:creationId xmlns:p14="http://schemas.microsoft.com/office/powerpoint/2010/main" val="2125353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6CAC4F4F-8F98-4887-A63B-AC4584C1CB2A}"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43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E97F0-19E4-409F-B2DD-877975194718}" type="datetimeFigureOut">
              <a:rPr lang="en-IN" smtClean="0"/>
              <a:t>01-09-2022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71683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07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87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55263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55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95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57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3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366605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E97F0-19E4-409F-B2DD-877975194718}" type="datetimeFigureOut">
              <a:rPr lang="en-IN" smtClean="0"/>
              <a:t>01-09-2022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CAC4F4F-8F98-4887-A63B-AC4584C1CB2A}"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25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8E97F0-19E4-409F-B2DD-877975194718}" type="datetimeFigureOut">
              <a:rPr lang="en-IN" smtClean="0"/>
              <a:t>01-09-2022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20733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8E97F0-19E4-409F-B2DD-877975194718}" type="datetimeFigureOut">
              <a:rPr lang="en-IN" smtClean="0"/>
              <a:t>01-09-2022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CAC4F4F-8F98-4887-A63B-AC4584C1CB2A}"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39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8E97F0-19E4-409F-B2DD-877975194718}" type="datetimeFigureOut">
              <a:rPr lang="en-IN" smtClean="0"/>
              <a:t>01-09-2022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CAC4F4F-8F98-4887-A63B-AC4584C1CB2A}"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8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97F0-19E4-409F-B2DD-877975194718}" type="datetimeFigureOut">
              <a:rPr lang="en-IN" smtClean="0"/>
              <a:t>01-09-2022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313852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E97F0-19E4-409F-B2DD-877975194718}" type="datetimeFigureOut">
              <a:rPr lang="en-IN" smtClean="0"/>
              <a:t>01-09-2022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AC4F4F-8F98-4887-A63B-AC4584C1CB2A}"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1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E97F0-19E4-409F-B2DD-877975194718}" type="datetimeFigureOut">
              <a:rPr lang="en-IN" smtClean="0"/>
              <a:t>01-09-2022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CAC4F4F-8F98-4887-A63B-AC4584C1CB2A}" type="slidenum">
              <a:rPr lang="en-IN" smtClean="0"/>
              <a:t>‹#›</a:t>
            </a:fld>
            <a:endParaRPr lang="en-IN"/>
          </a:p>
        </p:txBody>
      </p:sp>
    </p:spTree>
    <p:extLst>
      <p:ext uri="{BB962C8B-B14F-4D97-AF65-F5344CB8AC3E}">
        <p14:creationId xmlns:p14="http://schemas.microsoft.com/office/powerpoint/2010/main" val="5373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8E97F0-19E4-409F-B2DD-877975194718}" type="datetimeFigureOut">
              <a:rPr lang="en-IN" smtClean="0"/>
              <a:t>01-09-2022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AC4F4F-8F98-4887-A63B-AC4584C1CB2A}" type="slidenum">
              <a:rPr lang="en-IN" smtClean="0"/>
              <a:t>‹#›</a:t>
            </a:fld>
            <a:endParaRPr lang="en-IN"/>
          </a:p>
        </p:txBody>
      </p:sp>
    </p:spTree>
    <p:extLst>
      <p:ext uri="{BB962C8B-B14F-4D97-AF65-F5344CB8AC3E}">
        <p14:creationId xmlns:p14="http://schemas.microsoft.com/office/powerpoint/2010/main" val="406234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4159"/>
            <a:ext cx="9144000" cy="3190241"/>
          </a:xfrm>
        </p:spPr>
        <p:txBody>
          <a:bodyPr>
            <a:normAutofit fontScale="90000"/>
          </a:bodyPr>
          <a:lstStyle/>
          <a:p>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Research Project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on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Audit Communication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and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Reporting of Audit Results</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Presentation </a:t>
            </a:r>
            <a:r>
              <a:rPr lang="en-US" sz="3200" b="1">
                <a:latin typeface="Times New Roman" panose="02020603050405020304" pitchFamily="18" charset="0"/>
                <a:cs typeface="Times New Roman" panose="02020603050405020304" pitchFamily="18" charset="0"/>
              </a:rPr>
              <a:t>on </a:t>
            </a:r>
            <a:r>
              <a:rPr lang="en-US" sz="3200" b="1" smtClean="0">
                <a:latin typeface="Times New Roman" panose="02020603050405020304" pitchFamily="18" charset="0"/>
                <a:cs typeface="Times New Roman" panose="02020603050405020304" pitchFamily="18" charset="0"/>
              </a:rPr>
              <a:t>Progress</a:t>
            </a:r>
            <a:endParaRPr lang="en-IN"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024845"/>
            <a:ext cx="9144000" cy="470263"/>
          </a:xfrm>
        </p:spPr>
        <p:txBody>
          <a:bodyPr/>
          <a:lstStyle/>
          <a:p>
            <a:r>
              <a:rPr lang="en-US" b="1" dirty="0">
                <a:latin typeface="Times New Roman" panose="02020603050405020304" pitchFamily="18" charset="0"/>
                <a:cs typeface="Times New Roman" panose="02020603050405020304" pitchFamily="18" charset="0"/>
              </a:rPr>
              <a:t>12 August 2022</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42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37662"/>
          </a:xfrm>
        </p:spPr>
        <p:txBody>
          <a:bodyPr>
            <a:noAutofit/>
          </a:bodyPr>
          <a:lstStyle/>
          <a:p>
            <a:r>
              <a:rPr lang="en-US" sz="3600" b="1" dirty="0"/>
              <a:t>Preliminary Survey Form : Responses</a:t>
            </a:r>
            <a:endParaRPr lang="en-IN" sz="3600" b="1" dirty="0"/>
          </a:p>
        </p:txBody>
      </p:sp>
      <p:sp>
        <p:nvSpPr>
          <p:cNvPr id="3" name="Content Placeholder 2"/>
          <p:cNvSpPr>
            <a:spLocks noGrp="1"/>
          </p:cNvSpPr>
          <p:nvPr>
            <p:ph idx="1"/>
          </p:nvPr>
        </p:nvSpPr>
        <p:spPr>
          <a:xfrm>
            <a:off x="1295401" y="1950720"/>
            <a:ext cx="9601196" cy="3925148"/>
          </a:xfrm>
        </p:spPr>
        <p:txBody>
          <a:bodyPr>
            <a:normAutofit lnSpcReduction="10000"/>
          </a:bodyPr>
          <a:lstStyle/>
          <a:p>
            <a:pPr marL="0" indent="0">
              <a:buNone/>
            </a:pPr>
            <a:endParaRPr lang="en-US" dirty="0"/>
          </a:p>
          <a:p>
            <a:r>
              <a:rPr lang="en-US" dirty="0"/>
              <a:t>SAI Turkey</a:t>
            </a:r>
          </a:p>
          <a:p>
            <a:r>
              <a:rPr lang="en-US" dirty="0"/>
              <a:t>SAI UAE</a:t>
            </a:r>
          </a:p>
          <a:p>
            <a:r>
              <a:rPr lang="en-US" dirty="0"/>
              <a:t>SAI Kuwait</a:t>
            </a:r>
          </a:p>
          <a:p>
            <a:r>
              <a:rPr lang="en-US" dirty="0"/>
              <a:t>INTOSAI General Secretariat</a:t>
            </a:r>
          </a:p>
          <a:p>
            <a:r>
              <a:rPr lang="en-US" dirty="0"/>
              <a:t>SAI Mexico</a:t>
            </a:r>
          </a:p>
          <a:p>
            <a:r>
              <a:rPr lang="en-US" dirty="0"/>
              <a:t>SAI Costa Rica	</a:t>
            </a:r>
          </a:p>
          <a:p>
            <a:r>
              <a:rPr lang="en-US" dirty="0"/>
              <a:t>SAI Hungary</a:t>
            </a:r>
          </a:p>
        </p:txBody>
      </p:sp>
    </p:spTree>
    <p:extLst>
      <p:ext uri="{BB962C8B-B14F-4D97-AF65-F5344CB8AC3E}">
        <p14:creationId xmlns:p14="http://schemas.microsoft.com/office/powerpoint/2010/main" val="353746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20245"/>
          </a:xfrm>
        </p:spPr>
        <p:txBody>
          <a:bodyPr>
            <a:normAutofit fontScale="90000"/>
          </a:bodyPr>
          <a:lstStyle/>
          <a:p>
            <a:r>
              <a:rPr lang="en-US" b="1" dirty="0"/>
              <a:t>Questionnaire-2 : Responses</a:t>
            </a:r>
            <a:endParaRPr lang="en-IN" b="1" dirty="0"/>
          </a:p>
        </p:txBody>
      </p:sp>
      <p:sp>
        <p:nvSpPr>
          <p:cNvPr id="3" name="Content Placeholder 2"/>
          <p:cNvSpPr>
            <a:spLocks noGrp="1"/>
          </p:cNvSpPr>
          <p:nvPr>
            <p:ph idx="1"/>
          </p:nvPr>
        </p:nvSpPr>
        <p:spPr>
          <a:xfrm>
            <a:off x="1295401" y="2090057"/>
            <a:ext cx="9601196" cy="3785811"/>
          </a:xfrm>
        </p:spPr>
        <p:txBody>
          <a:bodyPr/>
          <a:lstStyle/>
          <a:p>
            <a:endParaRPr lang="en-US" dirty="0"/>
          </a:p>
          <a:p>
            <a:r>
              <a:rPr lang="en-US" dirty="0"/>
              <a:t>SAI UAE</a:t>
            </a:r>
          </a:p>
          <a:p>
            <a:endParaRPr lang="en-US" dirty="0"/>
          </a:p>
          <a:p>
            <a:r>
              <a:rPr lang="en-US" dirty="0"/>
              <a:t>SAI Kuwait</a:t>
            </a:r>
          </a:p>
          <a:p>
            <a:endParaRPr lang="en-US" dirty="0"/>
          </a:p>
          <a:p>
            <a:r>
              <a:rPr lang="en-US" dirty="0"/>
              <a:t>SAI Turkey</a:t>
            </a:r>
            <a:endParaRPr lang="en-IN" dirty="0"/>
          </a:p>
        </p:txBody>
      </p:sp>
    </p:spTree>
    <p:extLst>
      <p:ext uri="{BB962C8B-B14F-4D97-AF65-F5344CB8AC3E}">
        <p14:creationId xmlns:p14="http://schemas.microsoft.com/office/powerpoint/2010/main" val="247956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3" y="566057"/>
            <a:ext cx="9601196" cy="391885"/>
          </a:xfrm>
        </p:spPr>
        <p:txBody>
          <a:bodyPr>
            <a:noAutofit/>
          </a:bodyPr>
          <a:lstStyle/>
          <a:p>
            <a:r>
              <a:rPr lang="en-US" sz="3200" b="1" dirty="0"/>
              <a:t>Shift of Project Timelines…(1)</a:t>
            </a:r>
            <a:endParaRPr lang="en-IN"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0556832"/>
              </p:ext>
            </p:extLst>
          </p:nvPr>
        </p:nvGraphicFramePr>
        <p:xfrm>
          <a:off x="984068" y="1036427"/>
          <a:ext cx="10084526" cy="5132105"/>
        </p:xfrm>
        <a:graphic>
          <a:graphicData uri="http://schemas.openxmlformats.org/drawingml/2006/table">
            <a:tbl>
              <a:tblPr firstRow="1" bandRow="1">
                <a:tableStyleId>{5C22544A-7EE6-4342-B048-85BDC9FD1C3A}</a:tableStyleId>
              </a:tblPr>
              <a:tblGrid>
                <a:gridCol w="3708896">
                  <a:extLst>
                    <a:ext uri="{9D8B030D-6E8A-4147-A177-3AD203B41FA5}">
                      <a16:colId xmlns:a16="http://schemas.microsoft.com/office/drawing/2014/main" xmlns="" val="20000"/>
                    </a:ext>
                  </a:extLst>
                </a:gridCol>
                <a:gridCol w="2151181">
                  <a:extLst>
                    <a:ext uri="{9D8B030D-6E8A-4147-A177-3AD203B41FA5}">
                      <a16:colId xmlns:a16="http://schemas.microsoft.com/office/drawing/2014/main" xmlns="" val="20001"/>
                    </a:ext>
                  </a:extLst>
                </a:gridCol>
                <a:gridCol w="2543695">
                  <a:extLst>
                    <a:ext uri="{9D8B030D-6E8A-4147-A177-3AD203B41FA5}">
                      <a16:colId xmlns:a16="http://schemas.microsoft.com/office/drawing/2014/main" xmlns="" val="20002"/>
                    </a:ext>
                  </a:extLst>
                </a:gridCol>
                <a:gridCol w="1680754">
                  <a:extLst>
                    <a:ext uri="{9D8B030D-6E8A-4147-A177-3AD203B41FA5}">
                      <a16:colId xmlns:a16="http://schemas.microsoft.com/office/drawing/2014/main" xmlns="" val="1417154508"/>
                    </a:ext>
                  </a:extLst>
                </a:gridCol>
              </a:tblGrid>
              <a:tr h="564140">
                <a:tc>
                  <a:txBody>
                    <a:bodyPr/>
                    <a:lstStyle/>
                    <a:p>
                      <a:pPr algn="ctr"/>
                      <a:r>
                        <a:rPr lang="en-US" sz="1600" dirty="0"/>
                        <a:t>Milestone/Activity</a:t>
                      </a:r>
                      <a:r>
                        <a:rPr lang="en-US" sz="1600" baseline="0" dirty="0"/>
                        <a:t> </a:t>
                      </a:r>
                    </a:p>
                  </a:txBody>
                  <a:tcPr/>
                </a:tc>
                <a:tc>
                  <a:txBody>
                    <a:bodyPr/>
                    <a:lstStyle/>
                    <a:p>
                      <a:r>
                        <a:rPr lang="en-US" sz="1600" dirty="0"/>
                        <a:t>As per Approved PID</a:t>
                      </a:r>
                    </a:p>
                  </a:txBody>
                  <a:tcPr/>
                </a:tc>
                <a:tc>
                  <a:txBody>
                    <a:bodyPr/>
                    <a:lstStyle/>
                    <a:p>
                      <a:pPr algn="ctr"/>
                      <a:r>
                        <a:rPr lang="en-US" sz="1600" dirty="0"/>
                        <a:t>Status of work</a:t>
                      </a:r>
                      <a:endParaRPr lang="en-IN" sz="1600" dirty="0"/>
                    </a:p>
                  </a:txBody>
                  <a:tcPr/>
                </a:tc>
                <a:tc>
                  <a:txBody>
                    <a:bodyPr/>
                    <a:lstStyle/>
                    <a:p>
                      <a:pPr algn="ctr"/>
                      <a:r>
                        <a:rPr lang="en-US" sz="1600" dirty="0"/>
                        <a:t>Proposed</a:t>
                      </a:r>
                    </a:p>
                    <a:p>
                      <a:pPr algn="ctr"/>
                      <a:r>
                        <a:rPr lang="en-US" sz="1600" dirty="0"/>
                        <a:t>timelines</a:t>
                      </a:r>
                      <a:endParaRPr lang="en-IN" sz="1600" dirty="0"/>
                    </a:p>
                  </a:txBody>
                  <a:tcPr/>
                </a:tc>
                <a:extLst>
                  <a:ext uri="{0D108BD9-81ED-4DB2-BD59-A6C34878D82A}">
                    <a16:rowId xmlns:a16="http://schemas.microsoft.com/office/drawing/2014/main" xmlns="" val="10000"/>
                  </a:ext>
                </a:extLst>
              </a:tr>
              <a:tr h="326608">
                <a:tc>
                  <a:txBody>
                    <a:bodyPr/>
                    <a:lstStyle/>
                    <a:p>
                      <a:r>
                        <a:rPr lang="en-US" sz="1600" dirty="0"/>
                        <a:t>Approval of PID</a:t>
                      </a:r>
                      <a:endParaRPr lang="en-IN" sz="1600" dirty="0"/>
                    </a:p>
                  </a:txBody>
                  <a:tcPr/>
                </a:tc>
                <a:tc>
                  <a:txBody>
                    <a:bodyPr/>
                    <a:lstStyle/>
                    <a:p>
                      <a:r>
                        <a:rPr lang="en-US" sz="1600" b="1" kern="1200" dirty="0">
                          <a:solidFill>
                            <a:schemeClr val="dk1"/>
                          </a:solidFill>
                          <a:effectLst/>
                          <a:latin typeface="+mn-lt"/>
                          <a:ea typeface="+mn-ea"/>
                          <a:cs typeface="+mn-cs"/>
                        </a:rPr>
                        <a:t>April 2021</a:t>
                      </a:r>
                      <a:endParaRPr lang="en-IN" sz="1600" dirty="0"/>
                    </a:p>
                  </a:txBody>
                  <a:tcPr/>
                </a:tc>
                <a:tc>
                  <a:txBody>
                    <a:bodyPr/>
                    <a:lstStyle/>
                    <a:p>
                      <a:r>
                        <a:rPr lang="en-US" sz="1600" b="1" dirty="0"/>
                        <a:t>August 2021-DONE</a:t>
                      </a:r>
                      <a:endParaRPr lang="en-IN" sz="1600" b="1" dirty="0"/>
                    </a:p>
                  </a:txBody>
                  <a:tcPr/>
                </a:tc>
                <a:tc>
                  <a:txBody>
                    <a:bodyPr/>
                    <a:lstStyle/>
                    <a:p>
                      <a:r>
                        <a:rPr lang="en-US" sz="1600" b="1" dirty="0"/>
                        <a:t>-</a:t>
                      </a:r>
                      <a:endParaRPr lang="en-IN" sz="1600" b="1" dirty="0"/>
                    </a:p>
                  </a:txBody>
                  <a:tcPr/>
                </a:tc>
                <a:extLst>
                  <a:ext uri="{0D108BD9-81ED-4DB2-BD59-A6C34878D82A}">
                    <a16:rowId xmlns:a16="http://schemas.microsoft.com/office/drawing/2014/main" xmlns="" val="10001"/>
                  </a:ext>
                </a:extLst>
              </a:tr>
              <a:tr h="8016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Circulation of Survey Matrix to stakeholders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(Circulation</a:t>
                      </a:r>
                      <a:r>
                        <a:rPr lang="en-US" sz="1600" kern="1200" baseline="0" dirty="0">
                          <a:solidFill>
                            <a:schemeClr val="dk1"/>
                          </a:solidFill>
                          <a:effectLst/>
                          <a:latin typeface="+mn-lt"/>
                          <a:ea typeface="+mn-ea"/>
                          <a:cs typeface="+mn-cs"/>
                        </a:rPr>
                        <a:t> of Questionnaire-2 to stakeholders)</a:t>
                      </a:r>
                      <a:endParaRPr lang="en-IN" sz="1600" kern="1200" dirty="0">
                        <a:solidFill>
                          <a:schemeClr val="dk1"/>
                        </a:solidFill>
                        <a:effectLst/>
                        <a:latin typeface="+mn-lt"/>
                        <a:ea typeface="+mn-ea"/>
                        <a:cs typeface="+mn-cs"/>
                      </a:endParaRPr>
                    </a:p>
                  </a:txBody>
                  <a:tcPr/>
                </a:tc>
                <a:tc>
                  <a:txBody>
                    <a:bodyPr/>
                    <a:lstStyle/>
                    <a:p>
                      <a:r>
                        <a:rPr lang="en-US" sz="1600" b="1" dirty="0"/>
                        <a:t>June 2021</a:t>
                      </a:r>
                    </a:p>
                    <a:p>
                      <a:endParaRPr lang="en-IN" sz="1600" b="1" dirty="0"/>
                    </a:p>
                  </a:txBody>
                  <a:tcPr/>
                </a:tc>
                <a:tc>
                  <a:txBody>
                    <a:bodyPr/>
                    <a:lstStyle/>
                    <a:p>
                      <a:r>
                        <a:rPr lang="en-US" sz="1600" b="1" dirty="0"/>
                        <a:t>September</a:t>
                      </a:r>
                      <a:r>
                        <a:rPr lang="en-US" sz="1600" b="1" baseline="0" dirty="0"/>
                        <a:t> 2021-DONE</a:t>
                      </a:r>
                    </a:p>
                    <a:p>
                      <a:r>
                        <a:rPr lang="en-US" sz="1600" b="1" baseline="0" dirty="0"/>
                        <a:t>December 2021-DONE</a:t>
                      </a:r>
                      <a:endParaRPr lang="en-IN" sz="1600" b="1" dirty="0"/>
                    </a:p>
                  </a:txBody>
                  <a:tcPr/>
                </a:tc>
                <a:tc>
                  <a:txBody>
                    <a:bodyPr/>
                    <a:lstStyle/>
                    <a:p>
                      <a:r>
                        <a:rPr lang="en-US" sz="1600" b="1" dirty="0"/>
                        <a:t>-</a:t>
                      </a:r>
                      <a:endParaRPr lang="en-IN" sz="1600" b="1" dirty="0"/>
                    </a:p>
                  </a:txBody>
                  <a:tcPr/>
                </a:tc>
                <a:extLst>
                  <a:ext uri="{0D108BD9-81ED-4DB2-BD59-A6C34878D82A}">
                    <a16:rowId xmlns:a16="http://schemas.microsoft.com/office/drawing/2014/main" xmlns="" val="10002"/>
                  </a:ext>
                </a:extLst>
              </a:tr>
              <a:tr h="1039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Receipt of response to the circulated Survey Matrix</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Receipt of response to</a:t>
                      </a:r>
                      <a:r>
                        <a:rPr lang="en-US" sz="1600" kern="1200" baseline="0" dirty="0">
                          <a:solidFill>
                            <a:schemeClr val="dk1"/>
                          </a:solidFill>
                          <a:effectLst/>
                          <a:latin typeface="+mn-lt"/>
                          <a:ea typeface="+mn-ea"/>
                          <a:cs typeface="+mn-cs"/>
                        </a:rPr>
                        <a:t> Questionnaire-2</a:t>
                      </a:r>
                      <a:endParaRPr lang="en-IN" sz="1600" kern="1200" dirty="0">
                        <a:solidFill>
                          <a:schemeClr val="dk1"/>
                        </a:solidFill>
                        <a:effectLst/>
                        <a:latin typeface="+mn-lt"/>
                        <a:ea typeface="+mn-ea"/>
                        <a:cs typeface="+mn-cs"/>
                      </a:endParaRPr>
                    </a:p>
                  </a:txBody>
                  <a:tcPr/>
                </a:tc>
                <a:tc>
                  <a:txBody>
                    <a:bodyPr/>
                    <a:lstStyle/>
                    <a:p>
                      <a:r>
                        <a:rPr lang="en-US" sz="1600" b="1" dirty="0"/>
                        <a:t>August 2021</a:t>
                      </a:r>
                      <a:endParaRPr lang="en-IN" sz="1600" b="1" dirty="0"/>
                    </a:p>
                  </a:txBody>
                  <a:tcPr/>
                </a:tc>
                <a:tc>
                  <a:txBody>
                    <a:bodyPr/>
                    <a:lstStyle/>
                    <a:p>
                      <a:r>
                        <a:rPr lang="en-US" sz="1600" b="1" i="1" dirty="0"/>
                        <a:t>7 </a:t>
                      </a:r>
                      <a:r>
                        <a:rPr lang="en-US" sz="1600" b="1" i="1" dirty="0" smtClean="0"/>
                        <a:t>partial responses</a:t>
                      </a:r>
                      <a:r>
                        <a:rPr lang="en-US" sz="1600" b="1" i="1" baseline="0" dirty="0" smtClean="0"/>
                        <a:t> </a:t>
                      </a:r>
                      <a:r>
                        <a:rPr lang="en-US" sz="1600" b="1" i="1" baseline="0" dirty="0"/>
                        <a:t>received till date</a:t>
                      </a:r>
                    </a:p>
                    <a:p>
                      <a:r>
                        <a:rPr lang="en-US" sz="1600" b="1" i="1" baseline="0" dirty="0"/>
                        <a:t>3 </a:t>
                      </a:r>
                      <a:r>
                        <a:rPr lang="en-US" sz="1600" b="1" i="1" baseline="0" dirty="0" smtClean="0"/>
                        <a:t>partial responses </a:t>
                      </a:r>
                      <a:r>
                        <a:rPr lang="en-US" sz="1600" b="1" i="1" baseline="0" dirty="0"/>
                        <a:t>received till date</a:t>
                      </a:r>
                    </a:p>
                  </a:txBody>
                  <a:tcPr/>
                </a:tc>
                <a:tc>
                  <a:txBody>
                    <a:bodyPr/>
                    <a:lstStyle/>
                    <a:p>
                      <a:r>
                        <a:rPr lang="en-US" sz="1600" b="1" dirty="0"/>
                        <a:t>-</a:t>
                      </a:r>
                      <a:endParaRPr lang="en-IN" sz="1600" b="1" dirty="0"/>
                    </a:p>
                  </a:txBody>
                  <a:tcPr/>
                </a:tc>
                <a:extLst>
                  <a:ext uri="{0D108BD9-81ED-4DB2-BD59-A6C34878D82A}">
                    <a16:rowId xmlns:a16="http://schemas.microsoft.com/office/drawing/2014/main" xmlns="" val="10003"/>
                  </a:ext>
                </a:extLst>
              </a:tr>
              <a:tr h="2327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Sharing of first exposure draft </a:t>
                      </a:r>
                      <a:r>
                        <a:rPr lang="en-US" sz="1600" b="1" kern="1200" dirty="0">
                          <a:solidFill>
                            <a:schemeClr val="dk1"/>
                          </a:solidFill>
                          <a:effectLst/>
                          <a:latin typeface="+mn-lt"/>
                          <a:ea typeface="+mn-ea"/>
                          <a:cs typeface="+mn-cs"/>
                        </a:rPr>
                        <a:t>among project team members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Communication of timelines</a:t>
                      </a:r>
                      <a:r>
                        <a:rPr lang="en-US" sz="1600" kern="1200" baseline="0" dirty="0">
                          <a:solidFill>
                            <a:schemeClr val="dk1"/>
                          </a:solidFill>
                          <a:effectLst/>
                          <a:latin typeface="+mn-lt"/>
                          <a:ea typeface="+mn-ea"/>
                          <a:cs typeface="+mn-cs"/>
                        </a:rPr>
                        <a:t> by when commitments would be met</a:t>
                      </a:r>
                      <a:endParaRPr lang="en-US" sz="16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Sharing</a:t>
                      </a:r>
                      <a:r>
                        <a:rPr lang="en-US" sz="1600" kern="1200" baseline="0" dirty="0">
                          <a:solidFill>
                            <a:schemeClr val="dk1"/>
                          </a:solidFill>
                          <a:effectLst/>
                          <a:latin typeface="+mn-lt"/>
                          <a:ea typeface="+mn-ea"/>
                          <a:cs typeface="+mn-cs"/>
                        </a:rPr>
                        <a:t> of Resource Material for the Project</a:t>
                      </a:r>
                      <a:endParaRPr lang="en-US" sz="1600" kern="120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Sharing of Responses to Surveys among the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effectLst/>
                          <a:latin typeface="+mn-lt"/>
                          <a:ea typeface="+mn-ea"/>
                          <a:cs typeface="+mn-cs"/>
                        </a:rPr>
                        <a:t>           Team        </a:t>
                      </a:r>
                    </a:p>
                  </a:txBody>
                  <a:tcPr/>
                </a:tc>
                <a:tc>
                  <a:txBody>
                    <a:bodyPr/>
                    <a:lstStyle/>
                    <a:p>
                      <a:r>
                        <a:rPr lang="en-US" sz="1600" b="1" dirty="0"/>
                        <a:t>September 2021</a:t>
                      </a:r>
                    </a:p>
                    <a:p>
                      <a:endParaRPr lang="en-IN" sz="1600" b="1" dirty="0"/>
                    </a:p>
                    <a:p>
                      <a:endParaRPr lang="en-IN" sz="1600" b="1" dirty="0"/>
                    </a:p>
                    <a:p>
                      <a:endParaRPr lang="en-IN" sz="1600" b="1" dirty="0"/>
                    </a:p>
                    <a:p>
                      <a:endParaRPr lang="en-IN" sz="1600" b="1" dirty="0"/>
                    </a:p>
                    <a:p>
                      <a:endParaRPr lang="en-IN" sz="1600" b="1" dirty="0"/>
                    </a:p>
                    <a:p>
                      <a:endParaRPr lang="en-IN" sz="1600" b="1" dirty="0"/>
                    </a:p>
                  </a:txBody>
                  <a:tcPr/>
                </a:tc>
                <a:tc>
                  <a:txBody>
                    <a:bodyPr/>
                    <a:lstStyle/>
                    <a:p>
                      <a:r>
                        <a:rPr lang="en-US" sz="1600" b="1" i="1" dirty="0"/>
                        <a:t>Yet to be achieved</a:t>
                      </a:r>
                    </a:p>
                    <a:p>
                      <a:endParaRPr lang="en-US" sz="1600" b="1" i="1" dirty="0"/>
                    </a:p>
                    <a:p>
                      <a:endParaRPr lang="en-US" sz="1600" b="1" i="1" dirty="0"/>
                    </a:p>
                    <a:p>
                      <a:r>
                        <a:rPr lang="en-US" sz="1600" b="1" i="1" dirty="0"/>
                        <a:t>One response received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December 2022-DONE</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May 2022 - DONE</a:t>
                      </a:r>
                    </a:p>
                    <a:p>
                      <a:endParaRPr lang="en-US" sz="1600" b="1" dirty="0"/>
                    </a:p>
                  </a:txBody>
                  <a:tcPr/>
                </a:tc>
                <a:tc>
                  <a:txBody>
                    <a:bodyPr/>
                    <a:lstStyle/>
                    <a:p>
                      <a:r>
                        <a:rPr lang="en-US" sz="1600" b="1" i="1" dirty="0"/>
                        <a:t>30 November </a:t>
                      </a:r>
                      <a:r>
                        <a:rPr lang="en-US" sz="1600" b="1" i="1" dirty="0" smtClean="0"/>
                        <a:t>2022 subject to sufficient</a:t>
                      </a:r>
                      <a:r>
                        <a:rPr lang="en-US" sz="1600" b="1" i="1" baseline="0" dirty="0" smtClean="0"/>
                        <a:t> responses</a:t>
                      </a:r>
                      <a:endParaRPr lang="en-US" sz="1600" b="1" i="1" dirty="0"/>
                    </a:p>
                    <a:p>
                      <a:endParaRPr lang="en-US" sz="1600" b="1" dirty="0"/>
                    </a:p>
                    <a:p>
                      <a:endParaRPr lang="en-US" sz="1600"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6759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3" y="566057"/>
            <a:ext cx="9601196" cy="597726"/>
          </a:xfrm>
        </p:spPr>
        <p:txBody>
          <a:bodyPr>
            <a:noAutofit/>
          </a:bodyPr>
          <a:lstStyle/>
          <a:p>
            <a:r>
              <a:rPr lang="en-US" sz="3200" b="1" dirty="0"/>
              <a:t>Shift of Project Timelines…(2)</a:t>
            </a:r>
            <a:endParaRPr lang="en-IN"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6619646"/>
              </p:ext>
            </p:extLst>
          </p:nvPr>
        </p:nvGraphicFramePr>
        <p:xfrm>
          <a:off x="984068" y="1163783"/>
          <a:ext cx="10084526" cy="5049545"/>
        </p:xfrm>
        <a:graphic>
          <a:graphicData uri="http://schemas.openxmlformats.org/drawingml/2006/table">
            <a:tbl>
              <a:tblPr firstRow="1" bandRow="1">
                <a:tableStyleId>{5C22544A-7EE6-4342-B048-85BDC9FD1C3A}</a:tableStyleId>
              </a:tblPr>
              <a:tblGrid>
                <a:gridCol w="3708896">
                  <a:extLst>
                    <a:ext uri="{9D8B030D-6E8A-4147-A177-3AD203B41FA5}">
                      <a16:colId xmlns:a16="http://schemas.microsoft.com/office/drawing/2014/main" xmlns="" val="20000"/>
                    </a:ext>
                  </a:extLst>
                </a:gridCol>
                <a:gridCol w="2151181">
                  <a:extLst>
                    <a:ext uri="{9D8B030D-6E8A-4147-A177-3AD203B41FA5}">
                      <a16:colId xmlns:a16="http://schemas.microsoft.com/office/drawing/2014/main" xmlns="" val="20001"/>
                    </a:ext>
                  </a:extLst>
                </a:gridCol>
                <a:gridCol w="2219241">
                  <a:extLst>
                    <a:ext uri="{9D8B030D-6E8A-4147-A177-3AD203B41FA5}">
                      <a16:colId xmlns:a16="http://schemas.microsoft.com/office/drawing/2014/main" xmlns="" val="20002"/>
                    </a:ext>
                  </a:extLst>
                </a:gridCol>
                <a:gridCol w="2005208">
                  <a:extLst>
                    <a:ext uri="{9D8B030D-6E8A-4147-A177-3AD203B41FA5}">
                      <a16:colId xmlns:a16="http://schemas.microsoft.com/office/drawing/2014/main" xmlns="" val="1417154508"/>
                    </a:ext>
                  </a:extLst>
                </a:gridCol>
              </a:tblGrid>
              <a:tr h="644697">
                <a:tc>
                  <a:txBody>
                    <a:bodyPr/>
                    <a:lstStyle/>
                    <a:p>
                      <a:pPr algn="ctr"/>
                      <a:r>
                        <a:rPr lang="en-US" sz="1800" dirty="0"/>
                        <a:t>Milestone/Activity</a:t>
                      </a:r>
                      <a:r>
                        <a:rPr lang="en-US" sz="1800" baseline="0" dirty="0"/>
                        <a:t> </a:t>
                      </a:r>
                    </a:p>
                    <a:p>
                      <a:pPr algn="ctr"/>
                      <a:endParaRPr lang="en-IN" sz="1800" dirty="0"/>
                    </a:p>
                  </a:txBody>
                  <a:tcPr/>
                </a:tc>
                <a:tc>
                  <a:txBody>
                    <a:bodyPr/>
                    <a:lstStyle/>
                    <a:p>
                      <a:r>
                        <a:rPr lang="en-US" sz="1800" dirty="0"/>
                        <a:t>As per Approved PID</a:t>
                      </a:r>
                    </a:p>
                  </a:txBody>
                  <a:tcPr/>
                </a:tc>
                <a:tc>
                  <a:txBody>
                    <a:bodyPr/>
                    <a:lstStyle/>
                    <a:p>
                      <a:pPr algn="ctr"/>
                      <a:r>
                        <a:rPr lang="en-US" sz="1800" dirty="0"/>
                        <a:t>Status of work</a:t>
                      </a:r>
                      <a:endParaRPr lang="en-IN" sz="1800" dirty="0"/>
                    </a:p>
                  </a:txBody>
                  <a:tcPr/>
                </a:tc>
                <a:tc>
                  <a:txBody>
                    <a:bodyPr/>
                    <a:lstStyle/>
                    <a:p>
                      <a:pPr algn="ctr"/>
                      <a:r>
                        <a:rPr lang="en-US" sz="1800" dirty="0"/>
                        <a:t>Proposed timelines</a:t>
                      </a:r>
                      <a:endParaRPr lang="en-IN" sz="1800" dirty="0"/>
                    </a:p>
                  </a:txBody>
                  <a:tcPr/>
                </a:tc>
                <a:extLst>
                  <a:ext uri="{0D108BD9-81ED-4DB2-BD59-A6C34878D82A}">
                    <a16:rowId xmlns:a16="http://schemas.microsoft.com/office/drawing/2014/main" xmlns="" val="10000"/>
                  </a:ext>
                </a:extLst>
              </a:tr>
              <a:tr h="13060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Sharing of second exposure draft </a:t>
                      </a:r>
                      <a:r>
                        <a:rPr lang="en-US" sz="1800" b="1" kern="1200" dirty="0">
                          <a:solidFill>
                            <a:schemeClr val="dk1"/>
                          </a:solidFill>
                          <a:effectLst/>
                          <a:latin typeface="+mn-lt"/>
                          <a:ea typeface="+mn-ea"/>
                          <a:cs typeface="+mn-cs"/>
                        </a:rPr>
                        <a:t>among project team members and after finalizing seek approval of KSC Steering Committee on the exposure draft</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effectLst/>
                          <a:latin typeface="+mn-lt"/>
                          <a:ea typeface="+mn-ea"/>
                          <a:cs typeface="+mn-cs"/>
                        </a:rPr>
                        <a:t>                 </a:t>
                      </a:r>
                    </a:p>
                  </a:txBody>
                  <a:tcPr/>
                </a:tc>
                <a:tc>
                  <a:txBody>
                    <a:bodyPr/>
                    <a:lstStyle/>
                    <a:p>
                      <a:r>
                        <a:rPr lang="en-US" sz="1800" b="1" dirty="0"/>
                        <a:t>November 2021</a:t>
                      </a:r>
                      <a:endParaRPr lang="en-IN" sz="1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Ye</a:t>
                      </a:r>
                      <a:r>
                        <a:rPr lang="en-US" sz="1800" b="1" i="1" baseline="0" dirty="0"/>
                        <a:t>t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i="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i="1" baseline="0" dirty="0"/>
                    </a:p>
                  </a:txBody>
                  <a:tcPr/>
                </a:tc>
                <a:tc>
                  <a:txBody>
                    <a:bodyPr/>
                    <a:lstStyle/>
                    <a:p>
                      <a:r>
                        <a:rPr lang="en-US" sz="1800" b="1" i="1" dirty="0"/>
                        <a:t>January 2023</a:t>
                      </a:r>
                    </a:p>
                    <a:p>
                      <a:endParaRPr lang="en-US" sz="1800" b="1" i="1" dirty="0"/>
                    </a:p>
                  </a:txBody>
                  <a:tcPr/>
                </a:tc>
                <a:extLst>
                  <a:ext uri="{0D108BD9-81ED-4DB2-BD59-A6C34878D82A}">
                    <a16:rowId xmlns:a16="http://schemas.microsoft.com/office/drawing/2014/main" xmlns="" val="10005"/>
                  </a:ext>
                </a:extLst>
              </a:tr>
              <a:tr h="5485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Exposure of Draft</a:t>
                      </a:r>
                      <a:endParaRPr lang="en-IN"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01 Feb’22 – 31 Mar’22</a:t>
                      </a:r>
                      <a:endParaRPr lang="en-IN" sz="1800" b="1" dirty="0"/>
                    </a:p>
                  </a:txBody>
                  <a:tcPr/>
                </a:tc>
                <a:tc>
                  <a:txBody>
                    <a:bodyPr/>
                    <a:lstStyle/>
                    <a:p>
                      <a:r>
                        <a:rPr lang="en-US" sz="1800" b="1" i="1" dirty="0"/>
                        <a:t>Ye</a:t>
                      </a:r>
                      <a:r>
                        <a:rPr lang="en-US" sz="1800" b="1" i="1" baseline="0" dirty="0"/>
                        <a:t>t to commence</a:t>
                      </a:r>
                      <a:endParaRPr lang="en-IN" sz="1800" b="1" i="1" dirty="0"/>
                    </a:p>
                  </a:txBody>
                  <a:tcPr/>
                </a:tc>
                <a:tc>
                  <a:txBody>
                    <a:bodyPr/>
                    <a:lstStyle/>
                    <a:p>
                      <a:r>
                        <a:rPr lang="en-US" sz="1800" b="1" i="1" baseline="0" dirty="0"/>
                        <a:t>01 April 2023 – 30 May 2023</a:t>
                      </a:r>
                      <a:endParaRPr lang="en-IN" sz="1800" b="1" i="1" dirty="0"/>
                    </a:p>
                  </a:txBody>
                  <a:tcPr/>
                </a:tc>
                <a:extLst>
                  <a:ext uri="{0D108BD9-81ED-4DB2-BD59-A6C34878D82A}">
                    <a16:rowId xmlns:a16="http://schemas.microsoft.com/office/drawing/2014/main" xmlns="" val="10006"/>
                  </a:ext>
                </a:extLst>
              </a:tr>
              <a:tr h="8386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Circulation of draft endorsement version among project team members</a:t>
                      </a:r>
                      <a:endParaRPr lang="en-IN" sz="1800" kern="1200" dirty="0">
                        <a:solidFill>
                          <a:schemeClr val="dk1"/>
                        </a:solidFill>
                        <a:effectLst/>
                        <a:latin typeface="+mn-lt"/>
                        <a:ea typeface="+mn-ea"/>
                        <a:cs typeface="+mn-cs"/>
                      </a:endParaRPr>
                    </a:p>
                  </a:txBody>
                  <a:tcPr/>
                </a:tc>
                <a:tc>
                  <a:txBody>
                    <a:bodyPr/>
                    <a:lstStyle/>
                    <a:p>
                      <a:r>
                        <a:rPr lang="en-US" sz="1800" b="1" dirty="0"/>
                        <a:t>May 2022</a:t>
                      </a:r>
                      <a:endParaRPr lang="en-IN" sz="1800" b="1" dirty="0"/>
                    </a:p>
                  </a:txBody>
                  <a:tcPr/>
                </a:tc>
                <a:tc>
                  <a:txBody>
                    <a:bodyPr/>
                    <a:lstStyle/>
                    <a:p>
                      <a:r>
                        <a:rPr lang="en-US" sz="1800" b="1" dirty="0"/>
                        <a:t>--</a:t>
                      </a:r>
                      <a:endParaRPr lang="en-IN" sz="1800" b="1" dirty="0"/>
                    </a:p>
                  </a:txBody>
                  <a:tcPr/>
                </a:tc>
                <a:tc>
                  <a:txBody>
                    <a:bodyPr/>
                    <a:lstStyle/>
                    <a:p>
                      <a:r>
                        <a:rPr lang="en-US" sz="1800" b="1" i="1" baseline="0" dirty="0"/>
                        <a:t>July 2023</a:t>
                      </a:r>
                      <a:endParaRPr lang="en-IN" sz="1800" b="1" i="1" dirty="0"/>
                    </a:p>
                  </a:txBody>
                  <a:tcPr/>
                </a:tc>
                <a:extLst>
                  <a:ext uri="{0D108BD9-81ED-4DB2-BD59-A6C34878D82A}">
                    <a16:rowId xmlns:a16="http://schemas.microsoft.com/office/drawing/2014/main" xmlns="" val="10007"/>
                  </a:ext>
                </a:extLst>
              </a:tr>
              <a:tr h="838688">
                <a:tc>
                  <a:txBody>
                    <a:bodyPr/>
                    <a:lstStyle/>
                    <a:p>
                      <a:r>
                        <a:rPr lang="en-US" sz="1800" kern="1200" dirty="0">
                          <a:solidFill>
                            <a:schemeClr val="dk1"/>
                          </a:solidFill>
                          <a:effectLst/>
                          <a:latin typeface="+mn-lt"/>
                          <a:ea typeface="+mn-ea"/>
                          <a:cs typeface="+mn-cs"/>
                        </a:rPr>
                        <a:t>Forwarding of Final draft along with action taken statement, to KSC Secretariat for seeking approval of the Steering Committee</a:t>
                      </a:r>
                      <a:endParaRPr lang="en-IN" sz="1800" dirty="0"/>
                    </a:p>
                  </a:txBody>
                  <a:tcPr/>
                </a:tc>
                <a:tc>
                  <a:txBody>
                    <a:bodyPr/>
                    <a:lstStyle/>
                    <a:p>
                      <a:r>
                        <a:rPr lang="en-US" sz="1800" b="1" dirty="0"/>
                        <a:t>June 2022</a:t>
                      </a:r>
                      <a:endParaRPr lang="en-IN" sz="1800" b="1" dirty="0"/>
                    </a:p>
                  </a:txBody>
                  <a:tcPr/>
                </a:tc>
                <a:tc>
                  <a:txBody>
                    <a:bodyPr/>
                    <a:lstStyle/>
                    <a:p>
                      <a:r>
                        <a:rPr lang="en-US" sz="1800" b="1" dirty="0"/>
                        <a:t>--</a:t>
                      </a:r>
                      <a:endParaRPr lang="en-IN" sz="1800" b="1" dirty="0"/>
                    </a:p>
                  </a:txBody>
                  <a:tcPr/>
                </a:tc>
                <a:tc>
                  <a:txBody>
                    <a:bodyPr/>
                    <a:lstStyle/>
                    <a:p>
                      <a:r>
                        <a:rPr lang="en-US" sz="1800" b="1" i="1" dirty="0"/>
                        <a:t>August 2023</a:t>
                      </a:r>
                      <a:endParaRPr lang="en-IN" sz="1800" b="1" i="1"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89254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2800" b="1" dirty="0"/>
              <a:t>THANK  YOU</a:t>
            </a:r>
            <a:endParaRPr lang="en-IN" sz="2800" b="1" dirty="0"/>
          </a:p>
        </p:txBody>
      </p:sp>
    </p:spTree>
    <p:extLst>
      <p:ext uri="{BB962C8B-B14F-4D97-AF65-F5344CB8AC3E}">
        <p14:creationId xmlns:p14="http://schemas.microsoft.com/office/powerpoint/2010/main" val="172693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72199"/>
          </a:xfrm>
        </p:spPr>
        <p:txBody>
          <a:bodyPr>
            <a:noAutofit/>
          </a:bodyPr>
          <a:lstStyle/>
          <a:p>
            <a:r>
              <a:rPr lang="en-US" sz="3200" b="1" dirty="0">
                <a:latin typeface="Times New Roman" panose="02020603050405020304" pitchFamily="18" charset="0"/>
                <a:cs typeface="Times New Roman" panose="02020603050405020304" pitchFamily="18" charset="0"/>
              </a:rPr>
              <a:t>Project Members</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670479"/>
              </p:ext>
            </p:extLst>
          </p:nvPr>
        </p:nvGraphicFramePr>
        <p:xfrm>
          <a:off x="1295400" y="2002974"/>
          <a:ext cx="9601200" cy="3910144"/>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tblGrid>
              <a:tr h="488768">
                <a:tc gridSpan="2">
                  <a:txBody>
                    <a:bodyPr/>
                    <a:lstStyle/>
                    <a:p>
                      <a:pPr algn="ctr"/>
                      <a:r>
                        <a:rPr lang="en-US" dirty="0"/>
                        <a:t>1. SAI India (Project Lead)			</a:t>
                      </a:r>
                      <a:endParaRPr lang="en-IN" dirty="0"/>
                    </a:p>
                  </a:txBody>
                  <a:tcPr/>
                </a:tc>
                <a:tc hMerge="1">
                  <a:txBody>
                    <a:bodyPr/>
                    <a:lstStyle/>
                    <a:p>
                      <a:endParaRPr lang="en-IN" dirty="0"/>
                    </a:p>
                  </a:txBody>
                  <a:tcPr/>
                </a:tc>
                <a:extLst>
                  <a:ext uri="{0D108BD9-81ED-4DB2-BD59-A6C34878D82A}">
                    <a16:rowId xmlns:a16="http://schemas.microsoft.com/office/drawing/2014/main" xmlns="" val="10000"/>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 SAI Bangladesh</a:t>
                      </a:r>
                    </a:p>
                  </a:txBody>
                  <a:tcPr/>
                </a:tc>
                <a:tc>
                  <a:txBody>
                    <a:bodyPr/>
                    <a:lstStyle/>
                    <a:p>
                      <a:r>
                        <a:rPr lang="en-US" dirty="0" smtClean="0"/>
                        <a:t>9. SAI Indonesia</a:t>
                      </a:r>
                      <a:endParaRPr lang="en-IN" dirty="0"/>
                    </a:p>
                  </a:txBody>
                  <a:tcPr/>
                </a:tc>
                <a:extLst>
                  <a:ext uri="{0D108BD9-81ED-4DB2-BD59-A6C34878D82A}">
                    <a16:rowId xmlns:a16="http://schemas.microsoft.com/office/drawing/2014/main" xmlns="" val="10001"/>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 SAI Turkey</a:t>
                      </a:r>
                    </a:p>
                  </a:txBody>
                  <a:tcPr/>
                </a:tc>
                <a:tc>
                  <a:txBody>
                    <a:bodyPr/>
                    <a:lstStyle/>
                    <a:p>
                      <a:r>
                        <a:rPr lang="en-US" dirty="0"/>
                        <a:t>10. SAI Italy</a:t>
                      </a:r>
                      <a:endParaRPr lang="en-IN" dirty="0"/>
                    </a:p>
                  </a:txBody>
                  <a:tcPr/>
                </a:tc>
                <a:extLst>
                  <a:ext uri="{0D108BD9-81ED-4DB2-BD59-A6C34878D82A}">
                    <a16:rowId xmlns:a16="http://schemas.microsoft.com/office/drawing/2014/main" xmlns="" val="10002"/>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 SAI Kuwait</a:t>
                      </a:r>
                    </a:p>
                  </a:txBody>
                  <a:tcPr/>
                </a:tc>
                <a:tc>
                  <a:txBody>
                    <a:bodyPr/>
                    <a:lstStyle/>
                    <a:p>
                      <a:r>
                        <a:rPr lang="en-US" dirty="0"/>
                        <a:t>11. SAI Costa Rica</a:t>
                      </a:r>
                      <a:endParaRPr lang="en-IN" dirty="0"/>
                    </a:p>
                  </a:txBody>
                  <a:tcPr/>
                </a:tc>
                <a:extLst>
                  <a:ext uri="{0D108BD9-81ED-4DB2-BD59-A6C34878D82A}">
                    <a16:rowId xmlns:a16="http://schemas.microsoft.com/office/drawing/2014/main" xmlns="" val="10003"/>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5. </a:t>
                      </a:r>
                      <a:r>
                        <a:rPr lang="en-US" dirty="0" smtClean="0"/>
                        <a:t>SAI </a:t>
                      </a:r>
                      <a:r>
                        <a:rPr lang="en-US" dirty="0"/>
                        <a:t>Hungary</a:t>
                      </a:r>
                    </a:p>
                  </a:txBody>
                  <a:tcPr/>
                </a:tc>
                <a:tc>
                  <a:txBody>
                    <a:bodyPr/>
                    <a:lstStyle/>
                    <a:p>
                      <a:r>
                        <a:rPr lang="en-US" dirty="0"/>
                        <a:t>12. SAI UAE</a:t>
                      </a:r>
                      <a:endParaRPr lang="en-IN" dirty="0"/>
                    </a:p>
                  </a:txBody>
                  <a:tcPr/>
                </a:tc>
                <a:extLst>
                  <a:ext uri="{0D108BD9-81ED-4DB2-BD59-A6C34878D82A}">
                    <a16:rowId xmlns:a16="http://schemas.microsoft.com/office/drawing/2014/main" xmlns="" val="10004"/>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6. </a:t>
                      </a:r>
                      <a:r>
                        <a:rPr lang="en-US" dirty="0" smtClean="0"/>
                        <a:t>SAI </a:t>
                      </a:r>
                      <a:r>
                        <a:rPr lang="en-US" dirty="0"/>
                        <a:t>Afghanistan</a:t>
                      </a:r>
                      <a:endParaRPr lang="en-IN" dirty="0"/>
                    </a:p>
                  </a:txBody>
                  <a:tcPr/>
                </a:tc>
                <a:tc>
                  <a:txBody>
                    <a:bodyPr/>
                    <a:lstStyle/>
                    <a:p>
                      <a:r>
                        <a:rPr lang="en-US" dirty="0"/>
                        <a:t>13. SAI Mexico</a:t>
                      </a:r>
                      <a:endParaRPr lang="en-IN" dirty="0"/>
                    </a:p>
                  </a:txBody>
                  <a:tcPr/>
                </a:tc>
                <a:extLst>
                  <a:ext uri="{0D108BD9-81ED-4DB2-BD59-A6C34878D82A}">
                    <a16:rowId xmlns:a16="http://schemas.microsoft.com/office/drawing/2014/main" xmlns="" val="10005"/>
                  </a:ext>
                </a:extLst>
              </a:tr>
              <a:tr h="488768">
                <a:tc>
                  <a:txBody>
                    <a:bodyPr/>
                    <a:lstStyle/>
                    <a:p>
                      <a:r>
                        <a:rPr lang="en-US" dirty="0"/>
                        <a:t>7. </a:t>
                      </a:r>
                      <a:r>
                        <a:rPr lang="en-US" smtClean="0"/>
                        <a:t>SAI </a:t>
                      </a:r>
                      <a:r>
                        <a:rPr lang="en-US" dirty="0"/>
                        <a:t>Uganda</a:t>
                      </a:r>
                      <a:endParaRPr lang="en-IN" dirty="0"/>
                    </a:p>
                  </a:txBody>
                  <a:tcPr/>
                </a:tc>
                <a:tc>
                  <a:txBody>
                    <a:bodyPr/>
                    <a:lstStyle/>
                    <a:p>
                      <a:r>
                        <a:rPr lang="en-US" dirty="0"/>
                        <a:t>14. SAI</a:t>
                      </a:r>
                      <a:r>
                        <a:rPr lang="en-US" baseline="0" dirty="0"/>
                        <a:t> France (since withdrawn)</a:t>
                      </a:r>
                      <a:endParaRPr lang="en-IN" dirty="0"/>
                    </a:p>
                  </a:txBody>
                  <a:tcPr/>
                </a:tc>
                <a:extLst>
                  <a:ext uri="{0D108BD9-81ED-4DB2-BD59-A6C34878D82A}">
                    <a16:rowId xmlns:a16="http://schemas.microsoft.com/office/drawing/2014/main" xmlns="" val="10006"/>
                  </a:ext>
                </a:extLst>
              </a:tr>
              <a:tr h="4887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8. SAI Suriname</a:t>
                      </a:r>
                      <a:endParaRPr lang="en-IN" dirty="0"/>
                    </a:p>
                  </a:txBody>
                  <a:tcPr/>
                </a:tc>
                <a:tc>
                  <a:txBody>
                    <a:bodyPr/>
                    <a:lstStyle/>
                    <a:p>
                      <a:r>
                        <a:rPr lang="en-US" dirty="0"/>
                        <a:t>15. INTOSAI</a:t>
                      </a:r>
                      <a:r>
                        <a:rPr lang="en-US" baseline="0" dirty="0"/>
                        <a:t> General Secretariat (since withdrawn)</a:t>
                      </a:r>
                      <a:endParaRPr lang="en-IN"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73871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37662"/>
          </a:xfrm>
        </p:spPr>
        <p:txBody>
          <a:bodyPr>
            <a:noAutofit/>
          </a:bodyPr>
          <a:lstStyle/>
          <a:p>
            <a:r>
              <a:rPr lang="en-US" sz="3600" b="1" dirty="0"/>
              <a:t>Chronology of Events…(1)</a:t>
            </a:r>
            <a:endParaRPr lang="en-IN" sz="3600" b="1" dirty="0"/>
          </a:p>
        </p:txBody>
      </p:sp>
      <p:sp>
        <p:nvSpPr>
          <p:cNvPr id="3" name="Content Placeholder 2"/>
          <p:cNvSpPr>
            <a:spLocks noGrp="1"/>
          </p:cNvSpPr>
          <p:nvPr>
            <p:ph idx="1"/>
          </p:nvPr>
        </p:nvSpPr>
        <p:spPr>
          <a:xfrm>
            <a:off x="1295401" y="1828800"/>
            <a:ext cx="9601196" cy="4047068"/>
          </a:xfrm>
        </p:spPr>
        <p:txBody>
          <a:bodyPr>
            <a:normAutofit fontScale="77500" lnSpcReduction="20000"/>
          </a:bodyPr>
          <a:lstStyle/>
          <a:p>
            <a:pPr algn="just">
              <a:defRPr/>
            </a:pPr>
            <a:r>
              <a:rPr lang="en-IN" b="1" dirty="0">
                <a:latin typeface="Times New Roman" panose="02020603050405020304" pitchFamily="18" charset="0"/>
                <a:cs typeface="Times New Roman" panose="02020603050405020304" pitchFamily="18" charset="0"/>
              </a:rPr>
              <a:t>4</a:t>
            </a:r>
            <a:r>
              <a:rPr lang="en-IN" b="1" baseline="30000" dirty="0">
                <a:latin typeface="Times New Roman" panose="02020603050405020304" pitchFamily="18" charset="0"/>
                <a:cs typeface="Times New Roman" panose="02020603050405020304" pitchFamily="18" charset="0"/>
              </a:rPr>
              <a:t>th</a:t>
            </a:r>
            <a:r>
              <a:rPr lang="en-IN" b="1" dirty="0">
                <a:latin typeface="Times New Roman" panose="02020603050405020304" pitchFamily="18" charset="0"/>
                <a:cs typeface="Times New Roman" panose="02020603050405020304" pitchFamily="18" charset="0"/>
              </a:rPr>
              <a:t> March, 2021</a:t>
            </a:r>
            <a:r>
              <a:rPr lang="en-IN" dirty="0">
                <a:latin typeface="Times New Roman" panose="02020603050405020304" pitchFamily="18" charset="0"/>
                <a:cs typeface="Times New Roman" panose="02020603050405020304" pitchFamily="18" charset="0"/>
              </a:rPr>
              <a:t>: An Introductory Video Conference with KSC Secretariat and Project Team</a:t>
            </a:r>
          </a:p>
          <a:p>
            <a:pPr marL="0" indent="0" algn="just">
              <a:buFont typeface="Wingdings 3" pitchFamily="18" charset="2"/>
              <a:buNone/>
              <a:defRPr/>
            </a:pPr>
            <a:endParaRPr lang="en-IN" dirty="0">
              <a:latin typeface="Times New Roman" panose="02020603050405020304" pitchFamily="18" charset="0"/>
              <a:cs typeface="Times New Roman" panose="02020603050405020304" pitchFamily="18" charset="0"/>
            </a:endParaRPr>
          </a:p>
          <a:p>
            <a:pPr algn="just">
              <a:defRPr/>
            </a:pPr>
            <a:r>
              <a:rPr lang="en-IN" b="1" dirty="0">
                <a:latin typeface="Times New Roman" panose="02020603050405020304" pitchFamily="18" charset="0"/>
                <a:cs typeface="Times New Roman" panose="02020603050405020304" pitchFamily="18" charset="0"/>
              </a:rPr>
              <a:t>5</a:t>
            </a:r>
            <a:r>
              <a:rPr lang="en-IN" b="1" baseline="30000" dirty="0">
                <a:latin typeface="Times New Roman" panose="02020603050405020304" pitchFamily="18" charset="0"/>
                <a:cs typeface="Times New Roman" panose="02020603050405020304" pitchFamily="18" charset="0"/>
              </a:rPr>
              <a:t>th</a:t>
            </a:r>
            <a:r>
              <a:rPr lang="en-IN" b="1" dirty="0">
                <a:latin typeface="Times New Roman" panose="02020603050405020304" pitchFamily="18" charset="0"/>
                <a:cs typeface="Times New Roman" panose="02020603050405020304" pitchFamily="18" charset="0"/>
              </a:rPr>
              <a:t> March, 2021</a:t>
            </a:r>
            <a:r>
              <a:rPr lang="en-IN" dirty="0">
                <a:latin typeface="Times New Roman" panose="02020603050405020304" pitchFamily="18" charset="0"/>
                <a:cs typeface="Times New Roman" panose="02020603050405020304" pitchFamily="18" charset="0"/>
              </a:rPr>
              <a:t>: Draft Project Initiation Document (PID) was shared with all Project teams  for comments</a:t>
            </a:r>
          </a:p>
          <a:p>
            <a:pPr marL="0" indent="0" algn="just">
              <a:buFont typeface="Wingdings 3" pitchFamily="18" charset="2"/>
              <a:buNone/>
              <a:defRPr/>
            </a:pPr>
            <a:endParaRPr lang="en-IN" dirty="0">
              <a:latin typeface="Times New Roman" panose="02020603050405020304" pitchFamily="18" charset="0"/>
              <a:cs typeface="Times New Roman" panose="02020603050405020304" pitchFamily="18" charset="0"/>
            </a:endParaRPr>
          </a:p>
          <a:p>
            <a:pPr algn="just">
              <a:defRPr/>
            </a:pPr>
            <a:r>
              <a:rPr lang="en-IN" b="1" dirty="0">
                <a:latin typeface="Times New Roman" panose="02020603050405020304" pitchFamily="18" charset="0"/>
                <a:cs typeface="Times New Roman" panose="02020603050405020304" pitchFamily="18" charset="0"/>
              </a:rPr>
              <a:t>1</a:t>
            </a:r>
            <a:r>
              <a:rPr lang="en-IN" b="1" baseline="30000" dirty="0">
                <a:latin typeface="Times New Roman" panose="02020603050405020304" pitchFamily="18" charset="0"/>
                <a:cs typeface="Times New Roman" panose="02020603050405020304" pitchFamily="18" charset="0"/>
              </a:rPr>
              <a:t>st</a:t>
            </a:r>
            <a:r>
              <a:rPr lang="en-IN" b="1" dirty="0">
                <a:latin typeface="Times New Roman" panose="02020603050405020304" pitchFamily="18" charset="0"/>
                <a:cs typeface="Times New Roman" panose="02020603050405020304" pitchFamily="18" charset="0"/>
              </a:rPr>
              <a:t> April, 2021</a:t>
            </a:r>
            <a:r>
              <a:rPr lang="en-IN" dirty="0">
                <a:latin typeface="Times New Roman" panose="02020603050405020304" pitchFamily="18" charset="0"/>
                <a:cs typeface="Times New Roman" panose="02020603050405020304" pitchFamily="18" charset="0"/>
              </a:rPr>
              <a:t>: Revised Draft PID was forwarded to the KSC Secretariat</a:t>
            </a:r>
          </a:p>
          <a:p>
            <a:pPr marL="0" indent="0" algn="just">
              <a:buFont typeface="Wingdings 3" pitchFamily="18" charset="2"/>
              <a:buNone/>
              <a:defRPr/>
            </a:pPr>
            <a:endParaRPr lang="en-IN" b="1" u="sng" dirty="0">
              <a:latin typeface="Times New Roman" panose="02020603050405020304" pitchFamily="18" charset="0"/>
              <a:cs typeface="Times New Roman" panose="02020603050405020304" pitchFamily="18" charset="0"/>
            </a:endParaRPr>
          </a:p>
          <a:p>
            <a:pPr algn="just">
              <a:defRPr/>
            </a:pPr>
            <a:r>
              <a:rPr lang="en-US" b="1" dirty="0">
                <a:latin typeface="Times New Roman" panose="02020603050405020304" pitchFamily="18" charset="0"/>
                <a:cs typeface="Times New Roman" panose="02020603050405020304" pitchFamily="18" charset="0"/>
              </a:rPr>
              <a:t>5</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April, 2021</a:t>
            </a:r>
            <a:r>
              <a:rPr lang="en-US" dirty="0">
                <a:latin typeface="Times New Roman" panose="02020603050405020304" pitchFamily="18" charset="0"/>
                <a:cs typeface="Times New Roman" panose="02020603050405020304" pitchFamily="18" charset="0"/>
              </a:rPr>
              <a:t>: KSC Secretariat circulated PID prepared by the project team to members of the KSC Steering Committee for their approval</a:t>
            </a:r>
          </a:p>
          <a:p>
            <a:pPr algn="just">
              <a:defRPr/>
            </a:pPr>
            <a:endParaRPr lang="en-IN" dirty="0">
              <a:latin typeface="Times New Roman" panose="02020603050405020304" pitchFamily="18" charset="0"/>
              <a:cs typeface="Times New Roman" panose="02020603050405020304" pitchFamily="18" charset="0"/>
            </a:endParaRPr>
          </a:p>
          <a:p>
            <a:pPr algn="just">
              <a:defRPr/>
            </a:pPr>
            <a:r>
              <a:rPr lang="en-IN" b="1" dirty="0">
                <a:latin typeface="Times New Roman" panose="02020603050405020304" pitchFamily="18" charset="0"/>
                <a:cs typeface="Times New Roman" panose="02020603050405020304" pitchFamily="18" charset="0"/>
              </a:rPr>
              <a:t>1</a:t>
            </a:r>
            <a:r>
              <a:rPr lang="en-IN" b="1" baseline="30000" dirty="0">
                <a:latin typeface="Times New Roman" panose="02020603050405020304" pitchFamily="18" charset="0"/>
                <a:cs typeface="Times New Roman" panose="02020603050405020304" pitchFamily="18" charset="0"/>
              </a:rPr>
              <a:t>st</a:t>
            </a:r>
            <a:r>
              <a:rPr lang="en-IN" b="1" dirty="0">
                <a:latin typeface="Times New Roman" panose="02020603050405020304" pitchFamily="18" charset="0"/>
                <a:cs typeface="Times New Roman" panose="02020603050405020304" pitchFamily="18" charset="0"/>
              </a:rPr>
              <a:t> June, 2021</a:t>
            </a:r>
            <a:r>
              <a:rPr lang="en-IN" dirty="0">
                <a:latin typeface="Times New Roman" panose="02020603050405020304" pitchFamily="18" charset="0"/>
                <a:cs typeface="Times New Roman" panose="02020603050405020304" pitchFamily="18" charset="0"/>
              </a:rPr>
              <a:t>: C</a:t>
            </a:r>
            <a:r>
              <a:rPr lang="en-US" altLang="en-US" dirty="0" err="1">
                <a:latin typeface="Times New Roman" panose="02020603050405020304" pitchFamily="18" charset="0"/>
                <a:cs typeface="Times New Roman" panose="02020603050405020304" pitchFamily="18" charset="0"/>
              </a:rPr>
              <a:t>omments</a:t>
            </a:r>
            <a:r>
              <a:rPr lang="en-US" altLang="en-US" dirty="0">
                <a:latin typeface="Times New Roman" panose="02020603050405020304" pitchFamily="18" charset="0"/>
                <a:cs typeface="Times New Roman" panose="02020603050405020304" pitchFamily="18" charset="0"/>
              </a:rPr>
              <a:t> on the PID from Working Groups were forwarded by the KSC Secretariat to the Project Team for comments of the Project Lead</a:t>
            </a:r>
          </a:p>
          <a:p>
            <a:endParaRPr lang="en-IN" dirty="0"/>
          </a:p>
        </p:txBody>
      </p:sp>
    </p:spTree>
    <p:extLst>
      <p:ext uri="{BB962C8B-B14F-4D97-AF65-F5344CB8AC3E}">
        <p14:creationId xmlns:p14="http://schemas.microsoft.com/office/powerpoint/2010/main" val="86221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67994"/>
          </a:xfrm>
        </p:spPr>
        <p:txBody>
          <a:bodyPr>
            <a:noAutofit/>
          </a:bodyPr>
          <a:lstStyle/>
          <a:p>
            <a:r>
              <a:rPr lang="en-US" sz="3600" b="1" dirty="0"/>
              <a:t>Chronology of Events…(2)</a:t>
            </a:r>
            <a:endParaRPr lang="en-IN" sz="3600" dirty="0"/>
          </a:p>
        </p:txBody>
      </p:sp>
      <p:sp>
        <p:nvSpPr>
          <p:cNvPr id="3" name="Content Placeholder 2"/>
          <p:cNvSpPr>
            <a:spLocks noGrp="1"/>
          </p:cNvSpPr>
          <p:nvPr>
            <p:ph idx="1"/>
          </p:nvPr>
        </p:nvSpPr>
        <p:spPr>
          <a:xfrm>
            <a:off x="1295401" y="1846217"/>
            <a:ext cx="9601196" cy="4029651"/>
          </a:xfrm>
        </p:spPr>
        <p:txBody>
          <a:bodyPr>
            <a:normAutofit fontScale="92500" lnSpcReduction="20000"/>
          </a:bodyPr>
          <a:lstStyle/>
          <a:p>
            <a:pPr algn="just">
              <a:defRPr/>
            </a:pPr>
            <a:r>
              <a:rPr lang="en-US" altLang="en-US" b="1" dirty="0">
                <a:latin typeface="Times New Roman" panose="02020603050405020304" pitchFamily="18" charset="0"/>
                <a:cs typeface="Times New Roman" panose="02020603050405020304" pitchFamily="18" charset="0"/>
              </a:rPr>
              <a:t>8</a:t>
            </a:r>
            <a:r>
              <a:rPr lang="en-US" altLang="en-US" b="1" baseline="30000" dirty="0">
                <a:latin typeface="Times New Roman" panose="02020603050405020304" pitchFamily="18" charset="0"/>
                <a:cs typeface="Times New Roman" panose="02020603050405020304" pitchFamily="18" charset="0"/>
              </a:rPr>
              <a:t>th</a:t>
            </a:r>
            <a:r>
              <a:rPr lang="en-US" altLang="en-US" b="1" dirty="0">
                <a:latin typeface="Times New Roman" panose="02020603050405020304" pitchFamily="18" charset="0"/>
                <a:cs typeface="Times New Roman" panose="02020603050405020304" pitchFamily="18" charset="0"/>
              </a:rPr>
              <a:t> June, 2021</a:t>
            </a:r>
            <a:r>
              <a:rPr lang="en-US" altLang="en-US" dirty="0">
                <a:latin typeface="Times New Roman" panose="02020603050405020304" pitchFamily="18" charset="0"/>
                <a:cs typeface="Times New Roman" panose="02020603050405020304" pitchFamily="18" charset="0"/>
              </a:rPr>
              <a:t>: Statement of responses to comments received along with the </a:t>
            </a:r>
            <a:r>
              <a:rPr lang="en-US" altLang="en-US" b="1" i="1" dirty="0">
                <a:latin typeface="Times New Roman" panose="02020603050405020304" pitchFamily="18" charset="0"/>
                <a:cs typeface="Times New Roman" panose="02020603050405020304" pitchFamily="18" charset="0"/>
              </a:rPr>
              <a:t>modified draft PID </a:t>
            </a:r>
            <a:r>
              <a:rPr lang="en-US" altLang="en-US" dirty="0">
                <a:latin typeface="Times New Roman" panose="02020603050405020304" pitchFamily="18" charset="0"/>
                <a:cs typeface="Times New Roman" panose="02020603050405020304" pitchFamily="18" charset="0"/>
              </a:rPr>
              <a:t>was forwarded to the </a:t>
            </a:r>
            <a:r>
              <a:rPr lang="en-IN" dirty="0">
                <a:latin typeface="Times New Roman" panose="02020603050405020304" pitchFamily="18" charset="0"/>
                <a:cs typeface="Times New Roman" panose="02020603050405020304" pitchFamily="18" charset="0"/>
              </a:rPr>
              <a:t>KSC Secretariat.</a:t>
            </a:r>
          </a:p>
          <a:p>
            <a:pPr marL="0" indent="0" algn="just">
              <a:buFont typeface="Wingdings 3" pitchFamily="18" charset="2"/>
              <a:buNone/>
              <a:defRPr/>
            </a:pPr>
            <a:endParaRPr lang="en-US" altLang="en-US" b="1" u="sng" dirty="0">
              <a:latin typeface="Times New Roman" panose="02020603050405020304" pitchFamily="18" charset="0"/>
              <a:cs typeface="Times New Roman" panose="02020603050405020304" pitchFamily="18" charset="0"/>
            </a:endParaRPr>
          </a:p>
          <a:p>
            <a:pPr algn="just">
              <a:defRPr/>
            </a:pPr>
            <a:r>
              <a:rPr lang="en-IN" b="1" dirty="0">
                <a:latin typeface="Times New Roman" panose="02020603050405020304" pitchFamily="18" charset="0"/>
                <a:cs typeface="Times New Roman" panose="02020603050405020304" pitchFamily="18" charset="0"/>
              </a:rPr>
              <a:t>11</a:t>
            </a:r>
            <a:r>
              <a:rPr lang="en-IN" b="1" baseline="30000" dirty="0">
                <a:latin typeface="Times New Roman" panose="02020603050405020304" pitchFamily="18" charset="0"/>
                <a:cs typeface="Times New Roman" panose="02020603050405020304" pitchFamily="18" charset="0"/>
              </a:rPr>
              <a:t>th</a:t>
            </a:r>
            <a:r>
              <a:rPr lang="en-IN" b="1" dirty="0">
                <a:latin typeface="Times New Roman" panose="02020603050405020304" pitchFamily="18" charset="0"/>
                <a:cs typeface="Times New Roman" panose="02020603050405020304" pitchFamily="18" charset="0"/>
              </a:rPr>
              <a:t> August, 2021</a:t>
            </a:r>
            <a:r>
              <a:rPr lang="en-IN" dirty="0">
                <a:latin typeface="Times New Roman" panose="02020603050405020304" pitchFamily="18" charset="0"/>
                <a:cs typeface="Times New Roman" panose="02020603050405020304" pitchFamily="18" charset="0"/>
              </a:rPr>
              <a:t>: KSC Secretariat </a:t>
            </a:r>
            <a:r>
              <a:rPr lang="en-US" altLang="en-US" dirty="0">
                <a:latin typeface="Times New Roman" panose="02020603050405020304" pitchFamily="18" charset="0"/>
                <a:cs typeface="Times New Roman" panose="02020603050405020304" pitchFamily="18" charset="0"/>
              </a:rPr>
              <a:t>informed the Project Team of KSC Steering committee’s approval of the Project Proposal on “Audit Communication and Reporting of Audit Results” which is placed at level 2 of QA Protocol.</a:t>
            </a:r>
          </a:p>
          <a:p>
            <a:pPr marL="0" indent="0" algn="just">
              <a:buFont typeface="Wingdings 3" pitchFamily="18" charset="2"/>
              <a:buNone/>
              <a:defRPr/>
            </a:pPr>
            <a:endParaRPr lang="en-US" altLang="en-US" dirty="0">
              <a:latin typeface="Times New Roman" panose="02020603050405020304" pitchFamily="18" charset="0"/>
              <a:cs typeface="Times New Roman" panose="02020603050405020304" pitchFamily="18" charset="0"/>
            </a:endParaRPr>
          </a:p>
          <a:p>
            <a:pPr algn="just">
              <a:defRPr/>
            </a:pPr>
            <a:r>
              <a:rPr lang="en-US" altLang="en-US" b="1" dirty="0">
                <a:latin typeface="Times New Roman" panose="02020603050405020304" pitchFamily="18" charset="0"/>
                <a:cs typeface="Times New Roman" panose="02020603050405020304" pitchFamily="18" charset="0"/>
              </a:rPr>
              <a:t>17</a:t>
            </a:r>
            <a:r>
              <a:rPr lang="en-US" altLang="en-US" b="1" baseline="30000" dirty="0">
                <a:latin typeface="Times New Roman" panose="02020603050405020304" pitchFamily="18" charset="0"/>
                <a:cs typeface="Times New Roman" panose="02020603050405020304" pitchFamily="18" charset="0"/>
              </a:rPr>
              <a:t>th</a:t>
            </a:r>
            <a:r>
              <a:rPr lang="en-US" altLang="en-US" b="1" dirty="0">
                <a:latin typeface="Times New Roman" panose="02020603050405020304" pitchFamily="18" charset="0"/>
                <a:cs typeface="Times New Roman" panose="02020603050405020304" pitchFamily="18" charset="0"/>
              </a:rPr>
              <a:t> August, 2021</a:t>
            </a:r>
            <a:r>
              <a:rPr lang="en-US" altLang="en-US" dirty="0">
                <a:latin typeface="Times New Roman" panose="02020603050405020304" pitchFamily="18" charset="0"/>
                <a:cs typeface="Times New Roman" panose="02020603050405020304" pitchFamily="18" charset="0"/>
              </a:rPr>
              <a:t>: Project Lead informed the Team of approval of the PID and shared that the team from SAI India had almost finalized the draft </a:t>
            </a:r>
            <a:r>
              <a:rPr lang="en-US" altLang="en-US" dirty="0" smtClean="0">
                <a:latin typeface="Times New Roman" panose="02020603050405020304" pitchFamily="18" charset="0"/>
                <a:cs typeface="Times New Roman" panose="02020603050405020304" pitchFamily="18" charset="0"/>
              </a:rPr>
              <a:t>Preliminary Survey for </a:t>
            </a:r>
            <a:r>
              <a:rPr lang="en-US" altLang="en-US" dirty="0">
                <a:latin typeface="Times New Roman" panose="02020603050405020304" pitchFamily="18" charset="0"/>
                <a:cs typeface="Times New Roman" panose="02020603050405020304" pitchFamily="18" charset="0"/>
              </a:rPr>
              <a:t>collecting basic information from SAIs, which would be shortly shared with the entire Project Team.</a:t>
            </a:r>
          </a:p>
          <a:p>
            <a:endParaRPr lang="en-IN" dirty="0"/>
          </a:p>
        </p:txBody>
      </p:sp>
    </p:spTree>
    <p:extLst>
      <p:ext uri="{BB962C8B-B14F-4D97-AF65-F5344CB8AC3E}">
        <p14:creationId xmlns:p14="http://schemas.microsoft.com/office/powerpoint/2010/main" val="245376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01190"/>
            <a:ext cx="9601196" cy="383176"/>
          </a:xfrm>
        </p:spPr>
        <p:txBody>
          <a:bodyPr>
            <a:noAutofit/>
          </a:bodyPr>
          <a:lstStyle/>
          <a:p>
            <a:r>
              <a:rPr lang="en-US" sz="3200" b="1" dirty="0"/>
              <a:t>Chronology of Events…(3)</a:t>
            </a:r>
            <a:endParaRPr lang="en-IN" sz="3200" dirty="0"/>
          </a:p>
        </p:txBody>
      </p:sp>
      <p:sp>
        <p:nvSpPr>
          <p:cNvPr id="3" name="Content Placeholder 2"/>
          <p:cNvSpPr>
            <a:spLocks noGrp="1"/>
          </p:cNvSpPr>
          <p:nvPr>
            <p:ph idx="1"/>
          </p:nvPr>
        </p:nvSpPr>
        <p:spPr>
          <a:xfrm>
            <a:off x="1295401" y="1358537"/>
            <a:ext cx="9601196" cy="4517331"/>
          </a:xfrm>
        </p:spPr>
        <p:txBody>
          <a:bodyPr>
            <a:normAutofit lnSpcReduction="10000"/>
          </a:bodyPr>
          <a:lstStyle/>
          <a:p>
            <a:r>
              <a:rPr lang="en-US" sz="2200" b="1" dirty="0">
                <a:latin typeface="Times New Roman" panose="02020603050405020304" pitchFamily="18" charset="0"/>
                <a:cs typeface="Times New Roman" panose="02020603050405020304" pitchFamily="18" charset="0"/>
              </a:rPr>
              <a:t>14</a:t>
            </a:r>
            <a:r>
              <a:rPr lang="en-US" sz="2200" b="1" baseline="30000" dirty="0">
                <a:latin typeface="Times New Roman" panose="02020603050405020304" pitchFamily="18" charset="0"/>
                <a:cs typeface="Times New Roman" panose="02020603050405020304" pitchFamily="18" charset="0"/>
              </a:rPr>
              <a:t>th</a:t>
            </a:r>
            <a:r>
              <a:rPr lang="en-US" sz="2200" b="1" dirty="0">
                <a:latin typeface="Times New Roman" panose="02020603050405020304" pitchFamily="18" charset="0"/>
                <a:cs typeface="Times New Roman" panose="02020603050405020304" pitchFamily="18" charset="0"/>
              </a:rPr>
              <a:t> September, 2021</a:t>
            </a:r>
            <a:r>
              <a:rPr lang="en-US" sz="2200" dirty="0">
                <a:latin typeface="Times New Roman" panose="02020603050405020304" pitchFamily="18" charset="0"/>
                <a:cs typeface="Times New Roman" panose="02020603050405020304" pitchFamily="18" charset="0"/>
              </a:rPr>
              <a:t> </a:t>
            </a:r>
          </a:p>
          <a:p>
            <a:pPr lvl="1" algn="just"/>
            <a:r>
              <a:rPr lang="en-IN" dirty="0" smtClean="0">
                <a:latin typeface="Times New Roman" panose="02020603050405020304" pitchFamily="18" charset="0"/>
                <a:cs typeface="Times New Roman" panose="02020603050405020304" pitchFamily="18" charset="0"/>
              </a:rPr>
              <a:t>Preliminary </a:t>
            </a:r>
            <a:r>
              <a:rPr lang="en-IN" dirty="0">
                <a:latin typeface="Times New Roman" panose="02020603050405020304" pitchFamily="18" charset="0"/>
                <a:cs typeface="Times New Roman" panose="02020603050405020304" pitchFamily="18" charset="0"/>
              </a:rPr>
              <a:t>Survey Form and the Draft format of the Project Report were shared with the Project Team</a:t>
            </a:r>
          </a:p>
          <a:p>
            <a:pPr lvl="1" algn="just"/>
            <a:r>
              <a:rPr lang="en-IN" dirty="0" smtClean="0">
                <a:latin typeface="Times New Roman" panose="02020603050405020304" pitchFamily="18" charset="0"/>
                <a:cs typeface="Times New Roman" panose="02020603050405020304" pitchFamily="18" charset="0"/>
              </a:rPr>
              <a:t>Project </a:t>
            </a:r>
            <a:r>
              <a:rPr lang="en-IN" dirty="0">
                <a:latin typeface="Times New Roman" panose="02020603050405020304" pitchFamily="18" charset="0"/>
                <a:cs typeface="Times New Roman" panose="02020603050405020304" pitchFamily="18" charset="0"/>
              </a:rPr>
              <a:t>Lead sought inputs on the kind of participants (other than SAIs) to whom the final Survey forms could be shared with, as part of this Project </a:t>
            </a:r>
          </a:p>
          <a:p>
            <a:pPr lvl="1" algn="just"/>
            <a:r>
              <a:rPr lang="en-IN" dirty="0">
                <a:latin typeface="Times New Roman" panose="02020603050405020304" pitchFamily="18" charset="0"/>
                <a:cs typeface="Times New Roman" panose="02020603050405020304" pitchFamily="18" charset="0"/>
              </a:rPr>
              <a:t>The filled-in Survey form was requested to be shared with the Project Lead positively by 30 September, 2021</a:t>
            </a:r>
            <a:r>
              <a:rPr lang="en-IN" dirty="0" smtClean="0">
                <a:latin typeface="Times New Roman" panose="02020603050405020304" pitchFamily="18" charset="0"/>
                <a:cs typeface="Times New Roman" panose="02020603050405020304" pitchFamily="18" charset="0"/>
              </a:rPr>
              <a:t>.</a:t>
            </a:r>
          </a:p>
          <a:p>
            <a:pPr lvl="1" algn="just"/>
            <a:r>
              <a:rPr lang="en-US" sz="2200" i="1" dirty="0" smtClean="0">
                <a:latin typeface="Times New Roman" panose="02020603050405020304" pitchFamily="18" charset="0"/>
                <a:cs typeface="Times New Roman" panose="02020603050405020304" pitchFamily="18" charset="0"/>
              </a:rPr>
              <a:t>Only one response (SAI Kuwait) was received by 30 September, 2021</a:t>
            </a:r>
          </a:p>
          <a:p>
            <a:pPr lvl="1" algn="just"/>
            <a:r>
              <a:rPr lang="en-US" sz="2200" i="1" dirty="0" smtClean="0">
                <a:latin typeface="Times New Roman" panose="02020603050405020304" pitchFamily="18" charset="0"/>
                <a:cs typeface="Times New Roman" panose="02020603050405020304" pitchFamily="18" charset="0"/>
              </a:rPr>
              <a:t>Six other responses received between 1 Oct 2021 and 14 February 2022</a:t>
            </a:r>
            <a:endParaRPr lang="en-US"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23</a:t>
            </a:r>
            <a:r>
              <a:rPr lang="en-US" sz="2200" b="1" baseline="30000" dirty="0">
                <a:latin typeface="Times New Roman" panose="02020603050405020304" pitchFamily="18" charset="0"/>
                <a:cs typeface="Times New Roman" panose="02020603050405020304" pitchFamily="18" charset="0"/>
              </a:rPr>
              <a:t>rd</a:t>
            </a:r>
            <a:r>
              <a:rPr lang="en-US" sz="2200" b="1" dirty="0">
                <a:latin typeface="Times New Roman" panose="02020603050405020304" pitchFamily="18" charset="0"/>
                <a:cs typeface="Times New Roman" panose="02020603050405020304" pitchFamily="18" charset="0"/>
              </a:rPr>
              <a:t> October, 2021</a:t>
            </a:r>
          </a:p>
          <a:p>
            <a:pPr lvl="1"/>
            <a:r>
              <a:rPr lang="en-IN" dirty="0">
                <a:latin typeface="Times New Roman" panose="02020603050405020304" pitchFamily="18" charset="0"/>
                <a:cs typeface="Times New Roman" panose="02020603050405020304" pitchFamily="18" charset="0"/>
              </a:rPr>
              <a:t>Email from the Project Lead requesting responses from all members of the Project Team.</a:t>
            </a:r>
          </a:p>
        </p:txBody>
      </p:sp>
    </p:spTree>
    <p:extLst>
      <p:ext uri="{BB962C8B-B14F-4D97-AF65-F5344CB8AC3E}">
        <p14:creationId xmlns:p14="http://schemas.microsoft.com/office/powerpoint/2010/main" val="263828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33159"/>
          </a:xfrm>
        </p:spPr>
        <p:txBody>
          <a:bodyPr>
            <a:noAutofit/>
          </a:bodyPr>
          <a:lstStyle/>
          <a:p>
            <a:r>
              <a:rPr lang="en-US" sz="3600" b="1" dirty="0"/>
              <a:t>Chronology of Events…(4)</a:t>
            </a:r>
            <a:endParaRPr lang="en-IN" sz="3600" dirty="0"/>
          </a:p>
        </p:txBody>
      </p:sp>
      <p:sp>
        <p:nvSpPr>
          <p:cNvPr id="3" name="Content Placeholder 2"/>
          <p:cNvSpPr>
            <a:spLocks noGrp="1"/>
          </p:cNvSpPr>
          <p:nvPr>
            <p:ph idx="1"/>
          </p:nvPr>
        </p:nvSpPr>
        <p:spPr>
          <a:xfrm>
            <a:off x="1295401" y="1672046"/>
            <a:ext cx="9601196" cy="4203822"/>
          </a:xfrm>
        </p:spPr>
        <p:txBody>
          <a:bodyPr>
            <a:normAutofit fontScale="92500"/>
          </a:bodyPr>
          <a:lstStyle/>
          <a:p>
            <a:r>
              <a:rPr lang="en-US" sz="2500" b="1" dirty="0">
                <a:latin typeface="Times New Roman" panose="02020603050405020304" pitchFamily="18" charset="0"/>
                <a:cs typeface="Times New Roman" panose="02020603050405020304" pitchFamily="18" charset="0"/>
              </a:rPr>
              <a:t>2</a:t>
            </a:r>
            <a:r>
              <a:rPr lang="en-US" sz="2500" b="1" baseline="30000" dirty="0">
                <a:latin typeface="Times New Roman" panose="02020603050405020304" pitchFamily="18" charset="0"/>
                <a:cs typeface="Times New Roman" panose="02020603050405020304" pitchFamily="18" charset="0"/>
              </a:rPr>
              <a:t>nd</a:t>
            </a:r>
            <a:r>
              <a:rPr lang="en-US" sz="2500" b="1" dirty="0">
                <a:latin typeface="Times New Roman" panose="02020603050405020304" pitchFamily="18" charset="0"/>
                <a:cs typeface="Times New Roman" panose="02020603050405020304" pitchFamily="18" charset="0"/>
              </a:rPr>
              <a:t> December, 2021 </a:t>
            </a:r>
            <a:r>
              <a:rPr lang="en-US" sz="2500" b="1" dirty="0" smtClean="0"/>
              <a:t>:</a:t>
            </a:r>
            <a:r>
              <a:rPr lang="en-IN" sz="2400" dirty="0" smtClean="0">
                <a:latin typeface="Times New Roman" panose="02020603050405020304" pitchFamily="18" charset="0"/>
                <a:cs typeface="Times New Roman" panose="02020603050405020304" pitchFamily="18" charset="0"/>
              </a:rPr>
              <a:t>Questionnaire-2 </a:t>
            </a:r>
            <a:r>
              <a:rPr lang="en-IN" sz="2400" dirty="0">
                <a:latin typeface="Times New Roman" panose="02020603050405020304" pitchFamily="18" charset="0"/>
                <a:cs typeface="Times New Roman" panose="02020603050405020304" pitchFamily="18" charset="0"/>
              </a:rPr>
              <a:t>(containing SAI specific queries) and Chapter-wise suggestive aspects </a:t>
            </a:r>
            <a:r>
              <a:rPr lang="en-IN" sz="2400" dirty="0">
                <a:solidFill>
                  <a:schemeClr val="tx1"/>
                </a:solidFill>
                <a:latin typeface="Times New Roman" panose="02020603050405020304" pitchFamily="18" charset="0"/>
                <a:cs typeface="Times New Roman" panose="02020603050405020304" pitchFamily="18" charset="0"/>
              </a:rPr>
              <a:t>along with distribution of work were emailed to the Team</a:t>
            </a:r>
          </a:p>
          <a:p>
            <a:pPr lvl="1" algn="just"/>
            <a:r>
              <a:rPr lang="en-IN" sz="2400" dirty="0" smtClean="0">
                <a:latin typeface="Times New Roman" panose="02020603050405020304" pitchFamily="18" charset="0"/>
                <a:cs typeface="Times New Roman" panose="02020603050405020304" pitchFamily="18" charset="0"/>
              </a:rPr>
              <a:t>Following </a:t>
            </a:r>
            <a:r>
              <a:rPr lang="en-IN" sz="2400" dirty="0">
                <a:latin typeface="Times New Roman" panose="02020603050405020304" pitchFamily="18" charset="0"/>
                <a:cs typeface="Times New Roman" panose="02020603050405020304" pitchFamily="18" charset="0"/>
              </a:rPr>
              <a:t>timelines were proposed to complete the task of preparing the initial draft of the Project </a:t>
            </a:r>
            <a:r>
              <a:rPr lang="en-IN" sz="2400" dirty="0" smtClean="0">
                <a:latin typeface="Times New Roman" panose="02020603050405020304" pitchFamily="18" charset="0"/>
                <a:cs typeface="Times New Roman" panose="02020603050405020304" pitchFamily="18" charset="0"/>
              </a:rPr>
              <a:t>Report as per PID timeline for Exposure Draft:</a:t>
            </a:r>
            <a:endParaRPr lang="en-IN" sz="2400" dirty="0">
              <a:latin typeface="Times New Roman" panose="02020603050405020304" pitchFamily="18" charset="0"/>
              <a:cs typeface="Times New Roman" panose="02020603050405020304" pitchFamily="18" charset="0"/>
            </a:endParaRPr>
          </a:p>
          <a:p>
            <a:pPr marL="0" indent="0" algn="just">
              <a:buNone/>
            </a:pPr>
            <a:r>
              <a:rPr lang="en-IN" dirty="0">
                <a:latin typeface="Times New Roman" panose="02020603050405020304" pitchFamily="18" charset="0"/>
                <a:cs typeface="Times New Roman" panose="02020603050405020304" pitchFamily="18" charset="0"/>
              </a:rPr>
              <a:t>	(a) preparation of contents as per </a:t>
            </a:r>
            <a:r>
              <a:rPr lang="en-IN" dirty="0" smtClean="0">
                <a:latin typeface="Times New Roman" panose="02020603050405020304" pitchFamily="18" charset="0"/>
                <a:cs typeface="Times New Roman" panose="02020603050405020304" pitchFamily="18" charset="0"/>
              </a:rPr>
              <a:t>attached distribution </a:t>
            </a:r>
            <a:r>
              <a:rPr lang="en-IN" dirty="0">
                <a:latin typeface="Times New Roman" panose="02020603050405020304" pitchFamily="18" charset="0"/>
                <a:cs typeface="Times New Roman" panose="02020603050405020304" pitchFamily="18" charset="0"/>
              </a:rPr>
              <a:t>of </a:t>
            </a:r>
            <a:r>
              <a:rPr lang="en-IN" dirty="0" smtClean="0">
                <a:latin typeface="Times New Roman" panose="02020603050405020304" pitchFamily="18" charset="0"/>
                <a:cs typeface="Times New Roman" panose="02020603050405020304" pitchFamily="18" charset="0"/>
              </a:rPr>
              <a:t>work, </a:t>
            </a:r>
            <a:r>
              <a:rPr lang="en-IN" dirty="0">
                <a:latin typeface="Times New Roman" panose="02020603050405020304" pitchFamily="18" charset="0"/>
                <a:cs typeface="Times New Roman" panose="02020603050405020304" pitchFamily="18" charset="0"/>
              </a:rPr>
              <a:t>to be </a:t>
            </a:r>
          </a:p>
          <a:p>
            <a:pPr marL="0" indent="0" algn="just">
              <a:buNone/>
            </a:pPr>
            <a:r>
              <a:rPr lang="en-IN" dirty="0">
                <a:latin typeface="Times New Roman" panose="02020603050405020304" pitchFamily="18" charset="0"/>
                <a:cs typeface="Times New Roman" panose="02020603050405020304" pitchFamily="18" charset="0"/>
              </a:rPr>
              <a:t>	     completed by 31 December 2021</a:t>
            </a:r>
          </a:p>
          <a:p>
            <a:pPr marL="0" indent="0" algn="just">
              <a:buNone/>
            </a:pPr>
            <a:r>
              <a:rPr lang="en-IN" dirty="0">
                <a:latin typeface="Times New Roman" panose="02020603050405020304" pitchFamily="18" charset="0"/>
                <a:cs typeface="Times New Roman" panose="02020603050405020304" pitchFamily="18" charset="0"/>
              </a:rPr>
              <a:t>      (b) review of contents by 15 January 2022</a:t>
            </a:r>
          </a:p>
          <a:p>
            <a:pPr marL="0" indent="0" algn="just">
              <a:buNone/>
            </a:pPr>
            <a:r>
              <a:rPr lang="en-IN" dirty="0">
                <a:latin typeface="Times New Roman" panose="02020603050405020304" pitchFamily="18" charset="0"/>
                <a:cs typeface="Times New Roman" panose="02020603050405020304" pitchFamily="18" charset="0"/>
              </a:rPr>
              <a:t>      (c) finalization of draft contents by 15 February 2022</a:t>
            </a:r>
          </a:p>
          <a:p>
            <a:pPr lvl="1"/>
            <a:endParaRPr lang="en-IN" sz="2600" dirty="0">
              <a:solidFill>
                <a:schemeClr val="tx1"/>
              </a:solidFill>
            </a:endParaRPr>
          </a:p>
          <a:p>
            <a:endParaRPr lang="en-IN" dirty="0"/>
          </a:p>
        </p:txBody>
      </p:sp>
    </p:spTree>
    <p:extLst>
      <p:ext uri="{BB962C8B-B14F-4D97-AF65-F5344CB8AC3E}">
        <p14:creationId xmlns:p14="http://schemas.microsoft.com/office/powerpoint/2010/main" val="70957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1520"/>
            <a:ext cx="9601196" cy="478971"/>
          </a:xfrm>
        </p:spPr>
        <p:txBody>
          <a:bodyPr>
            <a:noAutofit/>
          </a:bodyPr>
          <a:lstStyle/>
          <a:p>
            <a:r>
              <a:rPr lang="en-US" sz="3600" b="1" dirty="0"/>
              <a:t>Chronology of Events…(5)</a:t>
            </a:r>
            <a:endParaRPr lang="en-IN" sz="3600" dirty="0"/>
          </a:p>
        </p:txBody>
      </p:sp>
      <p:sp>
        <p:nvSpPr>
          <p:cNvPr id="3" name="Content Placeholder 2"/>
          <p:cNvSpPr>
            <a:spLocks noGrp="1"/>
          </p:cNvSpPr>
          <p:nvPr>
            <p:ph idx="1"/>
          </p:nvPr>
        </p:nvSpPr>
        <p:spPr>
          <a:xfrm>
            <a:off x="1295401" y="1358537"/>
            <a:ext cx="9601196" cy="4746172"/>
          </a:xfrm>
        </p:spPr>
        <p:txBody>
          <a:bodyPr>
            <a:normAutofit fontScale="85000" lnSpcReduction="20000"/>
          </a:bodyPr>
          <a:lstStyle/>
          <a:p>
            <a:pPr algn="just"/>
            <a:r>
              <a:rPr lang="en-US" sz="2200" b="1" dirty="0">
                <a:latin typeface="Times New Roman" panose="02020603050405020304" pitchFamily="18" charset="0"/>
                <a:cs typeface="Times New Roman" panose="02020603050405020304" pitchFamily="18" charset="0"/>
              </a:rPr>
              <a:t>17</a:t>
            </a:r>
            <a:r>
              <a:rPr lang="en-US" sz="2200" b="1" baseline="30000" dirty="0">
                <a:latin typeface="Times New Roman" panose="02020603050405020304" pitchFamily="18" charset="0"/>
                <a:cs typeface="Times New Roman" panose="02020603050405020304" pitchFamily="18" charset="0"/>
              </a:rPr>
              <a:t>th</a:t>
            </a:r>
            <a:r>
              <a:rPr lang="en-US" sz="2200" b="1" dirty="0">
                <a:latin typeface="Times New Roman" panose="02020603050405020304" pitchFamily="18" charset="0"/>
                <a:cs typeface="Times New Roman" panose="02020603050405020304" pitchFamily="18" charset="0"/>
              </a:rPr>
              <a:t> January, 2022</a:t>
            </a:r>
            <a:r>
              <a:rPr lang="en-IN" sz="2200" dirty="0">
                <a:latin typeface="Times New Roman" panose="02020603050405020304" pitchFamily="18" charset="0"/>
                <a:cs typeface="Times New Roman" panose="02020603050405020304" pitchFamily="18" charset="0"/>
              </a:rPr>
              <a:t> :</a:t>
            </a:r>
          </a:p>
          <a:p>
            <a:pPr lvl="1" algn="just"/>
            <a:r>
              <a:rPr lang="en-IN" dirty="0">
                <a:latin typeface="Times New Roman" panose="02020603050405020304" pitchFamily="18" charset="0"/>
                <a:cs typeface="Times New Roman" panose="02020603050405020304" pitchFamily="18" charset="0"/>
              </a:rPr>
              <a:t>Project Lead </a:t>
            </a:r>
            <a:r>
              <a:rPr lang="en-IN" dirty="0" smtClean="0">
                <a:latin typeface="Times New Roman" panose="02020603050405020304" pitchFamily="18" charset="0"/>
                <a:cs typeface="Times New Roman" panose="02020603050405020304" pitchFamily="18" charset="0"/>
              </a:rPr>
              <a:t>informed </a:t>
            </a:r>
            <a:r>
              <a:rPr lang="en-IN" dirty="0">
                <a:latin typeface="Times New Roman" panose="02020603050405020304" pitchFamily="18" charset="0"/>
                <a:cs typeface="Times New Roman" panose="02020603050405020304" pitchFamily="18" charset="0"/>
              </a:rPr>
              <a:t>the </a:t>
            </a:r>
            <a:r>
              <a:rPr lang="en-IN" dirty="0" smtClean="0">
                <a:latin typeface="Times New Roman" panose="02020603050405020304" pitchFamily="18" charset="0"/>
                <a:cs typeface="Times New Roman" panose="02020603050405020304" pitchFamily="18" charset="0"/>
              </a:rPr>
              <a:t>team by email that consolidated </a:t>
            </a:r>
            <a:r>
              <a:rPr lang="en-IN" dirty="0">
                <a:latin typeface="Times New Roman" panose="02020603050405020304" pitchFamily="18" charset="0"/>
                <a:cs typeface="Times New Roman" panose="02020603050405020304" pitchFamily="18" charset="0"/>
              </a:rPr>
              <a:t>documents </a:t>
            </a:r>
            <a:r>
              <a:rPr lang="en-IN" dirty="0" smtClean="0">
                <a:latin typeface="Times New Roman" panose="02020603050405020304" pitchFamily="18" charset="0"/>
                <a:cs typeface="Times New Roman" panose="02020603050405020304" pitchFamily="18" charset="0"/>
              </a:rPr>
              <a:t>have </a:t>
            </a:r>
            <a:r>
              <a:rPr lang="en-IN" dirty="0">
                <a:latin typeface="Times New Roman" panose="02020603050405020304" pitchFamily="18" charset="0"/>
                <a:cs typeface="Times New Roman" panose="02020603050405020304" pitchFamily="18" charset="0"/>
              </a:rPr>
              <a:t>been uploaded in the INTOSAI Community Portal (Community of Practice : Research Project on Audit Communication) </a:t>
            </a:r>
          </a:p>
          <a:p>
            <a:pPr lvl="1" algn="just"/>
            <a:r>
              <a:rPr lang="en-IN" dirty="0" smtClean="0">
                <a:latin typeface="Times New Roman" panose="02020603050405020304" pitchFamily="18" charset="0"/>
                <a:cs typeface="Times New Roman" panose="02020603050405020304" pitchFamily="18" charset="0"/>
              </a:rPr>
              <a:t>Members </a:t>
            </a:r>
            <a:r>
              <a:rPr lang="en-IN" dirty="0">
                <a:latin typeface="Times New Roman" panose="02020603050405020304" pitchFamily="18" charset="0"/>
                <a:cs typeface="Times New Roman" panose="02020603050405020304" pitchFamily="18" charset="0"/>
              </a:rPr>
              <a:t>were requested to communicate their </a:t>
            </a:r>
            <a:r>
              <a:rPr lang="en-IN" dirty="0" smtClean="0">
                <a:latin typeface="Times New Roman" panose="02020603050405020304" pitchFamily="18" charset="0"/>
                <a:cs typeface="Times New Roman" panose="02020603050405020304" pitchFamily="18" charset="0"/>
              </a:rPr>
              <a:t>(</a:t>
            </a:r>
            <a:r>
              <a:rPr lang="en-IN" dirty="0" err="1" smtClean="0">
                <a:latin typeface="Times New Roman" panose="02020603050405020304" pitchFamily="18" charset="0"/>
                <a:cs typeface="Times New Roman" panose="02020603050405020304" pitchFamily="18" charset="0"/>
              </a:rPr>
              <a:t>i</a:t>
            </a:r>
            <a:r>
              <a:rPr lang="en-IN" dirty="0" smtClean="0">
                <a:latin typeface="Times New Roman" panose="02020603050405020304" pitchFamily="18" charset="0"/>
                <a:cs typeface="Times New Roman" panose="02020603050405020304" pitchFamily="18" charset="0"/>
              </a:rPr>
              <a:t>) plan</a:t>
            </a:r>
            <a:r>
              <a:rPr lang="en-IN" dirty="0">
                <a:latin typeface="Times New Roman" panose="02020603050405020304" pitchFamily="18" charset="0"/>
                <a:cs typeface="Times New Roman" panose="02020603050405020304" pitchFamily="18" charset="0"/>
              </a:rPr>
              <a:t> of </a:t>
            </a:r>
            <a:r>
              <a:rPr lang="en-IN" dirty="0" smtClean="0">
                <a:latin typeface="Times New Roman" panose="02020603050405020304" pitchFamily="18" charset="0"/>
                <a:cs typeface="Times New Roman" panose="02020603050405020304" pitchFamily="18" charset="0"/>
              </a:rPr>
              <a:t>action, (ii) timelines and (iii) commitments to provide </a:t>
            </a:r>
            <a:r>
              <a:rPr lang="en-IN" dirty="0">
                <a:latin typeface="Times New Roman" panose="02020603050405020304" pitchFamily="18" charset="0"/>
                <a:cs typeface="Times New Roman" panose="02020603050405020304" pitchFamily="18" charset="0"/>
              </a:rPr>
              <a:t>the filled-in Preliminary Survey </a:t>
            </a:r>
            <a:r>
              <a:rPr lang="en-IN" dirty="0" smtClean="0">
                <a:latin typeface="Times New Roman" panose="02020603050405020304" pitchFamily="18" charset="0"/>
                <a:cs typeface="Times New Roman" panose="02020603050405020304" pitchFamily="18" charset="0"/>
              </a:rPr>
              <a:t>Form, Questionnaire-2 and </a:t>
            </a:r>
            <a:r>
              <a:rPr lang="en-IN" dirty="0">
                <a:latin typeface="Times New Roman" panose="02020603050405020304" pitchFamily="18" charset="0"/>
                <a:cs typeface="Times New Roman" panose="02020603050405020304" pitchFamily="18" charset="0"/>
              </a:rPr>
              <a:t>respective portions of the first draft as per the distribution of </a:t>
            </a:r>
            <a:r>
              <a:rPr lang="en-IN" dirty="0" smtClean="0">
                <a:latin typeface="Times New Roman" panose="02020603050405020304" pitchFamily="18" charset="0"/>
                <a:cs typeface="Times New Roman" panose="02020603050405020304" pitchFamily="18" charset="0"/>
              </a:rPr>
              <a:t>work </a:t>
            </a:r>
            <a:r>
              <a:rPr lang="en-IN" dirty="0">
                <a:latin typeface="Times New Roman" panose="02020603050405020304" pitchFamily="18" charset="0"/>
                <a:cs typeface="Times New Roman" panose="02020603050405020304" pitchFamily="18" charset="0"/>
              </a:rPr>
              <a:t>by 24 January 2022</a:t>
            </a:r>
            <a:r>
              <a:rPr lang="en-IN" dirty="0" smtClean="0">
                <a:latin typeface="Times New Roman" panose="02020603050405020304" pitchFamily="18" charset="0"/>
                <a:cs typeface="Times New Roman" panose="02020603050405020304" pitchFamily="18" charset="0"/>
              </a:rPr>
              <a:t>.</a:t>
            </a:r>
          </a:p>
          <a:p>
            <a:pPr lvl="1" algn="just"/>
            <a:r>
              <a:rPr lang="en-US" sz="2200" dirty="0" smtClean="0">
                <a:solidFill>
                  <a:schemeClr val="tx1"/>
                </a:solidFill>
                <a:latin typeface="Times New Roman" panose="02020603050405020304" pitchFamily="18" charset="0"/>
                <a:cs typeface="Times New Roman" panose="02020603050405020304" pitchFamily="18" charset="0"/>
              </a:rPr>
              <a:t>As of date, contributions to the draft have been received from SAI Italy and SAI UAE only.</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2</a:t>
            </a:r>
            <a:r>
              <a:rPr lang="en-US" sz="2200" b="1" baseline="30000" dirty="0">
                <a:latin typeface="Times New Roman" panose="02020603050405020304" pitchFamily="18" charset="0"/>
                <a:cs typeface="Times New Roman" panose="02020603050405020304" pitchFamily="18" charset="0"/>
              </a:rPr>
              <a:t>nd</a:t>
            </a:r>
            <a:r>
              <a:rPr lang="en-US" sz="2200" b="1" dirty="0">
                <a:latin typeface="Times New Roman" panose="02020603050405020304" pitchFamily="18" charset="0"/>
                <a:cs typeface="Times New Roman" panose="02020603050405020304" pitchFamily="18" charset="0"/>
              </a:rPr>
              <a:t> February, 2022</a:t>
            </a:r>
            <a:r>
              <a:rPr lang="en-IN" sz="2200" dirty="0">
                <a:latin typeface="Times New Roman" panose="02020603050405020304" pitchFamily="18" charset="0"/>
                <a:cs typeface="Times New Roman" panose="02020603050405020304" pitchFamily="18" charset="0"/>
              </a:rPr>
              <a:t> :</a:t>
            </a:r>
          </a:p>
          <a:p>
            <a:pPr lvl="1" algn="just"/>
            <a:r>
              <a:rPr lang="en-IN" sz="2100" dirty="0">
                <a:latin typeface="Times New Roman" panose="02020603050405020304" pitchFamily="18" charset="0"/>
                <a:cs typeface="Times New Roman" panose="02020603050405020304" pitchFamily="18" charset="0"/>
              </a:rPr>
              <a:t>The Project Lead proposed to conduct a VC on </a:t>
            </a:r>
            <a:r>
              <a:rPr lang="en-IN" sz="2100" b="1" dirty="0">
                <a:latin typeface="Times New Roman" panose="02020603050405020304" pitchFamily="18" charset="0"/>
                <a:cs typeface="Times New Roman" panose="02020603050405020304" pitchFamily="18" charset="0"/>
              </a:rPr>
              <a:t>07 February 2022 (at 6.00 pm Indian Standard Time)</a:t>
            </a:r>
            <a:r>
              <a:rPr lang="en-IN" sz="2100" dirty="0">
                <a:latin typeface="Times New Roman" panose="02020603050405020304" pitchFamily="18" charset="0"/>
                <a:cs typeface="Times New Roman" panose="02020603050405020304" pitchFamily="18" charset="0"/>
              </a:rPr>
              <a:t> with all members of the Project Team</a:t>
            </a:r>
          </a:p>
          <a:p>
            <a:pPr lvl="2" algn="just"/>
            <a:r>
              <a:rPr lang="en-IN" sz="2100" dirty="0">
                <a:latin typeface="Times New Roman" panose="02020603050405020304" pitchFamily="18" charset="0"/>
                <a:cs typeface="Times New Roman" panose="02020603050405020304" pitchFamily="18" charset="0"/>
              </a:rPr>
              <a:t>to assess the overall status of the Project</a:t>
            </a:r>
          </a:p>
          <a:p>
            <a:pPr lvl="2" algn="just"/>
            <a:r>
              <a:rPr lang="en-IN" sz="2100" dirty="0">
                <a:latin typeface="Times New Roman" panose="02020603050405020304" pitchFamily="18" charset="0"/>
                <a:cs typeface="Times New Roman" panose="02020603050405020304" pitchFamily="18" charset="0"/>
              </a:rPr>
              <a:t>to identify possible constraints and solicit suggestions to overcome them</a:t>
            </a:r>
          </a:p>
          <a:p>
            <a:pPr lvl="2" algn="just"/>
            <a:r>
              <a:rPr lang="en-IN" sz="2100" dirty="0">
                <a:latin typeface="Times New Roman" panose="02020603050405020304" pitchFamily="18" charset="0"/>
                <a:cs typeface="Times New Roman" panose="02020603050405020304" pitchFamily="18" charset="0"/>
              </a:rPr>
              <a:t>to seek suggestions to take the Project forward</a:t>
            </a:r>
          </a:p>
          <a:p>
            <a:pPr marL="914400" lvl="2" indent="0" algn="just">
              <a:buNone/>
            </a:pPr>
            <a:r>
              <a:rPr lang="en-IN" sz="2100" i="1" dirty="0">
                <a:latin typeface="Times New Roman" panose="02020603050405020304" pitchFamily="18" charset="0"/>
                <a:cs typeface="Times New Roman" panose="02020603050405020304" pitchFamily="18" charset="0"/>
              </a:rPr>
              <a:t>Due to limited response, the VC could not be held</a:t>
            </a:r>
          </a:p>
        </p:txBody>
      </p:sp>
    </p:spTree>
    <p:extLst>
      <p:ext uri="{BB962C8B-B14F-4D97-AF65-F5344CB8AC3E}">
        <p14:creationId xmlns:p14="http://schemas.microsoft.com/office/powerpoint/2010/main" val="31725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31520"/>
            <a:ext cx="9601196" cy="478971"/>
          </a:xfrm>
        </p:spPr>
        <p:txBody>
          <a:bodyPr>
            <a:noAutofit/>
          </a:bodyPr>
          <a:lstStyle/>
          <a:p>
            <a:r>
              <a:rPr lang="en-US" sz="3600" b="1" dirty="0"/>
              <a:t>Chronology of Events…(6)</a:t>
            </a:r>
            <a:endParaRPr lang="en-IN" sz="3600" dirty="0"/>
          </a:p>
        </p:txBody>
      </p:sp>
      <p:sp>
        <p:nvSpPr>
          <p:cNvPr id="3" name="Content Placeholder 2"/>
          <p:cNvSpPr>
            <a:spLocks noGrp="1"/>
          </p:cNvSpPr>
          <p:nvPr>
            <p:ph idx="1"/>
          </p:nvPr>
        </p:nvSpPr>
        <p:spPr>
          <a:xfrm>
            <a:off x="996696" y="1316736"/>
            <a:ext cx="10287000" cy="4974336"/>
          </a:xfrm>
        </p:spPr>
        <p:txBody>
          <a:bodyPr>
            <a:noAutofit/>
          </a:bodyPr>
          <a:lstStyle/>
          <a:p>
            <a:pPr algn="just"/>
            <a:r>
              <a:rPr lang="en-US" sz="20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27</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April 2022</a:t>
            </a:r>
            <a:endParaRPr lang="en-IN" sz="1800" dirty="0">
              <a:latin typeface="Times New Roman" panose="02020603050405020304" pitchFamily="18" charset="0"/>
              <a:cs typeface="Times New Roman" panose="02020603050405020304" pitchFamily="18" charset="0"/>
            </a:endParaRPr>
          </a:p>
          <a:p>
            <a:pPr lvl="1" algn="just"/>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Project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 </a:t>
            </a:r>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members were requested to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communicate within one week, </a:t>
            </a:r>
            <a:r>
              <a:rPr lang="en-I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i.e</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 04 May 2022</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timeline for completing the pending commitments. </a:t>
            </a:r>
          </a:p>
          <a:p>
            <a:pPr lvl="1" algn="just"/>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Members were also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requested </a:t>
            </a:r>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share with us </a:t>
            </a:r>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they have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any constraints or limitations in contributing to this Research Project, by </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 May 2022.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However, till date, only </a:t>
            </a:r>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 </a:t>
            </a:r>
            <a:r>
              <a:rPr lang="en-IN"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Turkey</a:t>
            </a:r>
            <a:r>
              <a:rPr lang="en-IN"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has </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responded to this request.</a:t>
            </a:r>
            <a:endParaRPr lang="en-US" sz="1800" b="1"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23rd May 2022</a:t>
            </a:r>
            <a:endParaRPr lang="en-IN" sz="1800" dirty="0">
              <a:latin typeface="Times New Roman" panose="02020603050405020304" pitchFamily="18" charset="0"/>
              <a:cs typeface="Times New Roman" panose="02020603050405020304" pitchFamily="18" charset="0"/>
            </a:endParaRPr>
          </a:p>
          <a:p>
            <a:pPr lvl="1" algn="just"/>
            <a:r>
              <a:rPr lang="en-US" sz="1800" dirty="0">
                <a:solidFill>
                  <a:srgbClr val="000000"/>
                </a:solidFill>
                <a:latin typeface="Times New Roman" panose="02020603050405020304" pitchFamily="18" charset="0"/>
                <a:cs typeface="Times New Roman" panose="02020603050405020304" pitchFamily="18" charset="0"/>
              </a:rPr>
              <a:t>T</a:t>
            </a:r>
            <a:r>
              <a:rPr lang="en-US" sz="1800" b="0" i="0" dirty="0">
                <a:solidFill>
                  <a:srgbClr val="000000"/>
                </a:solidFill>
                <a:effectLst/>
                <a:latin typeface="Times New Roman" panose="02020603050405020304" pitchFamily="18" charset="0"/>
                <a:cs typeface="Times New Roman" panose="02020603050405020304" pitchFamily="18" charset="0"/>
              </a:rPr>
              <a:t>wo threads had been created in the Community of Practice for Preliminary Survey and Questionnaire 2 and all responses to these surveys had been uploaded in the relevant threads. </a:t>
            </a:r>
            <a:endParaRPr lang="en-US" sz="1800" b="1" dirty="0">
              <a:latin typeface="Times New Roman" panose="02020603050405020304" pitchFamily="18" charset="0"/>
              <a:cs typeface="Times New Roman" panose="02020603050405020304" pitchFamily="18" charset="0"/>
            </a:endParaRPr>
          </a:p>
          <a:p>
            <a:pPr algn="just"/>
            <a:r>
              <a:rPr lang="en-US" sz="1800" b="1" dirty="0" smtClean="0">
                <a:solidFill>
                  <a:schemeClr val="tx1"/>
                </a:solidFill>
                <a:latin typeface="Times New Roman" panose="02020603050405020304" pitchFamily="18" charset="0"/>
                <a:cs typeface="Times New Roman" panose="02020603050405020304" pitchFamily="18" charset="0"/>
              </a:rPr>
              <a:t>12</a:t>
            </a:r>
            <a:r>
              <a:rPr lang="en-US" sz="1800" b="1" dirty="0" smtClean="0">
                <a:latin typeface="Times New Roman" panose="02020603050405020304" pitchFamily="18" charset="0"/>
                <a:cs typeface="Times New Roman" panose="02020603050405020304" pitchFamily="18" charset="0"/>
              </a:rPr>
              <a:t>th </a:t>
            </a:r>
            <a:r>
              <a:rPr lang="en-US" sz="1800" b="1" dirty="0">
                <a:latin typeface="Times New Roman" panose="02020603050405020304" pitchFamily="18" charset="0"/>
                <a:cs typeface="Times New Roman" panose="02020603050405020304" pitchFamily="18" charset="0"/>
              </a:rPr>
              <a:t>August 2022</a:t>
            </a:r>
            <a:endParaRPr lang="en-IN" sz="1800" dirty="0">
              <a:latin typeface="Times New Roman" panose="02020603050405020304" pitchFamily="18" charset="0"/>
              <a:cs typeface="Times New Roman" panose="02020603050405020304" pitchFamily="18" charset="0"/>
            </a:endParaRPr>
          </a:p>
          <a:p>
            <a:pPr lvl="1" algn="just"/>
            <a:r>
              <a:rPr lang="en-US" sz="1750" b="0" i="0" dirty="0" smtClean="0">
                <a:solidFill>
                  <a:srgbClr val="000000"/>
                </a:solidFill>
                <a:effectLst/>
                <a:latin typeface="Times New Roman" panose="02020603050405020304" pitchFamily="18" charset="0"/>
                <a:cs typeface="Times New Roman" panose="02020603050405020304" pitchFamily="18" charset="0"/>
              </a:rPr>
              <a:t>Given the above limitations of material, the </a:t>
            </a:r>
            <a:r>
              <a:rPr lang="en-US" sz="1750" b="0" i="0" dirty="0">
                <a:solidFill>
                  <a:srgbClr val="000000"/>
                </a:solidFill>
                <a:effectLst/>
                <a:latin typeface="Times New Roman" panose="02020603050405020304" pitchFamily="18" charset="0"/>
                <a:cs typeface="Times New Roman" panose="02020603050405020304" pitchFamily="18" charset="0"/>
              </a:rPr>
              <a:t>survey questionnaires have been shared with SAIs outside the Project team. This has become essential to reduce dependence on open source material for this Project. </a:t>
            </a:r>
            <a:r>
              <a:rPr lang="en-US" sz="1750" b="0" i="0" dirty="0" smtClean="0">
                <a:solidFill>
                  <a:srgbClr val="000000"/>
                </a:solidFill>
                <a:effectLst/>
                <a:latin typeface="Times New Roman" panose="02020603050405020304" pitchFamily="18" charset="0"/>
                <a:cs typeface="Times New Roman" panose="02020603050405020304" pitchFamily="18" charset="0"/>
              </a:rPr>
              <a:t>SAIs </a:t>
            </a:r>
            <a:r>
              <a:rPr lang="en-US" sz="1750" b="0" i="0" dirty="0">
                <a:solidFill>
                  <a:srgbClr val="000000"/>
                </a:solidFill>
                <a:effectLst/>
                <a:latin typeface="Times New Roman" panose="02020603050405020304" pitchFamily="18" charset="0"/>
                <a:cs typeface="Times New Roman" panose="02020603050405020304" pitchFamily="18" charset="0"/>
              </a:rPr>
              <a:t>have been requested to provide responses by </a:t>
            </a:r>
            <a:r>
              <a:rPr lang="en-US" sz="1750" i="0" dirty="0" smtClean="0">
                <a:solidFill>
                  <a:schemeClr val="tx1"/>
                </a:solidFill>
                <a:effectLst/>
                <a:latin typeface="Times New Roman" panose="02020603050405020304" pitchFamily="18" charset="0"/>
                <a:cs typeface="Times New Roman" panose="02020603050405020304" pitchFamily="18" charset="0"/>
              </a:rPr>
              <a:t>11</a:t>
            </a:r>
            <a:r>
              <a:rPr lang="en-US" sz="1750" b="0" i="0" dirty="0" smtClean="0">
                <a:solidFill>
                  <a:srgbClr val="000000"/>
                </a:solidFill>
                <a:effectLst/>
                <a:latin typeface="Times New Roman" panose="02020603050405020304" pitchFamily="18" charset="0"/>
                <a:cs typeface="Times New Roman" panose="02020603050405020304" pitchFamily="18" charset="0"/>
              </a:rPr>
              <a:t> </a:t>
            </a:r>
            <a:r>
              <a:rPr lang="en-US" sz="1750" b="0" i="0" dirty="0">
                <a:solidFill>
                  <a:srgbClr val="000000"/>
                </a:solidFill>
                <a:effectLst/>
                <a:latin typeface="Times New Roman" panose="02020603050405020304" pitchFamily="18" charset="0"/>
                <a:cs typeface="Times New Roman" panose="02020603050405020304" pitchFamily="18" charset="0"/>
              </a:rPr>
              <a:t>September 2022. </a:t>
            </a:r>
          </a:p>
        </p:txBody>
      </p:sp>
    </p:spTree>
    <p:extLst>
      <p:ext uri="{BB962C8B-B14F-4D97-AF65-F5344CB8AC3E}">
        <p14:creationId xmlns:p14="http://schemas.microsoft.com/office/powerpoint/2010/main" val="30067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688BB-C2E3-D07A-D819-62B1DF5CB81F}"/>
              </a:ext>
            </a:extLst>
          </p:cNvPr>
          <p:cNvSpPr>
            <a:spLocks noGrp="1"/>
          </p:cNvSpPr>
          <p:nvPr>
            <p:ph type="title"/>
          </p:nvPr>
        </p:nvSpPr>
        <p:spPr>
          <a:xfrm>
            <a:off x="1295402" y="982133"/>
            <a:ext cx="9601196" cy="398611"/>
          </a:xfrm>
        </p:spPr>
        <p:txBody>
          <a:bodyPr>
            <a:normAutofit fontScale="90000"/>
          </a:bodyPr>
          <a:lstStyle/>
          <a:p>
            <a:r>
              <a:rPr lang="en-IN" b="1" dirty="0"/>
              <a:t>Quality Assurance Process</a:t>
            </a:r>
          </a:p>
        </p:txBody>
      </p:sp>
      <p:sp>
        <p:nvSpPr>
          <p:cNvPr id="3" name="Content Placeholder 2">
            <a:extLst>
              <a:ext uri="{FF2B5EF4-FFF2-40B4-BE49-F238E27FC236}">
                <a16:creationId xmlns:a16="http://schemas.microsoft.com/office/drawing/2014/main" xmlns="" id="{4B78AADD-75EA-C4D1-3A0D-FE1A1C33CB3B}"/>
              </a:ext>
            </a:extLst>
          </p:cNvPr>
          <p:cNvSpPr>
            <a:spLocks noGrp="1"/>
          </p:cNvSpPr>
          <p:nvPr>
            <p:ph idx="1"/>
          </p:nvPr>
        </p:nvSpPr>
        <p:spPr>
          <a:xfrm>
            <a:off x="1295401" y="1664209"/>
            <a:ext cx="9601196" cy="4211659"/>
          </a:xfrm>
        </p:spPr>
        <p:txBody>
          <a:bodyPr>
            <a:normAutofit fontScale="92500" lnSpcReduction="20000"/>
          </a:bodyPr>
          <a:lstStyle/>
          <a:p>
            <a:pPr algn="just"/>
            <a:r>
              <a:rPr lang="en-IN" dirty="0">
                <a:latin typeface="Times New Roman" panose="02020603050405020304" pitchFamily="18" charset="0"/>
                <a:cs typeface="Times New Roman" panose="02020603050405020304" pitchFamily="18" charset="0"/>
              </a:rPr>
              <a:t>QA level identified for the Project is Non-IFPP QA Level 2</a:t>
            </a:r>
          </a:p>
          <a:p>
            <a:pPr algn="just"/>
            <a:r>
              <a:rPr lang="en-US" dirty="0">
                <a:effectLst/>
                <a:latin typeface="Times New Roman" panose="02020603050405020304" pitchFamily="18" charset="0"/>
                <a:ea typeface="Carlito"/>
                <a:cs typeface="Times New Roman" panose="02020603050405020304" pitchFamily="18" charset="0"/>
              </a:rPr>
              <a:t>Approved PID envisaged engagement of and consultation with other SAIs outside the project team/External bodies/academic institutions</a:t>
            </a:r>
          </a:p>
          <a:p>
            <a:pPr algn="just"/>
            <a:r>
              <a:rPr lang="en-US" dirty="0">
                <a:latin typeface="Times New Roman" panose="02020603050405020304" pitchFamily="18" charset="0"/>
                <a:ea typeface="Carlito"/>
                <a:cs typeface="Times New Roman" panose="02020603050405020304" pitchFamily="18" charset="0"/>
              </a:rPr>
              <a:t>Due to limited response from the Project Team, </a:t>
            </a:r>
            <a:r>
              <a:rPr lang="en-US" dirty="0" smtClean="0">
                <a:latin typeface="Times New Roman" panose="02020603050405020304" pitchFamily="18" charset="0"/>
                <a:ea typeface="Carlito"/>
                <a:cs typeface="Times New Roman" panose="02020603050405020304" pitchFamily="18" charset="0"/>
              </a:rPr>
              <a:t>the </a:t>
            </a:r>
            <a:r>
              <a:rPr lang="en-US" dirty="0">
                <a:latin typeface="Times New Roman" panose="02020603050405020304" pitchFamily="18" charset="0"/>
                <a:ea typeface="Carlito"/>
                <a:cs typeface="Times New Roman" panose="02020603050405020304" pitchFamily="18" charset="0"/>
              </a:rPr>
              <a:t>Preliminary Survey and Questionnaire-2 </a:t>
            </a:r>
            <a:r>
              <a:rPr lang="en-US" dirty="0" smtClean="0">
                <a:latin typeface="Times New Roman" panose="02020603050405020304" pitchFamily="18" charset="0"/>
                <a:ea typeface="Carlito"/>
                <a:cs typeface="Times New Roman" panose="02020603050405020304" pitchFamily="18" charset="0"/>
              </a:rPr>
              <a:t>have </a:t>
            </a:r>
            <a:r>
              <a:rPr lang="en-US" dirty="0">
                <a:latin typeface="Times New Roman" panose="02020603050405020304" pitchFamily="18" charset="0"/>
                <a:ea typeface="Carlito"/>
                <a:cs typeface="Times New Roman" panose="02020603050405020304" pitchFamily="18" charset="0"/>
              </a:rPr>
              <a:t>been circulated </a:t>
            </a:r>
            <a:r>
              <a:rPr lang="en-US" dirty="0" smtClean="0">
                <a:latin typeface="Times New Roman" panose="02020603050405020304" pitchFamily="18" charset="0"/>
                <a:ea typeface="Carlito"/>
                <a:cs typeface="Times New Roman" panose="02020603050405020304" pitchFamily="18" charset="0"/>
              </a:rPr>
              <a:t>to the larger INTOSAI Community. Responses received, as and when, will be incorporated in the Draft report.</a:t>
            </a:r>
            <a:endParaRPr lang="en-US" dirty="0">
              <a:latin typeface="Times New Roman" panose="02020603050405020304" pitchFamily="18" charset="0"/>
              <a:ea typeface="Carlito"/>
              <a:cs typeface="Times New Roman" panose="02020603050405020304" pitchFamily="18" charset="0"/>
            </a:endParaRPr>
          </a:p>
          <a:p>
            <a:pPr algn="just"/>
            <a:r>
              <a:rPr lang="en-US" dirty="0" smtClean="0">
                <a:latin typeface="Times New Roman" panose="02020603050405020304" pitchFamily="18" charset="0"/>
                <a:ea typeface="Carlito"/>
                <a:cs typeface="Times New Roman" panose="02020603050405020304" pitchFamily="18" charset="0"/>
              </a:rPr>
              <a:t>The </a:t>
            </a:r>
            <a:r>
              <a:rPr lang="en-US" dirty="0">
                <a:latin typeface="Times New Roman" panose="02020603050405020304" pitchFamily="18" charset="0"/>
                <a:ea typeface="Carlito"/>
                <a:cs typeface="Times New Roman" panose="02020603050405020304" pitchFamily="18" charset="0"/>
              </a:rPr>
              <a:t>quality assurance would need to factor the information/responses received from these SAIs as well. Thereby, the process would need further assistance of the SAIs participating in the Project Team, towards building the first draft and supporting the Project Lead in the journey towards ensuring that the Project meets its designated objectives, as enshrined in the approved </a:t>
            </a:r>
            <a:r>
              <a:rPr lang="en-US" dirty="0" smtClean="0">
                <a:latin typeface="Times New Roman" panose="02020603050405020304" pitchFamily="18" charset="0"/>
                <a:ea typeface="Carlito"/>
                <a:cs typeface="Times New Roman" panose="02020603050405020304" pitchFamily="18" charset="0"/>
              </a:rPr>
              <a:t>PID. Commitment in this regard will be required to be solicited from the Project team members.</a:t>
            </a:r>
            <a:endParaRPr lang="en-IN" dirty="0">
              <a:effectLst/>
              <a:latin typeface="Times New Roman" panose="02020603050405020304" pitchFamily="18" charset="0"/>
              <a:ea typeface="Carlito"/>
              <a:cs typeface="Times New Roman" panose="02020603050405020304" pitchFamily="18" charset="0"/>
            </a:endParaRPr>
          </a:p>
          <a:p>
            <a:endParaRPr lang="en-IN" dirty="0"/>
          </a:p>
        </p:txBody>
      </p:sp>
    </p:spTree>
    <p:extLst>
      <p:ext uri="{BB962C8B-B14F-4D97-AF65-F5344CB8AC3E}">
        <p14:creationId xmlns:p14="http://schemas.microsoft.com/office/powerpoint/2010/main" val="42266369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443</TotalTime>
  <Words>824</Words>
  <Application>Microsoft Office PowerPoint</Application>
  <PresentationFormat>Widescreen</PresentationFormat>
  <Paragraphs>156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Carlito</vt:lpstr>
      <vt:lpstr>Garamond</vt:lpstr>
      <vt:lpstr>Times New Roman</vt:lpstr>
      <vt:lpstr>Wingdings 3</vt:lpstr>
      <vt:lpstr>Organic</vt:lpstr>
      <vt:lpstr>   Research Project  on  Audit Communication  and  Reporting of Audit Results  Presentation on Progress</vt:lpstr>
      <vt:lpstr>Project Members</vt:lpstr>
      <vt:lpstr>Chronology of Events…(1)</vt:lpstr>
      <vt:lpstr>Chronology of Events…(2)</vt:lpstr>
      <vt:lpstr>Chronology of Events…(3)</vt:lpstr>
      <vt:lpstr>Chronology of Events…(4)</vt:lpstr>
      <vt:lpstr>Chronology of Events…(5)</vt:lpstr>
      <vt:lpstr>Chronology of Events…(6)</vt:lpstr>
      <vt:lpstr>Quality Assurance Process</vt:lpstr>
      <vt:lpstr>Preliminary Survey Form : Responses</vt:lpstr>
      <vt:lpstr>Questionnaire-2 : Responses</vt:lpstr>
      <vt:lpstr>Shift of Project Timelines…(1)</vt:lpstr>
      <vt:lpstr>Shift of Project Timelines…(2)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on  Audit Communication  and  Reporting of Audit Results</dc:title>
  <dc:creator>HP</dc:creator>
  <cp:lastModifiedBy>Microsoft account</cp:lastModifiedBy>
  <cp:revision>52</cp:revision>
  <cp:lastPrinted>2022-08-10T05:56:44Z</cp:lastPrinted>
  <dcterms:created xsi:type="dcterms:W3CDTF">2022-02-07T08:35:01Z</dcterms:created>
  <dcterms:modified xsi:type="dcterms:W3CDTF">2022-09-01T07:26:47Z</dcterms:modified>
</cp:coreProperties>
</file>