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22"/>
  </p:handoutMasterIdLst>
  <p:sldIdLst>
    <p:sldId id="256" r:id="rId2"/>
    <p:sldId id="263" r:id="rId3"/>
    <p:sldId id="257" r:id="rId4"/>
    <p:sldId id="259" r:id="rId5"/>
    <p:sldId id="267" r:id="rId6"/>
    <p:sldId id="264" r:id="rId7"/>
    <p:sldId id="277" r:id="rId8"/>
    <p:sldId id="271" r:id="rId9"/>
    <p:sldId id="268" r:id="rId10"/>
    <p:sldId id="265" r:id="rId11"/>
    <p:sldId id="279" r:id="rId12"/>
    <p:sldId id="273" r:id="rId13"/>
    <p:sldId id="272" r:id="rId14"/>
    <p:sldId id="266" r:id="rId15"/>
    <p:sldId id="281" r:id="rId16"/>
    <p:sldId id="282" r:id="rId17"/>
    <p:sldId id="274" r:id="rId18"/>
    <p:sldId id="275" r:id="rId19"/>
    <p:sldId id="283" r:id="rId20"/>
    <p:sldId id="262"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2A08A-CB90-696E-974E-FF8ED2058E7C}" v="2" dt="2022-09-06T06:27:07.2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d8d0272b6bd8aa3c42dcd59ce78bf75f1948373e97a7af0d901a617bbf223cc::" providerId="AD" clId="Web-{4BE2A08A-CB90-696E-974E-FF8ED2058E7C}"/>
    <pc:docChg chg="modSld">
      <pc:chgData name="Guest User" userId="S::urn:spo:anon#0d8d0272b6bd8aa3c42dcd59ce78bf75f1948373e97a7af0d901a617bbf223cc::" providerId="AD" clId="Web-{4BE2A08A-CB90-696E-974E-FF8ED2058E7C}" dt="2022-09-06T06:27:03.473" v="0" actId="20577"/>
      <pc:docMkLst>
        <pc:docMk/>
      </pc:docMkLst>
      <pc:sldChg chg="modSp">
        <pc:chgData name="Guest User" userId="S::urn:spo:anon#0d8d0272b6bd8aa3c42dcd59ce78bf75f1948373e97a7af0d901a617bbf223cc::" providerId="AD" clId="Web-{4BE2A08A-CB90-696E-974E-FF8ED2058E7C}" dt="2022-09-06T06:27:03.473" v="0" actId="20577"/>
        <pc:sldMkLst>
          <pc:docMk/>
          <pc:sldMk cId="4121608093" sldId="256"/>
        </pc:sldMkLst>
        <pc:spChg chg="mod">
          <ac:chgData name="Guest User" userId="S::urn:spo:anon#0d8d0272b6bd8aa3c42dcd59ce78bf75f1948373e97a7af0d901a617bbf223cc::" providerId="AD" clId="Web-{4BE2A08A-CB90-696E-974E-FF8ED2058E7C}" dt="2022-09-06T06:27:03.473" v="0" actId="20577"/>
          <ac:spMkLst>
            <pc:docMk/>
            <pc:sldMk cId="4121608093" sldId="25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08865D3-6892-417D-B6D5-9D83C72E12DF}" type="datetimeFigureOut">
              <a:rPr lang="en-IN" smtClean="0"/>
              <a:t>06-09-2022</a:t>
            </a:fld>
            <a:endParaRPr lang="en-IN"/>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292B9F0-754B-4DC7-BC58-43BB03571EF7}" type="slidenum">
              <a:rPr lang="en-IN" smtClean="0"/>
              <a:t>‹#›</a:t>
            </a:fld>
            <a:endParaRPr lang="en-IN"/>
          </a:p>
        </p:txBody>
      </p:sp>
    </p:spTree>
    <p:extLst>
      <p:ext uri="{BB962C8B-B14F-4D97-AF65-F5344CB8AC3E}">
        <p14:creationId xmlns:p14="http://schemas.microsoft.com/office/powerpoint/2010/main" val="36827331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482312"/>
            <a:ext cx="2743200" cy="365125"/>
          </a:xfrm>
        </p:spPr>
        <p:txBody>
          <a:bodyPr/>
          <a:lstStyle/>
          <a:p>
            <a:fld id="{3699F997-FEF3-42BC-9857-F2BC619CF6C4}" type="datetimeFigureOut">
              <a:rPr lang="en-IN" smtClean="0"/>
              <a:t>06-09-2022</a:t>
            </a:fld>
            <a:endParaRPr lang="en-IN"/>
          </a:p>
        </p:txBody>
      </p:sp>
      <p:sp>
        <p:nvSpPr>
          <p:cNvPr id="5" name="Footer Placeholder 4"/>
          <p:cNvSpPr>
            <a:spLocks noGrp="1"/>
          </p:cNvSpPr>
          <p:nvPr>
            <p:ph type="ftr" sz="quarter" idx="11"/>
          </p:nvPr>
        </p:nvSpPr>
        <p:spPr>
          <a:xfrm>
            <a:off x="4038599" y="6492875"/>
            <a:ext cx="4293637" cy="365125"/>
          </a:xfrm>
        </p:spPr>
        <p:txBody>
          <a:bodyPr/>
          <a:lstStyle/>
          <a:p>
            <a:endParaRPr lang="en-IN"/>
          </a:p>
        </p:txBody>
      </p:sp>
      <p:sp>
        <p:nvSpPr>
          <p:cNvPr id="6" name="Slide Number Placeholder 5"/>
          <p:cNvSpPr>
            <a:spLocks noGrp="1"/>
          </p:cNvSpPr>
          <p:nvPr>
            <p:ph type="sldNum" sz="quarter" idx="12"/>
          </p:nvPr>
        </p:nvSpPr>
        <p:spPr>
          <a:xfrm>
            <a:off x="8610600" y="6482313"/>
            <a:ext cx="2743200" cy="365125"/>
          </a:xfrm>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877182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99F997-FEF3-42BC-9857-F2BC619CF6C4}" type="datetimeFigureOut">
              <a:rPr lang="en-IN" smtClean="0"/>
              <a:t>06-09-2022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166694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99F997-FEF3-42BC-9857-F2BC619CF6C4}" type="datetimeFigureOut">
              <a:rPr lang="en-IN" smtClean="0"/>
              <a:t>06-09-2022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332753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107432"/>
            <a:ext cx="8677275" cy="1325563"/>
          </a:xfrm>
        </p:spPr>
        <p:txBody>
          <a:bodyPr>
            <a:normAutofit/>
          </a:bodyPr>
          <a:lstStyle>
            <a:lvl1pPr>
              <a:defRPr sz="3600" b="0">
                <a:latin typeface="Bahnschrift" panose="020B05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7D784549-77AE-48C6-B715-CA8863D407BD}"/>
              </a:ext>
            </a:extLst>
          </p:cNvPr>
          <p:cNvSpPr>
            <a:spLocks noGrp="1"/>
          </p:cNvSpPr>
          <p:nvPr>
            <p:ph type="dt" sz="half" idx="10"/>
          </p:nvPr>
        </p:nvSpPr>
        <p:spPr/>
        <p:txBody>
          <a:bodyPr/>
          <a:lstStyle/>
          <a:p>
            <a:fld id="{3699F997-FEF3-42BC-9857-F2BC619CF6C4}" type="datetimeFigureOut">
              <a:rPr lang="en-IN" smtClean="0"/>
              <a:t>06-09-2022</a:t>
            </a:fld>
            <a:endParaRPr lang="en-IN"/>
          </a:p>
        </p:txBody>
      </p:sp>
      <p:sp>
        <p:nvSpPr>
          <p:cNvPr id="8" name="Footer Placeholder 7">
            <a:extLst>
              <a:ext uri="{FF2B5EF4-FFF2-40B4-BE49-F238E27FC236}">
                <a16:creationId xmlns="" xmlns:a16="http://schemas.microsoft.com/office/drawing/2014/main" id="{95D0F3E5-1D54-4E22-BF80-BA4F1C4110F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E5C3E1EF-0E12-48CE-8878-CFA7FDA6C0DC}"/>
              </a:ext>
            </a:extLst>
          </p:cNvPr>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3231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99F997-FEF3-42BC-9857-F2BC619CF6C4}" type="datetimeFigureOut">
              <a:rPr lang="en-IN" smtClean="0"/>
              <a:t>06-09-2022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197686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99F997-FEF3-42BC-9857-F2BC619CF6C4}" type="datetimeFigureOut">
              <a:rPr lang="en-IN" smtClean="0"/>
              <a:t>06-09-2022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289952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99F997-FEF3-42BC-9857-F2BC619CF6C4}" type="datetimeFigureOut">
              <a:rPr lang="en-IN" smtClean="0"/>
              <a:t>06-09-2022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42761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a:t>Click to edit Master title style</a:t>
            </a:r>
          </a:p>
        </p:txBody>
      </p:sp>
      <p:sp>
        <p:nvSpPr>
          <p:cNvPr id="3" name="Date Placeholder 2"/>
          <p:cNvSpPr>
            <a:spLocks noGrp="1"/>
          </p:cNvSpPr>
          <p:nvPr>
            <p:ph type="dt" sz="half" idx="10"/>
          </p:nvPr>
        </p:nvSpPr>
        <p:spPr/>
        <p:txBody>
          <a:bodyPr/>
          <a:lstStyle/>
          <a:p>
            <a:fld id="{3699F997-FEF3-42BC-9857-F2BC619CF6C4}" type="datetimeFigureOut">
              <a:rPr lang="en-IN" smtClean="0"/>
              <a:t>06-09-2022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227918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9F997-FEF3-42BC-9857-F2BC619CF6C4}" type="datetimeFigureOut">
              <a:rPr lang="en-IN" smtClean="0"/>
              <a:t>06-09-2022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121379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99F997-FEF3-42BC-9857-F2BC619CF6C4}" type="datetimeFigureOut">
              <a:rPr lang="en-IN" smtClean="0"/>
              <a:t>06-09-2022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19812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99F997-FEF3-42BC-9857-F2BC619CF6C4}" type="datetimeFigureOut">
              <a:rPr lang="en-IN" smtClean="0"/>
              <a:t>06-09-2022</a:t>
            </a:fld>
            <a:endParaRPr lang="en-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35EDE-1FF0-4481-818B-799E2C0C0C4D}" type="slidenum">
              <a:rPr lang="en-IN" smtClean="0"/>
              <a:t>‹#›</a:t>
            </a:fld>
            <a:endParaRPr lang="en-IN"/>
          </a:p>
        </p:txBody>
      </p:sp>
    </p:spTree>
    <p:extLst>
      <p:ext uri="{BB962C8B-B14F-4D97-AF65-F5344CB8AC3E}">
        <p14:creationId xmlns:p14="http://schemas.microsoft.com/office/powerpoint/2010/main" val="360439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9F997-FEF3-42BC-9857-F2BC619CF6C4}" type="datetimeFigureOut">
              <a:rPr lang="en-IN" smtClean="0"/>
              <a:t>06-09-2022</a:t>
            </a:fld>
            <a:endParaRPr lang="en-IN"/>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35EDE-1FF0-4481-818B-799E2C0C0C4D}" type="slidenum">
              <a:rPr lang="en-IN" smtClean="0"/>
              <a:t>‹#›</a:t>
            </a:fld>
            <a:endParaRPr lang="en-IN"/>
          </a:p>
        </p:txBody>
      </p:sp>
      <p:pic>
        <p:nvPicPr>
          <p:cNvPr id="22" name="Billede 5"/>
          <p:cNvPicPr/>
          <p:nvPr/>
        </p:nvPicPr>
        <p:blipFill>
          <a:blip r:embed="rId13" cstate="print"/>
          <a:srcRect/>
          <a:stretch>
            <a:fillRect/>
          </a:stretch>
        </p:blipFill>
        <p:spPr bwMode="auto">
          <a:xfrm>
            <a:off x="10647838" y="257095"/>
            <a:ext cx="1440160" cy="972180"/>
          </a:xfrm>
          <a:prstGeom prst="rect">
            <a:avLst/>
          </a:prstGeom>
          <a:noFill/>
          <a:ln w="9525">
            <a:noFill/>
            <a:miter lim="800000"/>
            <a:headEnd/>
            <a:tailEnd/>
          </a:ln>
        </p:spPr>
      </p:pic>
      <p:sp>
        <p:nvSpPr>
          <p:cNvPr id="23" name="TextBox 22"/>
          <p:cNvSpPr txBox="1"/>
          <p:nvPr/>
        </p:nvSpPr>
        <p:spPr>
          <a:xfrm>
            <a:off x="10623847" y="1474"/>
            <a:ext cx="1459905" cy="276999"/>
          </a:xfrm>
          <a:prstGeom prst="rect">
            <a:avLst/>
          </a:prstGeom>
          <a:noFill/>
        </p:spPr>
        <p:txBody>
          <a:bodyPr wrap="square" rtlCol="0">
            <a:spAutoFit/>
          </a:bodyPr>
          <a:lstStyle/>
          <a:p>
            <a:pPr algn="ctr"/>
            <a:r>
              <a:rPr lang="en-US" sz="1200" b="1" kern="1200" spc="200" baseline="0">
                <a:solidFill>
                  <a:schemeClr val="tx2"/>
                </a:solidFill>
              </a:rPr>
              <a:t>INTOSAI</a:t>
            </a:r>
          </a:p>
        </p:txBody>
      </p:sp>
      <p:sp>
        <p:nvSpPr>
          <p:cNvPr id="24" name="TextBox 23"/>
          <p:cNvSpPr txBox="1"/>
          <p:nvPr/>
        </p:nvSpPr>
        <p:spPr>
          <a:xfrm>
            <a:off x="10448021" y="1242369"/>
            <a:ext cx="1895299" cy="338554"/>
          </a:xfrm>
          <a:prstGeom prst="rect">
            <a:avLst/>
          </a:prstGeom>
          <a:noFill/>
        </p:spPr>
        <p:txBody>
          <a:bodyPr wrap="square" rtlCol="0">
            <a:spAutoFit/>
          </a:bodyPr>
          <a:lstStyle/>
          <a:p>
            <a:pPr algn="ctr"/>
            <a:r>
              <a:rPr lang="en-US" sz="800" b="1" kern="1200" spc="0" baseline="0">
                <a:solidFill>
                  <a:schemeClr val="tx2"/>
                </a:solidFill>
              </a:rPr>
              <a:t>Knowledge Sharing &amp; Knowledge Services Committee</a:t>
            </a:r>
          </a:p>
        </p:txBody>
      </p:sp>
      <p:pic>
        <p:nvPicPr>
          <p:cNvPr id="25" name="Picture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1920" y="101056"/>
            <a:ext cx="1372820" cy="1284258"/>
          </a:xfrm>
          <a:prstGeom prst="rect">
            <a:avLst/>
          </a:prstGeom>
        </p:spPr>
      </p:pic>
    </p:spTree>
    <p:extLst>
      <p:ext uri="{BB962C8B-B14F-4D97-AF65-F5344CB8AC3E}">
        <p14:creationId xmlns:p14="http://schemas.microsoft.com/office/powerpoint/2010/main" val="355558655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mbria"/>
                <a:ea typeface="Cambria"/>
              </a:rPr>
              <a:t>KSC Operational Plan 2023-25</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412160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Ambassadors</a:t>
            </a: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a:t>Enhance the cooperation between KSC and Regional Organizations</a:t>
            </a:r>
          </a:p>
          <a:p>
            <a:pPr lvl="0"/>
            <a:r>
              <a:rPr lang="en-IN" dirty="0"/>
              <a:t>Presently Working Groups chairs represent KSC in the Regional meetings.</a:t>
            </a:r>
          </a:p>
          <a:p>
            <a:pPr lvl="0"/>
            <a:r>
              <a:rPr lang="en-IN" dirty="0"/>
              <a:t>KSC may nominate Regional Ambassadors, to act as representatives of KSC and represent the interest of KSC in their Regions’ meetings and Congresses. </a:t>
            </a:r>
          </a:p>
          <a:p>
            <a:pPr lvl="0"/>
            <a:r>
              <a:rPr lang="en-IN" dirty="0"/>
              <a:t>Advantages</a:t>
            </a:r>
          </a:p>
          <a:p>
            <a:pPr lvl="1"/>
            <a:r>
              <a:rPr lang="en-IN" dirty="0"/>
              <a:t>Promote inclusivity – by reaching out to remotest SAIs in the Regions</a:t>
            </a:r>
          </a:p>
          <a:p>
            <a:pPr lvl="1"/>
            <a:r>
              <a:rPr lang="en-IN" dirty="0"/>
              <a:t>Better awareness of regional contexts and problems</a:t>
            </a:r>
          </a:p>
          <a:p>
            <a:pPr lvl="1"/>
            <a:r>
              <a:rPr lang="en-IN" dirty="0"/>
              <a:t>Greater relevance of products and programs</a:t>
            </a:r>
          </a:p>
          <a:p>
            <a:pPr lvl="1"/>
            <a:r>
              <a:rPr lang="en-IN" dirty="0"/>
              <a:t>Better reach and delivery of knowledge services</a:t>
            </a:r>
          </a:p>
          <a:p>
            <a:pPr lvl="1"/>
            <a:r>
              <a:rPr lang="en-IN" dirty="0"/>
              <a:t>encourage participation of Regional Organizations in WG activities</a:t>
            </a:r>
          </a:p>
          <a:p>
            <a:pPr lvl="1"/>
            <a:r>
              <a:rPr lang="en-IN" dirty="0"/>
              <a:t>Help incorporate regional aspirations in our planning and activities.</a:t>
            </a:r>
          </a:p>
        </p:txBody>
      </p:sp>
    </p:spTree>
    <p:extLst>
      <p:ext uri="{BB962C8B-B14F-4D97-AF65-F5344CB8AC3E}">
        <p14:creationId xmlns:p14="http://schemas.microsoft.com/office/powerpoint/2010/main" val="892832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Action Points</a:t>
            </a:r>
            <a:endParaRPr lang="en-IN" dirty="0"/>
          </a:p>
        </p:txBody>
      </p:sp>
      <p:sp>
        <p:nvSpPr>
          <p:cNvPr id="3" name="Content Placeholder 2"/>
          <p:cNvSpPr>
            <a:spLocks noGrp="1"/>
          </p:cNvSpPr>
          <p:nvPr>
            <p:ph idx="1"/>
          </p:nvPr>
        </p:nvSpPr>
        <p:spPr>
          <a:xfrm>
            <a:off x="838200" y="1432995"/>
            <a:ext cx="10515600" cy="4743968"/>
          </a:xfrm>
        </p:spPr>
        <p:txBody>
          <a:bodyPr>
            <a:normAutofit fontScale="62500" lnSpcReduction="20000"/>
          </a:bodyPr>
          <a:lstStyle/>
          <a:p>
            <a:pPr marL="0" indent="0" fontAlgn="t">
              <a:buNone/>
            </a:pPr>
            <a:r>
              <a:rPr lang="en-US" b="1" dirty="0" smtClean="0"/>
              <a:t>INTOSAI Community Portal</a:t>
            </a:r>
          </a:p>
          <a:p>
            <a:pPr fontAlgn="t"/>
            <a:r>
              <a:rPr lang="en-US" dirty="0" smtClean="0"/>
              <a:t>Create </a:t>
            </a:r>
            <a:r>
              <a:rPr lang="en-US" dirty="0"/>
              <a:t>a comprehensive library of audit support literature in INTOSAI Community Portal</a:t>
            </a:r>
            <a:endParaRPr lang="en-IN" dirty="0"/>
          </a:p>
          <a:p>
            <a:pPr fontAlgn="t"/>
            <a:r>
              <a:rPr lang="en-US" dirty="0"/>
              <a:t>Encourage greater participation through Communities of Practice</a:t>
            </a:r>
            <a:endParaRPr lang="en-IN" dirty="0"/>
          </a:p>
          <a:p>
            <a:pPr fontAlgn="t"/>
            <a:r>
              <a:rPr lang="en-US" dirty="0"/>
              <a:t>Keep portal up-to-date with information and news on events, functions etc.</a:t>
            </a:r>
            <a:endParaRPr lang="en-IN" dirty="0"/>
          </a:p>
          <a:p>
            <a:pPr fontAlgn="t"/>
            <a:r>
              <a:rPr lang="en-US" dirty="0"/>
              <a:t>Actively promote the Portal among the SAI Community.</a:t>
            </a:r>
            <a:endParaRPr lang="en-IN" dirty="0"/>
          </a:p>
          <a:p>
            <a:pPr fontAlgn="t"/>
            <a:r>
              <a:rPr lang="en-US" dirty="0"/>
              <a:t>Actively promote the Portal among the public auditor community</a:t>
            </a:r>
            <a:r>
              <a:rPr lang="en-US" dirty="0" smtClean="0"/>
              <a:t>.</a:t>
            </a:r>
          </a:p>
          <a:p>
            <a:pPr marL="0" indent="0" fontAlgn="t">
              <a:buNone/>
            </a:pPr>
            <a:r>
              <a:rPr lang="en-US" b="1" dirty="0" smtClean="0"/>
              <a:t>Strategic Partnerships</a:t>
            </a:r>
            <a:endParaRPr lang="en-IN" dirty="0"/>
          </a:p>
          <a:p>
            <a:pPr fontAlgn="t"/>
            <a:r>
              <a:rPr lang="en-US" dirty="0"/>
              <a:t>Encourage strategic partnerships with goals, regional organizations, the IDI, the SCEI, and the INTOSAI General </a:t>
            </a:r>
            <a:r>
              <a:rPr lang="en-US" dirty="0" smtClean="0"/>
              <a:t>Secretariat</a:t>
            </a:r>
          </a:p>
          <a:p>
            <a:pPr fontAlgn="t"/>
            <a:r>
              <a:rPr lang="en-US" dirty="0"/>
              <a:t>KSC Secretariat and Working Groups will continue to cooperate and leverage the efforts of the INTOSAI Journal of Government Auditing and the General </a:t>
            </a:r>
            <a:r>
              <a:rPr lang="en-US" dirty="0" smtClean="0"/>
              <a:t>Secretariat</a:t>
            </a:r>
          </a:p>
          <a:p>
            <a:pPr marL="0" indent="0" fontAlgn="t">
              <a:buNone/>
            </a:pPr>
            <a:r>
              <a:rPr lang="en-US" b="1" dirty="0" smtClean="0"/>
              <a:t>Regional Ambassadors</a:t>
            </a:r>
            <a:endParaRPr lang="en-IN" dirty="0"/>
          </a:p>
          <a:p>
            <a:pPr fontAlgn="t"/>
            <a:r>
              <a:rPr lang="en-US" dirty="0"/>
              <a:t>Designate regional ambassadors</a:t>
            </a:r>
            <a:endParaRPr lang="en-IN" dirty="0"/>
          </a:p>
          <a:p>
            <a:pPr fontAlgn="t"/>
            <a:r>
              <a:rPr lang="en-US" dirty="0"/>
              <a:t>Develop and finalize terms of reference for regional ambassadors</a:t>
            </a:r>
            <a:endParaRPr lang="en-IN" dirty="0"/>
          </a:p>
          <a:p>
            <a:pPr fontAlgn="t"/>
            <a:r>
              <a:rPr lang="en-US" dirty="0"/>
              <a:t>Develop a reporting format for regional </a:t>
            </a:r>
            <a:r>
              <a:rPr lang="en-US" dirty="0" smtClean="0"/>
              <a:t>ambassadors</a:t>
            </a:r>
            <a:endParaRPr lang="en-IN" dirty="0"/>
          </a:p>
        </p:txBody>
      </p:sp>
    </p:spTree>
    <p:extLst>
      <p:ext uri="{BB962C8B-B14F-4D97-AF65-F5344CB8AC3E}">
        <p14:creationId xmlns:p14="http://schemas.microsoft.com/office/powerpoint/2010/main" val="825167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Objective 3</a:t>
            </a:r>
            <a:endParaRPr lang="en-IN" dirty="0"/>
          </a:p>
        </p:txBody>
      </p:sp>
      <p:sp>
        <p:nvSpPr>
          <p:cNvPr id="3" name="Content Placeholder 2"/>
          <p:cNvSpPr>
            <a:spLocks noGrp="1"/>
          </p:cNvSpPr>
          <p:nvPr>
            <p:ph idx="1"/>
          </p:nvPr>
        </p:nvSpPr>
        <p:spPr/>
        <p:txBody>
          <a:bodyPr>
            <a:normAutofit/>
          </a:bodyPr>
          <a:lstStyle/>
          <a:p>
            <a:r>
              <a:rPr lang="en-US" dirty="0"/>
              <a:t>Facilitate continuous improvement of SAIs through knowledge sharing activities such as best practice studies, seminars, webinars, research on issues of common interest and concern, and establishing knowledge centers.</a:t>
            </a:r>
          </a:p>
        </p:txBody>
      </p:sp>
    </p:spTree>
    <p:extLst>
      <p:ext uri="{BB962C8B-B14F-4D97-AF65-F5344CB8AC3E}">
        <p14:creationId xmlns:p14="http://schemas.microsoft.com/office/powerpoint/2010/main" val="1666191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t>Continuous improvement through knowledge sharing activities</a:t>
            </a:r>
            <a:endParaRPr lang="en-IN" sz="2800" b="1" dirty="0"/>
          </a:p>
        </p:txBody>
      </p:sp>
      <p:sp>
        <p:nvSpPr>
          <p:cNvPr id="3" name="Content Placeholder 2"/>
          <p:cNvSpPr>
            <a:spLocks noGrp="1"/>
          </p:cNvSpPr>
          <p:nvPr>
            <p:ph idx="1"/>
          </p:nvPr>
        </p:nvSpPr>
        <p:spPr/>
        <p:txBody>
          <a:bodyPr>
            <a:normAutofit fontScale="92500" lnSpcReduction="20000"/>
          </a:bodyPr>
          <a:lstStyle/>
          <a:p>
            <a:r>
              <a:rPr lang="en-US" b="1" dirty="0"/>
              <a:t>Research projects in public audit, best practice studies</a:t>
            </a:r>
            <a:r>
              <a:rPr lang="en-US" dirty="0"/>
              <a:t>, </a:t>
            </a:r>
            <a:r>
              <a:rPr lang="en-US" b="1" dirty="0"/>
              <a:t>seminars/webinars</a:t>
            </a:r>
            <a:r>
              <a:rPr lang="en-US" dirty="0"/>
              <a:t> </a:t>
            </a:r>
          </a:p>
          <a:p>
            <a:r>
              <a:rPr lang="en-US" dirty="0"/>
              <a:t>Engagement with the </a:t>
            </a:r>
            <a:r>
              <a:rPr lang="en-US" b="1" dirty="0"/>
              <a:t>academic community</a:t>
            </a:r>
            <a:r>
              <a:rPr lang="en-US" dirty="0"/>
              <a:t> and Civil Society Organizations. </a:t>
            </a:r>
            <a:endParaRPr lang="en-IN" dirty="0"/>
          </a:p>
          <a:p>
            <a:r>
              <a:rPr lang="en-US" b="1" dirty="0"/>
              <a:t>Global Knowledge </a:t>
            </a:r>
            <a:r>
              <a:rPr lang="en-US" b="1" dirty="0" err="1"/>
              <a:t>Centres</a:t>
            </a:r>
            <a:r>
              <a:rPr lang="en-US" b="1" dirty="0"/>
              <a:t>:</a:t>
            </a:r>
            <a:r>
              <a:rPr lang="en-US" dirty="0"/>
              <a:t> Taking advantage of SAIs training </a:t>
            </a:r>
            <a:r>
              <a:rPr lang="en-US" dirty="0" err="1"/>
              <a:t>centres</a:t>
            </a:r>
            <a:r>
              <a:rPr lang="en-US" dirty="0"/>
              <a:t> and INTOSAI U, for training in specific domains</a:t>
            </a:r>
          </a:p>
          <a:p>
            <a:pPr lvl="1"/>
            <a:r>
              <a:rPr lang="en-US" dirty="0"/>
              <a:t>Build a network between the field level practitioners of a SAI with the training community.</a:t>
            </a:r>
            <a:endParaRPr lang="en-IN" dirty="0"/>
          </a:p>
          <a:p>
            <a:r>
              <a:rPr lang="en-US" dirty="0"/>
              <a:t>Encourage and facilitate the Working bodies and SAIs to adapt their procedures and knowledge sharing activities to virtual environment to the extent possible to enable wider participation of members and continuity of operations in future.</a:t>
            </a:r>
            <a:endParaRPr lang="en-IN" dirty="0"/>
          </a:p>
        </p:txBody>
      </p:sp>
    </p:spTree>
    <p:extLst>
      <p:ext uri="{BB962C8B-B14F-4D97-AF65-F5344CB8AC3E}">
        <p14:creationId xmlns:p14="http://schemas.microsoft.com/office/powerpoint/2010/main" val="908361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Knowledge </a:t>
            </a:r>
            <a:r>
              <a:rPr lang="en-US" dirty="0" err="1"/>
              <a:t>Centres</a:t>
            </a: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a:t>IDI Global Survey 2017 - many SAIs still do not have Training facilities and are dependent on other SAIs for their capacity building needs.</a:t>
            </a:r>
          </a:p>
          <a:p>
            <a:pPr lvl="0"/>
            <a:r>
              <a:rPr lang="en-IN" dirty="0"/>
              <a:t>KSC identifies and designates Global Training Facilities</a:t>
            </a:r>
          </a:p>
          <a:p>
            <a:pPr lvl="1"/>
            <a:r>
              <a:rPr lang="en-IN" dirty="0"/>
              <a:t>specialized in one or more domain areas. </a:t>
            </a:r>
          </a:p>
          <a:p>
            <a:pPr lvl="1"/>
            <a:r>
              <a:rPr lang="en-IN" dirty="0"/>
              <a:t>May be initiated by the working groups for their special domains or may even be identified for domains not covered by any of the working groups.</a:t>
            </a:r>
          </a:p>
          <a:p>
            <a:pPr lvl="0"/>
            <a:r>
              <a:rPr lang="en-IN" dirty="0"/>
              <a:t>Collaborate with</a:t>
            </a:r>
          </a:p>
          <a:p>
            <a:pPr lvl="1"/>
            <a:r>
              <a:rPr lang="en-IN" dirty="0"/>
              <a:t>existing training centres of SAIs, </a:t>
            </a:r>
          </a:p>
          <a:p>
            <a:pPr lvl="1"/>
            <a:r>
              <a:rPr lang="en-IN" dirty="0"/>
              <a:t>the U-INTOSAI (INTOSAI University – an online learning platform initiated by SAI Russia), </a:t>
            </a:r>
          </a:p>
          <a:p>
            <a:pPr lvl="1"/>
            <a:r>
              <a:rPr lang="en-IN" dirty="0"/>
              <a:t>the IDI etc.</a:t>
            </a:r>
          </a:p>
          <a:p>
            <a:pPr lvl="0"/>
            <a:r>
              <a:rPr lang="en-IN" dirty="0"/>
              <a:t>Develop Global training curricula.</a:t>
            </a:r>
          </a:p>
          <a:p>
            <a:pPr marL="0" lvl="0" indent="0">
              <a:buNone/>
            </a:pPr>
            <a:endParaRPr lang="en-IN" dirty="0"/>
          </a:p>
        </p:txBody>
      </p:sp>
    </p:spTree>
    <p:extLst>
      <p:ext uri="{BB962C8B-B14F-4D97-AF65-F5344CB8AC3E}">
        <p14:creationId xmlns:p14="http://schemas.microsoft.com/office/powerpoint/2010/main" val="2438485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Action Points</a:t>
            </a:r>
            <a:endParaRPr lang="en-IN" dirty="0"/>
          </a:p>
        </p:txBody>
      </p:sp>
      <p:sp>
        <p:nvSpPr>
          <p:cNvPr id="3" name="Content Placeholder 2"/>
          <p:cNvSpPr>
            <a:spLocks noGrp="1"/>
          </p:cNvSpPr>
          <p:nvPr>
            <p:ph idx="1"/>
          </p:nvPr>
        </p:nvSpPr>
        <p:spPr/>
        <p:txBody>
          <a:bodyPr>
            <a:normAutofit fontScale="70000" lnSpcReduction="20000"/>
          </a:bodyPr>
          <a:lstStyle/>
          <a:p>
            <a:pPr marL="0" indent="0" fontAlgn="t">
              <a:buNone/>
            </a:pPr>
            <a:r>
              <a:rPr lang="en-US" b="1" dirty="0" smtClean="0"/>
              <a:t>Continuous Improvement</a:t>
            </a:r>
          </a:p>
          <a:p>
            <a:pPr fontAlgn="t"/>
            <a:r>
              <a:rPr lang="en-US" dirty="0" smtClean="0"/>
              <a:t>Encourage </a:t>
            </a:r>
            <a:r>
              <a:rPr lang="en-US" dirty="0"/>
              <a:t>working groups to compile best practice studies</a:t>
            </a:r>
            <a:endParaRPr lang="en-IN" dirty="0"/>
          </a:p>
          <a:p>
            <a:pPr fontAlgn="t"/>
            <a:r>
              <a:rPr lang="en-US" dirty="0"/>
              <a:t>Encourage working groups to conduct webinars and seminars for wider dissemination of knowledge</a:t>
            </a:r>
            <a:endParaRPr lang="en-IN" dirty="0"/>
          </a:p>
          <a:p>
            <a:pPr fontAlgn="t"/>
            <a:r>
              <a:rPr lang="en-US" dirty="0"/>
              <a:t>Actively engage professionals from major academic institutions, research institutions and professional associations in the Working Group </a:t>
            </a:r>
            <a:r>
              <a:rPr lang="en-US" dirty="0" smtClean="0"/>
              <a:t>activities</a:t>
            </a:r>
          </a:p>
          <a:p>
            <a:pPr marL="0" indent="0" fontAlgn="t">
              <a:buNone/>
            </a:pPr>
            <a:r>
              <a:rPr lang="en-US" b="1" dirty="0" smtClean="0"/>
              <a:t>Global Knowledge </a:t>
            </a:r>
            <a:r>
              <a:rPr lang="en-US" b="1" dirty="0" err="1" smtClean="0"/>
              <a:t>Centres</a:t>
            </a:r>
            <a:endParaRPr lang="en-IN" dirty="0"/>
          </a:p>
          <a:p>
            <a:pPr fontAlgn="t"/>
            <a:r>
              <a:rPr lang="en-US" dirty="0"/>
              <a:t>Encourage working groups to designate global knowledge </a:t>
            </a:r>
            <a:r>
              <a:rPr lang="en-US" dirty="0" err="1"/>
              <a:t>centres</a:t>
            </a:r>
            <a:endParaRPr lang="en-IN" dirty="0"/>
          </a:p>
          <a:p>
            <a:pPr fontAlgn="t"/>
            <a:r>
              <a:rPr lang="en-US" dirty="0"/>
              <a:t>Encourage working groups to develop course curricula, structured training modules and on-line training content</a:t>
            </a:r>
            <a:endParaRPr lang="en-IN" dirty="0"/>
          </a:p>
          <a:p>
            <a:pPr fontAlgn="t"/>
            <a:r>
              <a:rPr lang="en-US" dirty="0"/>
              <a:t>Collaborate with IDI and U-INTOSAI to integrate </a:t>
            </a:r>
            <a:r>
              <a:rPr lang="en-US" dirty="0" smtClean="0"/>
              <a:t>efforts</a:t>
            </a:r>
          </a:p>
          <a:p>
            <a:pPr marL="0" indent="0" fontAlgn="t">
              <a:buNone/>
            </a:pPr>
            <a:r>
              <a:rPr lang="en-US" b="1" dirty="0" smtClean="0"/>
              <a:t>Encouraging Digital Knowledge Exchange</a:t>
            </a:r>
            <a:endParaRPr lang="en-IN" dirty="0"/>
          </a:p>
          <a:p>
            <a:pPr fontAlgn="t"/>
            <a:r>
              <a:rPr lang="en-US" dirty="0"/>
              <a:t>Encourage working bodies to conduct more and more programs in hybrid format</a:t>
            </a:r>
            <a:endParaRPr lang="en-IN" dirty="0"/>
          </a:p>
        </p:txBody>
      </p:sp>
    </p:spTree>
    <p:extLst>
      <p:ext uri="{BB962C8B-B14F-4D97-AF65-F5344CB8AC3E}">
        <p14:creationId xmlns:p14="http://schemas.microsoft.com/office/powerpoint/2010/main" val="235397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INTOSAI Cross-cutting Priorities</a:t>
            </a:r>
            <a:endParaRPr lang="en-IN" dirty="0"/>
          </a:p>
        </p:txBody>
      </p:sp>
      <p:sp>
        <p:nvSpPr>
          <p:cNvPr id="3" name="Content Placeholder 2"/>
          <p:cNvSpPr>
            <a:spLocks noGrp="1"/>
          </p:cNvSpPr>
          <p:nvPr>
            <p:ph idx="1"/>
          </p:nvPr>
        </p:nvSpPr>
        <p:spPr/>
        <p:txBody>
          <a:bodyPr/>
          <a:lstStyle/>
          <a:p>
            <a:pPr lvl="0"/>
            <a:r>
              <a:rPr lang="en-US" dirty="0"/>
              <a:t>Advocate for and support SAI independence</a:t>
            </a:r>
            <a:endParaRPr lang="en-IN" dirty="0"/>
          </a:p>
          <a:p>
            <a:pPr lvl="0"/>
            <a:r>
              <a:rPr lang="en-US" dirty="0"/>
              <a:t>Contribute to the Achievement of the 2030 Agenda for Sustainable Development</a:t>
            </a:r>
            <a:endParaRPr lang="en-IN" dirty="0"/>
          </a:p>
          <a:p>
            <a:pPr lvl="0"/>
            <a:r>
              <a:rPr lang="en-US" dirty="0"/>
              <a:t>Support the Development of SAI Resilience</a:t>
            </a:r>
            <a:endParaRPr lang="en-IN" dirty="0"/>
          </a:p>
          <a:p>
            <a:pPr lvl="0"/>
            <a:r>
              <a:rPr lang="en-US" dirty="0"/>
              <a:t>Promote and Support Equality and Inclusiveness </a:t>
            </a:r>
            <a:endParaRPr lang="en-IN" dirty="0"/>
          </a:p>
          <a:p>
            <a:r>
              <a:rPr lang="en-US" dirty="0"/>
              <a:t>Enhance Strategic Partnerships</a:t>
            </a:r>
            <a:endParaRPr lang="en-IN" dirty="0"/>
          </a:p>
        </p:txBody>
      </p:sp>
    </p:spTree>
    <p:extLst>
      <p:ext uri="{BB962C8B-B14F-4D97-AF65-F5344CB8AC3E}">
        <p14:creationId xmlns:p14="http://schemas.microsoft.com/office/powerpoint/2010/main" val="1834922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Discussion</a:t>
            </a:r>
            <a:endParaRPr lang="en-IN" dirty="0"/>
          </a:p>
        </p:txBody>
      </p:sp>
      <p:sp>
        <p:nvSpPr>
          <p:cNvPr id="3" name="Content Placeholder 2"/>
          <p:cNvSpPr>
            <a:spLocks noGrp="1"/>
          </p:cNvSpPr>
          <p:nvPr>
            <p:ph idx="1"/>
          </p:nvPr>
        </p:nvSpPr>
        <p:spPr/>
        <p:txBody>
          <a:bodyPr/>
          <a:lstStyle/>
          <a:p>
            <a:r>
              <a:rPr lang="en-US" b="1" dirty="0"/>
              <a:t>Global </a:t>
            </a:r>
            <a:r>
              <a:rPr lang="en-US" b="1" dirty="0" smtClean="0"/>
              <a:t>Knowledge Centers</a:t>
            </a:r>
            <a:r>
              <a:rPr lang="en-US" dirty="0"/>
              <a:t>: </a:t>
            </a:r>
          </a:p>
          <a:p>
            <a:pPr lvl="1"/>
            <a:r>
              <a:rPr lang="en-US" dirty="0"/>
              <a:t>How do we designate them, </a:t>
            </a:r>
          </a:p>
          <a:p>
            <a:pPr lvl="1"/>
            <a:r>
              <a:rPr lang="en-US" dirty="0"/>
              <a:t>What support is necessary (training programs, course material, pool of resource persons)</a:t>
            </a:r>
          </a:p>
          <a:p>
            <a:pPr marL="0" indent="0">
              <a:buNone/>
            </a:pPr>
            <a:endParaRPr lang="en-IN" dirty="0"/>
          </a:p>
        </p:txBody>
      </p:sp>
    </p:spTree>
    <p:extLst>
      <p:ext uri="{BB962C8B-B14F-4D97-AF65-F5344CB8AC3E}">
        <p14:creationId xmlns:p14="http://schemas.microsoft.com/office/powerpoint/2010/main" val="236135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Discussion</a:t>
            </a:r>
            <a:endParaRPr lang="en-IN" dirty="0"/>
          </a:p>
        </p:txBody>
      </p:sp>
      <p:sp>
        <p:nvSpPr>
          <p:cNvPr id="3" name="Content Placeholder 2"/>
          <p:cNvSpPr>
            <a:spLocks noGrp="1"/>
          </p:cNvSpPr>
          <p:nvPr>
            <p:ph idx="1"/>
          </p:nvPr>
        </p:nvSpPr>
        <p:spPr/>
        <p:txBody>
          <a:bodyPr/>
          <a:lstStyle/>
          <a:p>
            <a:r>
              <a:rPr lang="en-US" dirty="0"/>
              <a:t>Agile working: </a:t>
            </a:r>
          </a:p>
          <a:p>
            <a:pPr lvl="1"/>
            <a:r>
              <a:rPr lang="en-US" dirty="0"/>
              <a:t>What are the challenges faced in completing projects?</a:t>
            </a:r>
          </a:p>
          <a:p>
            <a:pPr lvl="1"/>
            <a:r>
              <a:rPr lang="en-US" dirty="0"/>
              <a:t>How can we address these issues?</a:t>
            </a:r>
          </a:p>
          <a:p>
            <a:pPr marL="0" indent="0">
              <a:buNone/>
            </a:pPr>
            <a:endParaRPr lang="en-IN" dirty="0"/>
          </a:p>
        </p:txBody>
      </p:sp>
    </p:spTree>
    <p:extLst>
      <p:ext uri="{BB962C8B-B14F-4D97-AF65-F5344CB8AC3E}">
        <p14:creationId xmlns:p14="http://schemas.microsoft.com/office/powerpoint/2010/main" val="124650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IN" dirty="0"/>
          </a:p>
        </p:txBody>
      </p:sp>
      <p:sp>
        <p:nvSpPr>
          <p:cNvPr id="3" name="Content Placeholder 2"/>
          <p:cNvSpPr>
            <a:spLocks noGrp="1"/>
          </p:cNvSpPr>
          <p:nvPr>
            <p:ph idx="1"/>
          </p:nvPr>
        </p:nvSpPr>
        <p:spPr/>
        <p:txBody>
          <a:bodyPr/>
          <a:lstStyle/>
          <a:p>
            <a:r>
              <a:rPr lang="en-US" dirty="0" smtClean="0"/>
              <a:t>How to incorporate cross-cutting priorities of the INTOSAI Strategic Plan 2023-2028 in the work plans of </a:t>
            </a:r>
            <a:r>
              <a:rPr lang="en-US" smtClean="0"/>
              <a:t>working groups?</a:t>
            </a:r>
            <a:endParaRPr lang="en-IN" dirty="0"/>
          </a:p>
        </p:txBody>
      </p:sp>
    </p:spTree>
    <p:extLst>
      <p:ext uri="{BB962C8B-B14F-4D97-AF65-F5344CB8AC3E}">
        <p14:creationId xmlns:p14="http://schemas.microsoft.com/office/powerpoint/2010/main" val="287131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INTOSAI Goal 3</a:t>
            </a:r>
            <a:r>
              <a:rPr lang="en-US"/>
              <a:t>: Knowledge Sharing</a:t>
            </a:r>
            <a:endParaRPr lang="en-IN"/>
          </a:p>
        </p:txBody>
      </p:sp>
      <p:sp>
        <p:nvSpPr>
          <p:cNvPr id="3" name="Content Placeholder 2"/>
          <p:cNvSpPr>
            <a:spLocks noGrp="1"/>
          </p:cNvSpPr>
          <p:nvPr>
            <p:ph idx="1"/>
          </p:nvPr>
        </p:nvSpPr>
        <p:spPr/>
        <p:txBody>
          <a:bodyPr/>
          <a:lstStyle/>
          <a:p>
            <a:pPr marL="0" indent="0" algn="ctr">
              <a:lnSpc>
                <a:spcPct val="200000"/>
              </a:lnSpc>
              <a:buNone/>
            </a:pPr>
            <a:r>
              <a:rPr lang="en-US" b="1" dirty="0"/>
              <a:t>“</a:t>
            </a:r>
            <a:r>
              <a:rPr lang="en-US" dirty="0"/>
              <a:t>INTOSAI will encourage SAI cooperation, collaboration, and continuous improvement through knowledge development, knowledge sharing and knowledge services.</a:t>
            </a:r>
            <a:r>
              <a:rPr lang="en-US" b="1" dirty="0"/>
              <a:t>”</a:t>
            </a:r>
            <a:endParaRPr lang="en-IN" b="1" dirty="0"/>
          </a:p>
        </p:txBody>
      </p:sp>
    </p:spTree>
    <p:extLst>
      <p:ext uri="{BB962C8B-B14F-4D97-AF65-F5344CB8AC3E}">
        <p14:creationId xmlns:p14="http://schemas.microsoft.com/office/powerpoint/2010/main" val="2523697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7020" y="2967335"/>
            <a:ext cx="3317961" cy="923330"/>
          </a:xfrm>
          <a:prstGeom prst="rect">
            <a:avLst/>
          </a:prstGeom>
          <a:noFill/>
        </p:spPr>
        <p:txBody>
          <a:bodyPr wrap="none" lIns="91440" tIns="45720" rIns="91440" bIns="45720">
            <a:spAutoFit/>
          </a:bodyPr>
          <a:lstStyle/>
          <a:p>
            <a:pPr algn="ctr"/>
            <a:r>
              <a:rPr lang="en-US" sz="5400" b="0" cap="none" spc="0" dirty="0">
                <a:ln w="0">
                  <a:solidFill>
                    <a:srgbClr val="0070C0"/>
                  </a:solidFill>
                </a:ln>
                <a:solidFill>
                  <a:srgbClr val="00B0F0"/>
                </a:solidFill>
                <a:effectLst/>
              </a:rPr>
              <a:t>Thank You</a:t>
            </a:r>
          </a:p>
        </p:txBody>
      </p:sp>
    </p:spTree>
    <p:extLst>
      <p:ext uri="{BB962C8B-B14F-4D97-AF65-F5344CB8AC3E}">
        <p14:creationId xmlns:p14="http://schemas.microsoft.com/office/powerpoint/2010/main" val="33970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1242"/>
            <a:ext cx="10515600" cy="1325563"/>
          </a:xfrm>
        </p:spPr>
        <p:txBody>
          <a:bodyPr/>
          <a:lstStyle/>
          <a:p>
            <a:r>
              <a:rPr lang="en-US" dirty="0"/>
              <a:t>Key focus of Goal 3</a:t>
            </a:r>
            <a:endParaRPr lang="en-IN" dirty="0"/>
          </a:p>
        </p:txBody>
      </p:sp>
      <p:sp>
        <p:nvSpPr>
          <p:cNvPr id="3" name="Content Placeholder 2"/>
          <p:cNvSpPr>
            <a:spLocks noGrp="1"/>
          </p:cNvSpPr>
          <p:nvPr>
            <p:ph idx="1"/>
          </p:nvPr>
        </p:nvSpPr>
        <p:spPr/>
        <p:txBody>
          <a:bodyPr>
            <a:normAutofit fontScale="92500" lnSpcReduction="10000"/>
          </a:bodyPr>
          <a:lstStyle/>
          <a:p>
            <a:pPr marL="361950" indent="-276225">
              <a:buFont typeface="Arial" panose="020B0604020202020204" pitchFamily="34" charset="0"/>
              <a:buChar char="•"/>
            </a:pPr>
            <a:r>
              <a:rPr lang="en-US" dirty="0"/>
              <a:t>Key areas of focus</a:t>
            </a:r>
          </a:p>
          <a:p>
            <a:pPr marL="654558" lvl="1" indent="-276225">
              <a:buFont typeface="Arial" panose="020B0604020202020204" pitchFamily="34" charset="0"/>
              <a:buChar char="•"/>
            </a:pPr>
            <a:r>
              <a:rPr lang="en-US" dirty="0"/>
              <a:t>Increasing the visibility of INTOSAI within the community </a:t>
            </a:r>
          </a:p>
          <a:p>
            <a:pPr marL="654558" lvl="1" indent="-276225">
              <a:buFont typeface="Arial" panose="020B0604020202020204" pitchFamily="34" charset="0"/>
              <a:buChar char="•"/>
            </a:pPr>
            <a:r>
              <a:rPr lang="en-US" dirty="0"/>
              <a:t>Foster inclusivity</a:t>
            </a:r>
          </a:p>
          <a:p>
            <a:pPr marL="654558" lvl="1" indent="-276225">
              <a:buFont typeface="Arial" panose="020B0604020202020204" pitchFamily="34" charset="0"/>
              <a:buChar char="•"/>
            </a:pPr>
            <a:r>
              <a:rPr lang="en-US" dirty="0"/>
              <a:t>Serve as a knowledge gateway to support SAI and Individual auditor professionalism. </a:t>
            </a:r>
          </a:p>
          <a:p>
            <a:pPr marL="361950" indent="-276225">
              <a:buFont typeface="Arial" panose="020B0604020202020204" pitchFamily="34" charset="0"/>
              <a:buChar char="•"/>
            </a:pPr>
            <a:r>
              <a:rPr lang="en-US" dirty="0"/>
              <a:t>Objective of the Goal will be achieved by:</a:t>
            </a:r>
          </a:p>
          <a:p>
            <a:pPr marL="654558" lvl="1" indent="-276225">
              <a:buFont typeface="Arial" panose="020B0604020202020204" pitchFamily="34" charset="0"/>
              <a:buChar char="•"/>
            </a:pPr>
            <a:r>
              <a:rPr lang="en-US" dirty="0"/>
              <a:t>promoting cooperation between SAIs and relevant stakeholders </a:t>
            </a:r>
          </a:p>
          <a:p>
            <a:pPr marL="654558" lvl="1" indent="-276225">
              <a:buFont typeface="Arial" panose="020B0604020202020204" pitchFamily="34" charset="0"/>
              <a:buChar char="•"/>
            </a:pPr>
            <a:r>
              <a:rPr lang="en-US" dirty="0"/>
              <a:t>effectively using the available resources including establishing need based flexible working bodies, </a:t>
            </a:r>
          </a:p>
          <a:p>
            <a:pPr marL="654558" lvl="1" indent="-276225">
              <a:buFont typeface="Arial" panose="020B0604020202020204" pitchFamily="34" charset="0"/>
              <a:buChar char="•"/>
            </a:pPr>
            <a:r>
              <a:rPr lang="en-US" dirty="0"/>
              <a:t>facilitating digital knowledge sharing </a:t>
            </a:r>
          </a:p>
          <a:p>
            <a:pPr marL="654558" lvl="1" indent="-276225">
              <a:buFont typeface="Arial" panose="020B0604020202020204" pitchFamily="34" charset="0"/>
              <a:buChar char="•"/>
            </a:pPr>
            <a:r>
              <a:rPr lang="en-US" dirty="0"/>
              <a:t>establishing broader collaboration with other strategic goals.</a:t>
            </a:r>
            <a:endParaRPr lang="en-IN" dirty="0"/>
          </a:p>
        </p:txBody>
      </p:sp>
    </p:spTree>
    <p:extLst>
      <p:ext uri="{BB962C8B-B14F-4D97-AF65-F5344CB8AC3E}">
        <p14:creationId xmlns:p14="http://schemas.microsoft.com/office/powerpoint/2010/main" val="201730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Objective 1</a:t>
            </a:r>
            <a:endParaRPr lang="en-IN" dirty="0"/>
          </a:p>
        </p:txBody>
      </p:sp>
      <p:sp>
        <p:nvSpPr>
          <p:cNvPr id="3" name="Content Placeholder 2"/>
          <p:cNvSpPr>
            <a:spLocks noGrp="1"/>
          </p:cNvSpPr>
          <p:nvPr>
            <p:ph idx="1"/>
          </p:nvPr>
        </p:nvSpPr>
        <p:spPr/>
        <p:txBody>
          <a:bodyPr>
            <a:normAutofit/>
          </a:bodyPr>
          <a:lstStyle/>
          <a:p>
            <a:r>
              <a:rPr lang="en-US" dirty="0"/>
              <a:t>Develop and maintain expertise in specific subject matter areas of public sector auditing and work with other INTOSAI entities to develop and share content for the INTOSAI Framework for Professional Pronouncements and other INTOSAI products.</a:t>
            </a:r>
            <a:endParaRPr lang="en-IN" dirty="0"/>
          </a:p>
        </p:txBody>
      </p:sp>
    </p:spTree>
    <p:extLst>
      <p:ext uri="{BB962C8B-B14F-4D97-AF65-F5344CB8AC3E}">
        <p14:creationId xmlns:p14="http://schemas.microsoft.com/office/powerpoint/2010/main" val="142302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Strategic Objective 1: Knowledge Development</a:t>
            </a:r>
            <a:endParaRPr lang="en-IN" sz="4400" b="1" dirty="0"/>
          </a:p>
        </p:txBody>
      </p:sp>
      <p:sp>
        <p:nvSpPr>
          <p:cNvPr id="3" name="Content Placeholder 2"/>
          <p:cNvSpPr>
            <a:spLocks noGrp="1"/>
          </p:cNvSpPr>
          <p:nvPr>
            <p:ph idx="1"/>
          </p:nvPr>
        </p:nvSpPr>
        <p:spPr/>
        <p:txBody>
          <a:bodyPr>
            <a:normAutofit fontScale="92500" lnSpcReduction="20000"/>
          </a:bodyPr>
          <a:lstStyle/>
          <a:p>
            <a:r>
              <a:rPr lang="en-US" dirty="0"/>
              <a:t>Facilitate development of new standards and guidance under IFPP, and other relevant INTOSAI products</a:t>
            </a:r>
            <a:endParaRPr lang="en-IN" dirty="0"/>
          </a:p>
          <a:p>
            <a:r>
              <a:rPr lang="en-US" dirty="0"/>
              <a:t>Update and revise existing IFPP pronouncements and maintain the relevance of non-IFPP products</a:t>
            </a:r>
            <a:endParaRPr lang="en-IN" dirty="0"/>
          </a:p>
          <a:p>
            <a:r>
              <a:rPr lang="en-US" dirty="0"/>
              <a:t>Create and maintain needs based flexible, short-term, task driven </a:t>
            </a:r>
            <a:r>
              <a:rPr lang="en-US" dirty="0" err="1"/>
              <a:t>Workstreams</a:t>
            </a:r>
            <a:r>
              <a:rPr lang="en-US" dirty="0"/>
              <a:t>, task forces, and </a:t>
            </a:r>
          </a:p>
          <a:p>
            <a:r>
              <a:rPr lang="en-US" dirty="0"/>
              <a:t>Create communities of practice, open to all interested SAIs, as vehicles for generating and disseminating knowledge and experiences.</a:t>
            </a:r>
          </a:p>
          <a:p>
            <a:r>
              <a:rPr lang="en-US" dirty="0"/>
              <a:t>Facilitate the identification of areas for knowledge development and encourage the development of guidelines, case studies, checklists, audit protocols, best practices </a:t>
            </a:r>
            <a:r>
              <a:rPr lang="en-US" dirty="0" err="1"/>
              <a:t>etc</a:t>
            </a:r>
            <a:endParaRPr lang="en-IN" dirty="0"/>
          </a:p>
        </p:txBody>
      </p:sp>
    </p:spTree>
    <p:extLst>
      <p:ext uri="{BB962C8B-B14F-4D97-AF65-F5344CB8AC3E}">
        <p14:creationId xmlns:p14="http://schemas.microsoft.com/office/powerpoint/2010/main" val="22665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Short term working bodies</a:t>
            </a:r>
            <a:endParaRPr lang="en-IN"/>
          </a:p>
        </p:txBody>
      </p:sp>
      <p:sp>
        <p:nvSpPr>
          <p:cNvPr id="3" name="Content Placeholder 2"/>
          <p:cNvSpPr>
            <a:spLocks noGrp="1"/>
          </p:cNvSpPr>
          <p:nvPr>
            <p:ph idx="1"/>
          </p:nvPr>
        </p:nvSpPr>
        <p:spPr/>
        <p:txBody>
          <a:bodyPr>
            <a:normAutofit fontScale="92500" lnSpcReduction="20000"/>
          </a:bodyPr>
          <a:lstStyle/>
          <a:p>
            <a:r>
              <a:rPr lang="en-US" dirty="0"/>
              <a:t>Shift of focus from permanent working bodies</a:t>
            </a:r>
          </a:p>
          <a:p>
            <a:r>
              <a:rPr lang="en-US" dirty="0"/>
              <a:t>Focus of work streams that are:</a:t>
            </a:r>
          </a:p>
          <a:p>
            <a:pPr lvl="1"/>
            <a:r>
              <a:rPr lang="en-US" dirty="0"/>
              <a:t>Short term</a:t>
            </a:r>
          </a:p>
          <a:p>
            <a:pPr lvl="1"/>
            <a:r>
              <a:rPr lang="en-US" dirty="0"/>
              <a:t>Needs based</a:t>
            </a:r>
          </a:p>
          <a:p>
            <a:pPr lvl="1"/>
            <a:r>
              <a:rPr lang="en-US" dirty="0"/>
              <a:t>Task oriented</a:t>
            </a:r>
          </a:p>
          <a:p>
            <a:r>
              <a:rPr lang="en-US" dirty="0"/>
              <a:t>Advantages </a:t>
            </a:r>
          </a:p>
          <a:p>
            <a:pPr lvl="1"/>
            <a:r>
              <a:rPr lang="en-US" dirty="0"/>
              <a:t>Efficiency – optimal use of resources</a:t>
            </a:r>
          </a:p>
          <a:p>
            <a:pPr lvl="1"/>
            <a:r>
              <a:rPr lang="en-US" dirty="0"/>
              <a:t>Agile – quick to respond to emerging needs</a:t>
            </a:r>
          </a:p>
          <a:p>
            <a:r>
              <a:rPr lang="en-US" dirty="0"/>
              <a:t>Continuous evaluation</a:t>
            </a:r>
          </a:p>
          <a:p>
            <a:pPr lvl="1"/>
            <a:r>
              <a:rPr lang="en-US" dirty="0"/>
              <a:t>Need continuous evaluation of the relevance and performance</a:t>
            </a:r>
          </a:p>
          <a:p>
            <a:pPr lvl="1"/>
            <a:r>
              <a:rPr lang="en-US" dirty="0"/>
              <a:t>Need to revisit objectives </a:t>
            </a:r>
            <a:r>
              <a:rPr lang="en-US"/>
              <a:t>and strategies</a:t>
            </a:r>
            <a:endParaRPr lang="en-IN"/>
          </a:p>
        </p:txBody>
      </p:sp>
    </p:spTree>
    <p:extLst>
      <p:ext uri="{BB962C8B-B14F-4D97-AF65-F5344CB8AC3E}">
        <p14:creationId xmlns:p14="http://schemas.microsoft.com/office/powerpoint/2010/main" val="357359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Action Points</a:t>
            </a:r>
            <a:endParaRPr lang="en-IN" dirty="0"/>
          </a:p>
        </p:txBody>
      </p:sp>
      <p:sp>
        <p:nvSpPr>
          <p:cNvPr id="3" name="Content Placeholder 2"/>
          <p:cNvSpPr>
            <a:spLocks noGrp="1"/>
          </p:cNvSpPr>
          <p:nvPr>
            <p:ph idx="1"/>
          </p:nvPr>
        </p:nvSpPr>
        <p:spPr/>
        <p:txBody>
          <a:bodyPr>
            <a:normAutofit fontScale="92500" lnSpcReduction="20000"/>
          </a:bodyPr>
          <a:lstStyle/>
          <a:p>
            <a:pPr fontAlgn="t"/>
            <a:r>
              <a:rPr lang="en-US" dirty="0"/>
              <a:t>Follow up on the Projects under </a:t>
            </a:r>
            <a:r>
              <a:rPr lang="en-US" dirty="0" smtClean="0"/>
              <a:t>earlier SDPs and on-going non-IFPP Projects and support </a:t>
            </a:r>
            <a:r>
              <a:rPr lang="en-US" dirty="0"/>
              <a:t>initiatives </a:t>
            </a:r>
            <a:r>
              <a:rPr lang="en-US" dirty="0" smtClean="0"/>
              <a:t>for new IFPP and non-IFPP projects.</a:t>
            </a:r>
            <a:endParaRPr lang="en-IN" dirty="0"/>
          </a:p>
          <a:p>
            <a:pPr fontAlgn="t"/>
            <a:r>
              <a:rPr lang="en-US" dirty="0" smtClean="0"/>
              <a:t>Conduct </a:t>
            </a:r>
            <a:r>
              <a:rPr lang="en-US" dirty="0"/>
              <a:t>survey to identify topics of cross-cutting interest for research projects</a:t>
            </a:r>
            <a:endParaRPr lang="en-IN" dirty="0"/>
          </a:p>
          <a:p>
            <a:pPr fontAlgn="t"/>
            <a:r>
              <a:rPr lang="en-US" dirty="0" smtClean="0"/>
              <a:t>Ensure </a:t>
            </a:r>
            <a:r>
              <a:rPr lang="en-US" dirty="0" err="1" smtClean="0"/>
              <a:t>corrency</a:t>
            </a:r>
            <a:r>
              <a:rPr lang="en-US" dirty="0" smtClean="0"/>
              <a:t> of existing products by encouraging revision</a:t>
            </a:r>
            <a:endParaRPr lang="en-IN" dirty="0"/>
          </a:p>
          <a:p>
            <a:pPr fontAlgn="t"/>
            <a:r>
              <a:rPr lang="en-US" dirty="0"/>
              <a:t>Finalize an acceptable format for annual performance evaluation of working groups</a:t>
            </a:r>
            <a:endParaRPr lang="en-IN" dirty="0"/>
          </a:p>
          <a:p>
            <a:pPr fontAlgn="t"/>
            <a:r>
              <a:rPr lang="en-US" dirty="0"/>
              <a:t>Encourage working groups to reassess priorities and redefine mandates</a:t>
            </a:r>
            <a:endParaRPr lang="en-IN" dirty="0"/>
          </a:p>
          <a:p>
            <a:pPr fontAlgn="t"/>
            <a:r>
              <a:rPr lang="en-US" dirty="0"/>
              <a:t>Conduct scanning of environment to identify areas of relevance for public sector audit</a:t>
            </a:r>
            <a:endParaRPr lang="en-IN" dirty="0"/>
          </a:p>
        </p:txBody>
      </p:sp>
    </p:spTree>
    <p:extLst>
      <p:ext uri="{BB962C8B-B14F-4D97-AF65-F5344CB8AC3E}">
        <p14:creationId xmlns:p14="http://schemas.microsoft.com/office/powerpoint/2010/main" val="370302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Objective 2</a:t>
            </a:r>
            <a:endParaRPr lang="en-IN" dirty="0"/>
          </a:p>
        </p:txBody>
      </p:sp>
      <p:sp>
        <p:nvSpPr>
          <p:cNvPr id="3" name="Content Placeholder 2"/>
          <p:cNvSpPr>
            <a:spLocks noGrp="1"/>
          </p:cNvSpPr>
          <p:nvPr>
            <p:ph idx="1"/>
          </p:nvPr>
        </p:nvSpPr>
        <p:spPr/>
        <p:txBody>
          <a:bodyPr>
            <a:normAutofit/>
          </a:bodyPr>
          <a:lstStyle/>
          <a:p>
            <a:r>
              <a:rPr lang="en-US" dirty="0"/>
              <a:t>Facilitate wide exchange of knowledge and experience through Working Groups and Task Forces as well as effective communication among INTOSAI members with greater emphasis on digital approaches.</a:t>
            </a:r>
            <a:endParaRPr lang="en-IN" dirty="0"/>
          </a:p>
        </p:txBody>
      </p:sp>
    </p:spTree>
    <p:extLst>
      <p:ext uri="{BB962C8B-B14F-4D97-AF65-F5344CB8AC3E}">
        <p14:creationId xmlns:p14="http://schemas.microsoft.com/office/powerpoint/2010/main" val="342497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5395"/>
            <a:ext cx="10515600" cy="4591568"/>
          </a:xfrm>
        </p:spPr>
        <p:txBody>
          <a:bodyPr>
            <a:normAutofit fontScale="77500" lnSpcReduction="20000"/>
          </a:bodyPr>
          <a:lstStyle/>
          <a:p>
            <a:r>
              <a:rPr lang="en-US" dirty="0"/>
              <a:t>INTOSAI Community Portal</a:t>
            </a:r>
          </a:p>
          <a:p>
            <a:r>
              <a:rPr lang="en-US" dirty="0"/>
              <a:t>S</a:t>
            </a:r>
            <a:r>
              <a:rPr lang="en-US" b="1" dirty="0"/>
              <a:t>trategic partnership</a:t>
            </a:r>
            <a:r>
              <a:rPr lang="en-US" dirty="0"/>
              <a:t> with other Goal committees, IDI, Regional Organizations, the Supervisory Committee on Emerging Issues and the INTOSAI General Secretariat</a:t>
            </a:r>
          </a:p>
          <a:p>
            <a:pPr lvl="1"/>
            <a:r>
              <a:rPr lang="en-US" dirty="0"/>
              <a:t>Optimal </a:t>
            </a:r>
            <a:r>
              <a:rPr lang="en-US" dirty="0" err="1"/>
              <a:t>utilisation</a:t>
            </a:r>
            <a:r>
              <a:rPr lang="en-US" dirty="0"/>
              <a:t> of available resources</a:t>
            </a:r>
          </a:p>
          <a:p>
            <a:pPr lvl="1"/>
            <a:r>
              <a:rPr lang="en-US" dirty="0"/>
              <a:t>avoid duplication and greater cooperation in the knowledge sharing activities.</a:t>
            </a:r>
            <a:endParaRPr lang="en-IN" sz="1800" dirty="0"/>
          </a:p>
          <a:p>
            <a:r>
              <a:rPr lang="en-US" dirty="0"/>
              <a:t>Create </a:t>
            </a:r>
            <a:r>
              <a:rPr lang="en-US" b="1" dirty="0"/>
              <a:t>pool of regional ambassadors</a:t>
            </a:r>
          </a:p>
          <a:p>
            <a:pPr lvl="1"/>
            <a:r>
              <a:rPr lang="en-US" dirty="0"/>
              <a:t>Promote inclusivity in KSC activities and </a:t>
            </a:r>
          </a:p>
          <a:p>
            <a:pPr lvl="1"/>
            <a:r>
              <a:rPr lang="en-US" dirty="0"/>
              <a:t>Widen the value and benefit of the deliverables </a:t>
            </a:r>
          </a:p>
          <a:p>
            <a:pPr lvl="1"/>
            <a:r>
              <a:rPr lang="en-US" dirty="0"/>
              <a:t>Encourage cooperative audits on issues of regional concern.</a:t>
            </a:r>
            <a:endParaRPr lang="en-IN" dirty="0"/>
          </a:p>
          <a:p>
            <a:r>
              <a:rPr lang="en-US" sz="3200" dirty="0"/>
              <a:t>Cooperate with </a:t>
            </a:r>
            <a:r>
              <a:rPr lang="en-US" sz="3200" b="1" dirty="0"/>
              <a:t>International Journal</a:t>
            </a:r>
            <a:r>
              <a:rPr lang="en-US" sz="3200" dirty="0"/>
              <a:t> </a:t>
            </a:r>
            <a:r>
              <a:rPr lang="en-US" sz="3200" b="1" dirty="0"/>
              <a:t>of Government Auditing </a:t>
            </a:r>
            <a:r>
              <a:rPr lang="en-US" sz="3200" dirty="0"/>
              <a:t>and the General Secretariat</a:t>
            </a:r>
          </a:p>
          <a:p>
            <a:pPr lvl="1"/>
            <a:r>
              <a:rPr lang="en-US" dirty="0"/>
              <a:t>Expand the use of </a:t>
            </a:r>
            <a:r>
              <a:rPr lang="en-US" b="1" dirty="0"/>
              <a:t>social media, and interactive tools</a:t>
            </a:r>
            <a:r>
              <a:rPr lang="en-US" dirty="0"/>
              <a:t> to ensure “real time” communication </a:t>
            </a:r>
          </a:p>
        </p:txBody>
      </p:sp>
      <p:sp>
        <p:nvSpPr>
          <p:cNvPr id="4" name="Title 1"/>
          <p:cNvSpPr txBox="1">
            <a:spLocks/>
          </p:cNvSpPr>
          <p:nvPr/>
        </p:nvSpPr>
        <p:spPr>
          <a:xfrm>
            <a:off x="1828800" y="259832"/>
            <a:ext cx="867727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chemeClr val="tx1"/>
                </a:solidFill>
                <a:latin typeface="Bahnschrift" panose="020B0502040204020203" pitchFamily="34" charset="0"/>
                <a:ea typeface="+mj-ea"/>
                <a:cs typeface="+mj-cs"/>
              </a:defRPr>
            </a:lvl1pPr>
          </a:lstStyle>
          <a:p>
            <a:pPr algn="ctr"/>
            <a:r>
              <a:rPr lang="en-US" sz="2800" b="1" dirty="0"/>
              <a:t>Strategic Objective 2: Knowledge Sharing</a:t>
            </a:r>
            <a:endParaRPr lang="en-IN" sz="4400" b="1" dirty="0"/>
          </a:p>
        </p:txBody>
      </p:sp>
    </p:spTree>
    <p:extLst>
      <p:ext uri="{BB962C8B-B14F-4D97-AF65-F5344CB8AC3E}">
        <p14:creationId xmlns:p14="http://schemas.microsoft.com/office/powerpoint/2010/main" val="1989948418"/>
      </p:ext>
    </p:extLst>
  </p:cSld>
  <p:clrMapOvr>
    <a:masterClrMapping/>
  </p:clrMapOvr>
</p:sld>
</file>

<file path=ppt/theme/theme1.xml><?xml version="1.0" encoding="utf-8"?>
<a:theme xmlns:a="http://schemas.openxmlformats.org/drawingml/2006/main" name="INTOSAI KSC">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OSAI KSC" id="{7CB37CD7-2AE3-4F19-8DBD-D2F204FCF1E6}" vid="{BF1D8A4E-0939-44C5-8F22-6F74CBEC2B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INTOSAI KSC</Template>
  <TotalTime>5249</TotalTime>
  <Words>1171</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Bahnschrift</vt:lpstr>
      <vt:lpstr>Calibri</vt:lpstr>
      <vt:lpstr>Cambria</vt:lpstr>
      <vt:lpstr>INTOSAI KSC</vt:lpstr>
      <vt:lpstr>KSC Operational Plan 2023-25</vt:lpstr>
      <vt:lpstr>INTOSAI Goal 3: Knowledge Sharing</vt:lpstr>
      <vt:lpstr>Key focus of Goal 3</vt:lpstr>
      <vt:lpstr>Strategic Objective 1</vt:lpstr>
      <vt:lpstr>Strategic Objective 1: Knowledge Development</vt:lpstr>
      <vt:lpstr>Short term working bodies</vt:lpstr>
      <vt:lpstr>Key Action Points</vt:lpstr>
      <vt:lpstr>Strategic Objective 2</vt:lpstr>
      <vt:lpstr>PowerPoint Presentation</vt:lpstr>
      <vt:lpstr>Regional Ambassadors</vt:lpstr>
      <vt:lpstr>Key Action Points</vt:lpstr>
      <vt:lpstr>Strategic Objective 3</vt:lpstr>
      <vt:lpstr>Continuous improvement through knowledge sharing activities</vt:lpstr>
      <vt:lpstr>Global Knowledge Centres</vt:lpstr>
      <vt:lpstr>Key Action Points</vt:lpstr>
      <vt:lpstr>INTOSAI Cross-cutting Priorities</vt:lpstr>
      <vt:lpstr>Questions for Discussion</vt:lpstr>
      <vt:lpstr>Questions for Discussion</vt:lpstr>
      <vt:lpstr>Questions for discussion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KSC Strategies 2023-28</dc:title>
  <dc:creator>Microsoft account</dc:creator>
  <cp:lastModifiedBy>Microsoft account</cp:lastModifiedBy>
  <cp:revision>35</cp:revision>
  <cp:lastPrinted>2022-05-09T06:03:55Z</cp:lastPrinted>
  <dcterms:created xsi:type="dcterms:W3CDTF">2022-05-05T01:07:27Z</dcterms:created>
  <dcterms:modified xsi:type="dcterms:W3CDTF">2022-09-06T11:20:27Z</dcterms:modified>
</cp:coreProperties>
</file>