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4" r:id="rId1"/>
  </p:sldMasterIdLst>
  <p:notesMasterIdLst>
    <p:notesMasterId r:id="rId18"/>
  </p:notesMasterIdLst>
  <p:handoutMasterIdLst>
    <p:handoutMasterId r:id="rId19"/>
  </p:handoutMasterIdLst>
  <p:sldIdLst>
    <p:sldId id="261" r:id="rId2"/>
    <p:sldId id="289" r:id="rId3"/>
    <p:sldId id="272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3" r:id="rId13"/>
    <p:sldId id="284" r:id="rId14"/>
    <p:sldId id="268" r:id="rId15"/>
    <p:sldId id="269" r:id="rId16"/>
    <p:sldId id="270" r:id="rId17"/>
  </p:sldIdLst>
  <p:sldSz cx="9144000" cy="6858000" type="screen4x3"/>
  <p:notesSz cx="6858000" cy="9144000"/>
  <p:custDataLst>
    <p:tags r:id="rId21"/>
  </p:custDataLst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401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182B"/>
    <a:srgbClr val="0C7FC4"/>
    <a:srgbClr val="753691"/>
    <a:srgbClr val="A61D2B"/>
    <a:srgbClr val="C6D529"/>
    <a:srgbClr val="1C3425"/>
    <a:srgbClr val="E0AE26"/>
    <a:srgbClr val="3F5B31"/>
    <a:srgbClr val="DA9B29"/>
    <a:srgbClr val="6D0C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3B4B98B0-60AC-42C2-AFA5-B58CD77FA1E5}">
  <a:tblStyle styleId="{9DCAF9ED-07DC-4A11-8D7F-57B35C25682E}" styleName="Mittlere Formatvorlage 1 - Akz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C083E6E3-FA7D-4D7B-A595-EF9225AFEA82}" styleName="Helle Formatvorlage 1 - Akz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E3FDE45-AF77-4B5C-9715-49D594BDF05E}" styleName="Helle Formatvorlage 1 - Akz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626" autoAdjust="0"/>
    <p:restoredTop sz="86401" autoAdjust="0"/>
  </p:normalViewPr>
  <p:slideViewPr>
    <p:cSldViewPr snapToGrid="0" showGuides="1">
      <p:cViewPr varScale="1">
        <p:scale>
          <a:sx n="79" d="100"/>
          <a:sy n="79" d="100"/>
        </p:scale>
        <p:origin x="-848" y="-112"/>
      </p:cViewPr>
      <p:guideLst>
        <p:guide orient="horz" pos="4018"/>
        <p:guide pos="2880"/>
      </p:guideLst>
    </p:cSldViewPr>
  </p:slideViewPr>
  <p:outlineViewPr>
    <p:cViewPr>
      <p:scale>
        <a:sx n="33" d="100"/>
        <a:sy n="33" d="100"/>
      </p:scale>
      <p:origin x="0" y="1264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tags" Target="tags/tag1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notesMaster" Target="notesMasters/notesMaster1.xml"/><Relationship Id="rId1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ED71E7C7-1076-4D4B-85C2-A530FD035145}" type="datetimeFigureOut">
              <a:rPr lang="en-GB" smtClean="0">
                <a:latin typeface="Calibri" panose="020F0502020204030204" pitchFamily="34" charset="0"/>
              </a:rPr>
              <a:pPr>
                <a:defRPr/>
              </a:pPr>
              <a:t>21.08.17</a:t>
            </a:fld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GB" dirty="0">
              <a:latin typeface="Calibri" panose="020F0502020204030204" pitchFamily="34" charset="0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5219AE7B-466E-9A40-BB18-E197D992808B}" type="slidenum">
              <a:rPr lang="en-GB" smtClean="0">
                <a:latin typeface="Calibri" panose="020F0502020204030204" pitchFamily="34" charset="0"/>
              </a:rPr>
              <a:pPr>
                <a:defRPr/>
              </a:pPr>
              <a:t>‹Nr.›</a:t>
            </a:fld>
            <a:endParaRPr lang="en-GB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276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panose="020F0502020204030204" pitchFamily="34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Calibri" panose="020F0502020204030204" pitchFamily="34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8FD47B65-DED1-FA4A-8029-BC62E1255205}" type="datetime1">
              <a:rPr lang="en-GB" smtClean="0"/>
              <a:pPr>
                <a:defRPr/>
              </a:pPr>
              <a:t>21.08.17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DE" noProof="0" smtClean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 smtClean="0"/>
              <a:t>Mastertextformat</a:t>
            </a:r>
            <a:r>
              <a:rPr lang="en-GB" noProof="0" dirty="0" smtClean="0"/>
              <a:t> </a:t>
            </a:r>
            <a:r>
              <a:rPr lang="en-GB" noProof="0" dirty="0" err="1" smtClean="0"/>
              <a:t>bearbeiten</a:t>
            </a:r>
            <a:endParaRPr lang="en-GB" noProof="0" dirty="0" smtClean="0"/>
          </a:p>
          <a:p>
            <a:pPr lvl="1"/>
            <a:r>
              <a:rPr lang="en-GB" noProof="0" dirty="0" err="1" smtClean="0"/>
              <a:t>Zweite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2"/>
            <a:r>
              <a:rPr lang="en-GB" noProof="0" dirty="0" err="1" smtClean="0"/>
              <a:t>Dritte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3"/>
            <a:r>
              <a:rPr lang="en-GB" noProof="0" dirty="0" err="1" smtClean="0"/>
              <a:t>Vierte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  <a:p>
            <a:pPr lvl="4"/>
            <a:r>
              <a:rPr lang="en-GB" noProof="0" dirty="0" err="1" smtClean="0"/>
              <a:t>Fünfte</a:t>
            </a:r>
            <a:r>
              <a:rPr lang="en-GB" noProof="0" dirty="0" smtClean="0"/>
              <a:t> </a:t>
            </a:r>
            <a:r>
              <a:rPr lang="en-GB" noProof="0" dirty="0" err="1" smtClean="0"/>
              <a:t>Ebene</a:t>
            </a:r>
            <a:endParaRPr lang="en-GB" noProof="0" dirty="0" smtClean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panose="020F0502020204030204" pitchFamily="34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Calibri" panose="020F0502020204030204" pitchFamily="34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fld id="{561396F6-E2C3-6C46-80E0-C84E0818BE18}" type="slidenum">
              <a:rPr lang="en-GB" smtClean="0"/>
              <a:pPr>
                <a:defRPr/>
              </a:pPr>
              <a:t>‹Nr.›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40471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1396F6-E2C3-6C46-80E0-C84E0818BE18}" type="slidenum">
              <a:rPr lang="de-AT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6744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1396F6-E2C3-6C46-80E0-C84E0818BE18}" type="slidenum">
              <a:rPr lang="de-AT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607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1396F6-E2C3-6C46-80E0-C84E0818BE18}" type="slidenum">
              <a:rPr lang="de-AT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607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1396F6-E2C3-6C46-80E0-C84E0818BE18}" type="slidenum">
              <a:rPr lang="de-AT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60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1396F6-E2C3-6C46-80E0-C84E0818BE18}" type="slidenum">
              <a:rPr lang="de-AT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607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1396F6-E2C3-6C46-80E0-C84E0818BE18}" type="slidenum">
              <a:rPr lang="de-AT" smtClean="0">
                <a:solidFill>
                  <a:prstClr val="black"/>
                </a:solidFill>
              </a:rPr>
              <a:pPr>
                <a:defRPr/>
              </a:pPr>
              <a:t>14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60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1396F6-E2C3-6C46-80E0-C84E0818BE18}" type="slidenum">
              <a:rPr lang="de-AT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60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1396F6-E2C3-6C46-80E0-C84E0818BE18}" type="slidenum">
              <a:rPr lang="de-AT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269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1396F6-E2C3-6C46-80E0-C84E0818BE18}" type="slidenum">
              <a:rPr lang="de-AT" smtClean="0">
                <a:solidFill>
                  <a:prstClr val="black"/>
                </a:solidFill>
              </a:rPr>
              <a:pPr>
                <a:defRPr/>
              </a:pPr>
              <a:t>3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607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1396F6-E2C3-6C46-80E0-C84E0818BE18}" type="slidenum">
              <a:rPr lang="de-AT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607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1396F6-E2C3-6C46-80E0-C84E0818BE18}" type="slidenum">
              <a:rPr lang="de-AT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60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1396F6-E2C3-6C46-80E0-C84E0818BE18}" type="slidenum">
              <a:rPr lang="de-AT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60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1396F6-E2C3-6C46-80E0-C84E0818BE18}" type="slidenum">
              <a:rPr lang="de-AT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607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1396F6-E2C3-6C46-80E0-C84E0818BE18}" type="slidenum">
              <a:rPr lang="de-AT" smtClean="0">
                <a:solidFill>
                  <a:prstClr val="black"/>
                </a:solidFill>
              </a:rPr>
              <a:pPr>
                <a:defRPr/>
              </a:pPr>
              <a:t>8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607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61396F6-E2C3-6C46-80E0-C84E0818BE18}" type="slidenum">
              <a:rPr lang="de-AT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de-AT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660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6400" y="2806293"/>
            <a:ext cx="7485308" cy="1245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de-DE" sz="3600" dirty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>
              <a:spcAft>
                <a:spcPts val="1400"/>
              </a:spcAft>
              <a:buSzPct val="75000"/>
              <a:buFont typeface="Arial" charset="0"/>
              <a:buNone/>
            </a:pPr>
            <a:r>
              <a:rPr lang="de-DE" dirty="0" smtClean="0"/>
              <a:t>Mastertitelformat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06804" y="426077"/>
            <a:ext cx="7020000" cy="872807"/>
          </a:xfr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Autofit/>
          </a:bodyPr>
          <a:lstStyle>
            <a:lvl1pPr marL="180000" indent="0">
              <a:buNone/>
              <a:defRPr lang="de-DE" sz="2600" b="1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ct val="0"/>
              </a:spcAft>
            </a:pPr>
            <a:r>
              <a:rPr lang="de-AT" dirty="0" smtClean="0"/>
              <a:t>Formatvorlage des Untertitelmasters durch Klicken bearbeiten 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F02E1-47EC-4EB9-9174-5E07887E5F59}" type="datetime1">
              <a:rPr lang="de-AT" smtClean="0">
                <a:solidFill>
                  <a:srgbClr val="666666"/>
                </a:solidFill>
                <a:latin typeface="Calibri"/>
              </a:rPr>
              <a:pPr>
                <a:defRPr/>
              </a:pPr>
              <a:t>21.08.17</a:t>
            </a:fld>
            <a:endParaRPr lang="de-AT" dirty="0">
              <a:solidFill>
                <a:srgbClr val="666666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dirty="0" smtClean="0">
                <a:solidFill>
                  <a:srgbClr val="666666"/>
                </a:solidFill>
                <a:latin typeface="Calibri"/>
              </a:rPr>
              <a:t>Musterfußzeile</a:t>
            </a:r>
            <a:endParaRPr lang="de-AT" dirty="0">
              <a:solidFill>
                <a:srgbClr val="666666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C9181-C829-AE45-B633-BF3EA5EA5F49}" type="slidenum">
              <a:rPr lang="de-AT" smtClean="0">
                <a:solidFill>
                  <a:srgbClr val="666666"/>
                </a:solidFill>
                <a:latin typeface="Calibri"/>
              </a:rPr>
              <a:pPr>
                <a:defRPr/>
              </a:pPr>
              <a:t>‹Nr.›</a:t>
            </a:fld>
            <a:endParaRPr lang="de-AT" dirty="0">
              <a:solidFill>
                <a:srgbClr val="666666"/>
              </a:solidFill>
              <a:latin typeface="Calibri"/>
            </a:endParaRPr>
          </a:p>
        </p:txBody>
      </p:sp>
      <p:sp>
        <p:nvSpPr>
          <p:cNvPr id="8" name="Textfeld 7"/>
          <p:cNvSpPr txBox="1"/>
          <p:nvPr userDrawn="1"/>
        </p:nvSpPr>
        <p:spPr>
          <a:xfrm>
            <a:off x="8361680" y="6075680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1400" dirty="0" err="1" smtClean="0">
              <a:solidFill>
                <a:srgbClr val="333399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11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extLst mod="1">
    <p:ext uri="{DCECCB84-F9BA-43D5-87BE-67443E8EF086}">
      <p15:sldGuideLst xmlns:p15="http://schemas.microsoft.com/office/powerpoint/2012/main" xmlns="">
        <p15:guide id="1" pos="2880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orient="horz" pos="1631" userDrawn="1">
          <p15:clr>
            <a:srgbClr val="FBAE40"/>
          </p15:clr>
        </p15:guide>
        <p15:guide id="4" orient="horz" pos="2737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9D48E-6E28-4EBF-A159-F383961877DD}" type="datetime1">
              <a:rPr lang="de-AT" smtClean="0">
                <a:solidFill>
                  <a:srgbClr val="666666"/>
                </a:solidFill>
                <a:latin typeface="Calibri"/>
              </a:rPr>
              <a:pPr>
                <a:defRPr/>
              </a:pPr>
              <a:t>21.08.17</a:t>
            </a:fld>
            <a:endParaRPr lang="de-AT" dirty="0">
              <a:solidFill>
                <a:srgbClr val="666666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dirty="0" smtClean="0">
                <a:solidFill>
                  <a:srgbClr val="666666"/>
                </a:solidFill>
                <a:latin typeface="Calibri"/>
              </a:rPr>
              <a:t>Musterfußzeile</a:t>
            </a:r>
            <a:endParaRPr lang="de-AT" dirty="0">
              <a:solidFill>
                <a:srgbClr val="666666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4CAFE-B5DD-8D42-8367-33DF8B0A0AF2}" type="slidenum">
              <a:rPr lang="de-AT" smtClean="0">
                <a:solidFill>
                  <a:srgbClr val="666666"/>
                </a:solidFill>
                <a:latin typeface="Calibri"/>
              </a:rPr>
              <a:pPr>
                <a:defRPr/>
              </a:pPr>
              <a:t>‹Nr.›</a:t>
            </a:fld>
            <a:endParaRPr lang="de-AT" dirty="0">
              <a:solidFill>
                <a:srgbClr val="666666"/>
              </a:solidFill>
              <a:latin typeface="Calibri"/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ctrTitle"/>
          </p:nvPr>
        </p:nvSpPr>
        <p:spPr>
          <a:xfrm>
            <a:off x="397875" y="2887573"/>
            <a:ext cx="7435485" cy="124541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Autofit/>
          </a:bodyPr>
          <a:lstStyle>
            <a:lvl1pPr>
              <a:defRPr lang="de-DE" sz="3200" dirty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>
              <a:spcAft>
                <a:spcPts val="1400"/>
              </a:spcAft>
              <a:buSzPct val="75000"/>
              <a:buFont typeface="Arial" charset="0"/>
              <a:buNone/>
            </a:pPr>
            <a:r>
              <a:rPr lang="de-DE" dirty="0" smtClean="0"/>
              <a:t>Mastertitelformat bearbeiten</a:t>
            </a:r>
            <a:endParaRPr lang="de-AT" dirty="0"/>
          </a:p>
        </p:txBody>
      </p:sp>
      <p:sp>
        <p:nvSpPr>
          <p:cNvPr id="7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06804" y="426077"/>
            <a:ext cx="7020000" cy="872807"/>
          </a:xfr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Autofit/>
          </a:bodyPr>
          <a:lstStyle>
            <a:lvl1pPr marL="180000" indent="0">
              <a:buNone/>
              <a:defRPr lang="de-DE" sz="2600" b="1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ct val="0"/>
              </a:spcAft>
            </a:pPr>
            <a:r>
              <a:rPr lang="de-AT" dirty="0" smtClean="0"/>
              <a:t>Formatvorlage des Untertitelmasters durch Klicken bearbeiten 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9372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de-DE" dirty="0" smtClean="0"/>
            </a:lvl1pPr>
            <a:lvl2pPr>
              <a:defRPr lang="de-DE" sz="2000" dirty="0" smtClean="0"/>
            </a:lvl2pPr>
            <a:lvl3pPr>
              <a:defRPr lang="de-DE" sz="1800" dirty="0" smtClean="0"/>
            </a:lvl3pPr>
            <a:lvl4pPr>
              <a:defRPr lang="de-DE" sz="1800" dirty="0" smtClean="0"/>
            </a:lvl4pPr>
            <a:lvl5pPr>
              <a:defRPr lang="de-DE" sz="1800" dirty="0"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lIns="0" rIns="0"/>
          <a:lstStyle>
            <a:lvl1pPr>
              <a:defRPr/>
            </a:lvl1pPr>
          </a:lstStyle>
          <a:p>
            <a:pPr>
              <a:defRPr/>
            </a:pPr>
            <a:fld id="{90D4C426-8155-4A1A-B7CE-7CCFAFEA6605}" type="datetime1">
              <a:rPr lang="de-AT" smtClean="0">
                <a:solidFill>
                  <a:srgbClr val="666666"/>
                </a:solidFill>
                <a:latin typeface="Calibri"/>
              </a:rPr>
              <a:pPr>
                <a:defRPr/>
              </a:pPr>
              <a:t>21.08.17</a:t>
            </a:fld>
            <a:endParaRPr lang="de-AT" dirty="0">
              <a:solidFill>
                <a:srgbClr val="666666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lIns="0" rIns="0"/>
          <a:lstStyle>
            <a:lvl1pPr>
              <a:defRPr/>
            </a:lvl1pPr>
          </a:lstStyle>
          <a:p>
            <a:pPr>
              <a:defRPr/>
            </a:pPr>
            <a:r>
              <a:rPr lang="de-AT" dirty="0" smtClean="0">
                <a:solidFill>
                  <a:srgbClr val="666666"/>
                </a:solidFill>
                <a:latin typeface="Calibri"/>
              </a:rPr>
              <a:t>Musterfußzeile</a:t>
            </a:r>
            <a:endParaRPr lang="de-AT" dirty="0">
              <a:solidFill>
                <a:srgbClr val="666666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lIns="0" rIns="0"/>
          <a:lstStyle>
            <a:lvl1pPr>
              <a:defRPr/>
            </a:lvl1pPr>
          </a:lstStyle>
          <a:p>
            <a:pPr>
              <a:defRPr/>
            </a:pPr>
            <a:fld id="{68CED686-F466-7047-9261-21F027EAFBA4}" type="slidenum">
              <a:rPr lang="de-AT" smtClean="0">
                <a:solidFill>
                  <a:srgbClr val="666666"/>
                </a:solidFill>
                <a:latin typeface="Calibri"/>
              </a:rPr>
              <a:pPr>
                <a:defRPr/>
              </a:pPr>
              <a:t>‹Nr.›</a:t>
            </a:fld>
            <a:endParaRPr lang="de-AT" dirty="0">
              <a:solidFill>
                <a:srgbClr val="666666"/>
              </a:solidFill>
              <a:latin typeface="Calibri"/>
            </a:endParaRPr>
          </a:p>
        </p:txBody>
      </p:sp>
      <p:sp>
        <p:nvSpPr>
          <p:cNvPr id="7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406804" y="410683"/>
            <a:ext cx="7020000" cy="872807"/>
          </a:xfr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Autofit/>
          </a:bodyPr>
          <a:lstStyle>
            <a:lvl1pPr marL="180000" indent="0">
              <a:buNone/>
              <a:defRPr lang="de-DE" sz="2600" b="1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ct val="0"/>
              </a:spcAft>
            </a:pPr>
            <a:r>
              <a:rPr lang="de-AT" dirty="0" smtClean="0"/>
              <a:t>Formatvorlage des Untertitelmasters durch Klicken bearbeiten </a:t>
            </a:r>
            <a:endParaRPr lang="de-A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81373" y="1562100"/>
            <a:ext cx="3599996" cy="45259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de-DE" smtClean="0"/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 dirty="0"/>
            </a:lvl5pPr>
          </a:lstStyle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25957" y="1582420"/>
            <a:ext cx="3599996" cy="4525963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Autofit/>
          </a:bodyPr>
          <a:lstStyle>
            <a:lvl1pPr>
              <a:defRPr lang="de-DE" smtClean="0"/>
            </a:lvl1pPr>
            <a:lvl2pPr>
              <a:defRPr lang="de-DE" smtClean="0"/>
            </a:lvl2pPr>
            <a:lvl3pPr>
              <a:defRPr lang="de-DE" smtClean="0"/>
            </a:lvl3pPr>
            <a:lvl4pPr>
              <a:defRPr lang="de-DE" smtClean="0"/>
            </a:lvl4pPr>
            <a:lvl5pPr>
              <a:defRPr lang="de-DE" dirty="0"/>
            </a:lvl5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5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D90E3-D418-45EA-9897-D838E3D0784B}" type="datetime1">
              <a:rPr lang="de-AT" smtClean="0">
                <a:solidFill>
                  <a:srgbClr val="666666"/>
                </a:solidFill>
                <a:latin typeface="Calibri"/>
              </a:rPr>
              <a:pPr>
                <a:defRPr/>
              </a:pPr>
              <a:t>21.08.17</a:t>
            </a:fld>
            <a:endParaRPr lang="de-AT" dirty="0">
              <a:solidFill>
                <a:srgbClr val="666666"/>
              </a:solidFill>
              <a:latin typeface="Calibri"/>
            </a:endParaRPr>
          </a:p>
        </p:txBody>
      </p:sp>
      <p:sp>
        <p:nvSpPr>
          <p:cNvPr id="6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AT" dirty="0" smtClean="0">
                <a:solidFill>
                  <a:srgbClr val="666666"/>
                </a:solidFill>
                <a:latin typeface="Calibri"/>
              </a:rPr>
              <a:t>Musterfußzeile</a:t>
            </a:r>
            <a:endParaRPr lang="de-AT" dirty="0">
              <a:solidFill>
                <a:srgbClr val="666666"/>
              </a:solidFill>
              <a:latin typeface="Calibri"/>
            </a:endParaRPr>
          </a:p>
        </p:txBody>
      </p:sp>
      <p:sp>
        <p:nvSpPr>
          <p:cNvPr id="7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C49EA-0A1E-7E42-B231-0C9F86CE718C}" type="slidenum">
              <a:rPr lang="de-AT" smtClean="0">
                <a:solidFill>
                  <a:srgbClr val="666666"/>
                </a:solidFill>
                <a:latin typeface="Calibri"/>
              </a:rPr>
              <a:pPr>
                <a:defRPr/>
              </a:pPr>
              <a:t>‹Nr.›</a:t>
            </a:fld>
            <a:endParaRPr lang="de-AT" dirty="0">
              <a:solidFill>
                <a:srgbClr val="666666"/>
              </a:solidFill>
              <a:latin typeface="Calibri"/>
            </a:endParaRPr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406804" y="426077"/>
            <a:ext cx="6989984" cy="872807"/>
          </a:xfr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  <a:noAutofit/>
          </a:bodyPr>
          <a:lstStyle>
            <a:lvl1pPr marL="180000" indent="0">
              <a:buNone/>
              <a:defRPr lang="de-DE" sz="2600" b="1" dirty="0">
                <a:solidFill>
                  <a:schemeClr val="accent1"/>
                </a:solidFill>
                <a:latin typeface="+mj-lt"/>
              </a:defRPr>
            </a:lvl1pPr>
          </a:lstStyle>
          <a:p>
            <a:pPr lvl="0">
              <a:spcAft>
                <a:spcPct val="0"/>
              </a:spcAft>
            </a:pPr>
            <a:r>
              <a:rPr lang="de-AT" dirty="0" smtClean="0"/>
              <a:t>Formatvorlage des Untertitelmasters durch Klicken bearbeiten </a:t>
            </a:r>
            <a:endParaRPr lang="de-AT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6" Type="http://schemas.openxmlformats.org/officeDocument/2006/relationships/image" Target="../media/image1.png"/><Relationship Id="rId7" Type="http://schemas.openxmlformats.org/officeDocument/2006/relationships/image" Target="../media/image2.png"/><Relationship Id="rId8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-325120" y="5974080"/>
            <a:ext cx="9692639" cy="1168400"/>
          </a:xfrm>
          <a:prstGeom prst="ellipse">
            <a:avLst/>
          </a:prstGeom>
          <a:solidFill>
            <a:srgbClr val="E7E8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 smtClean="0">
              <a:solidFill>
                <a:srgbClr val="FFFFFF"/>
              </a:solidFill>
              <a:latin typeface="Calibri"/>
            </a:endParaRPr>
          </a:p>
        </p:txBody>
      </p:sp>
      <p:pic>
        <p:nvPicPr>
          <p:cNvPr id="16" name="Bild 15" descr="intosai_Logo_NEU_CMYK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948">
            <a:off x="401653" y="5969156"/>
            <a:ext cx="7104159" cy="2286538"/>
          </a:xfrm>
          <a:prstGeom prst="rect">
            <a:avLst/>
          </a:prstGeom>
          <a:noFill/>
        </p:spPr>
      </p:pic>
      <p:sp>
        <p:nvSpPr>
          <p:cNvPr id="7" name="Rechteck 6"/>
          <p:cNvSpPr/>
          <p:nvPr userDrawn="1"/>
        </p:nvSpPr>
        <p:spPr>
          <a:xfrm>
            <a:off x="400242" y="386079"/>
            <a:ext cx="7839518" cy="93599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 smtClean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27" name="Titelplatzhalter 1"/>
          <p:cNvSpPr>
            <a:spLocks noGrp="1"/>
          </p:cNvSpPr>
          <p:nvPr>
            <p:ph type="title"/>
          </p:nvPr>
        </p:nvSpPr>
        <p:spPr bwMode="auto">
          <a:xfrm>
            <a:off x="403936" y="411071"/>
            <a:ext cx="7020000" cy="875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AT" dirty="0" smtClean="0"/>
              <a:t>Mastertitelformat bearbeiten </a:t>
            </a:r>
            <a:endParaRPr lang="de-AT" dirty="0"/>
          </a:p>
        </p:txBody>
      </p:sp>
      <p:sp>
        <p:nvSpPr>
          <p:cNvPr id="9" name="Rechteck 8"/>
          <p:cNvSpPr/>
          <p:nvPr userDrawn="1"/>
        </p:nvSpPr>
        <p:spPr>
          <a:xfrm>
            <a:off x="8148430" y="0"/>
            <a:ext cx="995570" cy="6858000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028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06399" y="1582500"/>
            <a:ext cx="739648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AT" dirty="0" smtClean="0"/>
              <a:t>Mastertextformat bearbeiten</a:t>
            </a:r>
          </a:p>
          <a:p>
            <a:pPr lvl="1"/>
            <a:r>
              <a:rPr lang="de-AT" dirty="0" smtClean="0"/>
              <a:t>Zweite Ebene</a:t>
            </a:r>
          </a:p>
          <a:p>
            <a:pPr lvl="2"/>
            <a:r>
              <a:rPr lang="de-AT" dirty="0" smtClean="0"/>
              <a:t>Dritte Ebene</a:t>
            </a:r>
          </a:p>
          <a:p>
            <a:pPr lvl="3"/>
            <a:r>
              <a:rPr lang="de-AT" dirty="0" smtClean="0"/>
              <a:t>Vierte Ebene</a:t>
            </a:r>
          </a:p>
          <a:p>
            <a:pPr lvl="4"/>
            <a:r>
              <a:rPr lang="de-AT" dirty="0" smtClean="0"/>
              <a:t>Fünfte Ebene</a:t>
            </a:r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398670" y="6419508"/>
            <a:ext cx="2133600" cy="196365"/>
          </a:xfrm>
          <a:prstGeom prst="rect">
            <a:avLst/>
          </a:prstGeom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18073ADD-49C6-45F4-93C4-E2F17F42A720}" type="datetime1">
              <a:rPr lang="de-AT" smtClean="0">
                <a:solidFill>
                  <a:srgbClr val="666666"/>
                </a:solidFill>
                <a:latin typeface="Calibri"/>
              </a:rPr>
              <a:pPr>
                <a:defRPr/>
              </a:pPr>
              <a:t>21.08.17</a:t>
            </a:fld>
            <a:endParaRPr lang="de-AT" dirty="0">
              <a:solidFill>
                <a:srgbClr val="666666"/>
              </a:solidFill>
              <a:latin typeface="Calibri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199" y="6419508"/>
            <a:ext cx="4708525" cy="196365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j-lt"/>
                <a:ea typeface="+mn-ea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de-AT" dirty="0" smtClean="0">
                <a:solidFill>
                  <a:srgbClr val="666666"/>
                </a:solidFill>
                <a:latin typeface="Calibri"/>
              </a:rPr>
              <a:t>Musterfußzeile</a:t>
            </a:r>
            <a:endParaRPr lang="de-AT" dirty="0">
              <a:solidFill>
                <a:srgbClr val="666666"/>
              </a:solidFill>
              <a:latin typeface="Calibri"/>
            </a:endParaRP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512298" y="6409348"/>
            <a:ext cx="304800" cy="196365"/>
          </a:xfrm>
          <a:prstGeom prst="rect">
            <a:avLst/>
          </a:prstGeom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fld id="{1D00F15B-EAD3-364F-A2FD-9FFF6BB26337}" type="slidenum">
              <a:rPr lang="de-AT" smtClean="0">
                <a:solidFill>
                  <a:srgbClr val="666666"/>
                </a:solidFill>
                <a:latin typeface="Calibri"/>
              </a:rPr>
              <a:pPr>
                <a:defRPr/>
              </a:pPr>
              <a:t>‹Nr.›</a:t>
            </a:fld>
            <a:endParaRPr lang="de-AT" dirty="0">
              <a:solidFill>
                <a:srgbClr val="666666"/>
              </a:solidFill>
              <a:latin typeface="Calibri"/>
            </a:endParaRPr>
          </a:p>
        </p:txBody>
      </p:sp>
      <p:sp>
        <p:nvSpPr>
          <p:cNvPr id="10" name="Oval 9"/>
          <p:cNvSpPr>
            <a:spLocks noChangeAspect="1"/>
          </p:cNvSpPr>
          <p:nvPr userDrawn="1"/>
        </p:nvSpPr>
        <p:spPr>
          <a:xfrm>
            <a:off x="7555529" y="349657"/>
            <a:ext cx="1197632" cy="99672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>
              <a:solidFill>
                <a:srgbClr val="FFFFFF"/>
              </a:solidFill>
              <a:latin typeface="Cambria"/>
            </a:endParaRPr>
          </a:p>
        </p:txBody>
      </p:sp>
      <p:sp>
        <p:nvSpPr>
          <p:cNvPr id="11" name="Oval 10"/>
          <p:cNvSpPr>
            <a:spLocks noChangeAspect="1"/>
          </p:cNvSpPr>
          <p:nvPr userDrawn="1"/>
        </p:nvSpPr>
        <p:spPr>
          <a:xfrm>
            <a:off x="7652145" y="392499"/>
            <a:ext cx="1067445" cy="932903"/>
          </a:xfrm>
          <a:prstGeom prst="ellips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>
              <a:solidFill>
                <a:srgbClr val="FFFFFF"/>
              </a:solidFill>
              <a:latin typeface="Cambria"/>
            </a:endParaRPr>
          </a:p>
        </p:txBody>
      </p:sp>
      <p:pic>
        <p:nvPicPr>
          <p:cNvPr id="12" name="Bild 11"/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3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671" y="431402"/>
            <a:ext cx="962341" cy="834597"/>
          </a:xfrm>
          <a:prstGeom prst="rect">
            <a:avLst/>
          </a:prstGeom>
        </p:spPr>
      </p:pic>
      <p:sp>
        <p:nvSpPr>
          <p:cNvPr id="2" name="Textfeld 1"/>
          <p:cNvSpPr txBox="1"/>
          <p:nvPr userDrawn="1"/>
        </p:nvSpPr>
        <p:spPr>
          <a:xfrm rot="10800000">
            <a:off x="8424345" y="1656080"/>
            <a:ext cx="400110" cy="488696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de-DE" sz="1400" cap="small" dirty="0" smtClean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International </a:t>
            </a:r>
            <a:r>
              <a:rPr lang="de-DE" sz="1400" cap="small" dirty="0" err="1" smtClean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Organization</a:t>
            </a:r>
            <a:r>
              <a:rPr lang="de-DE" sz="1400" cap="small" dirty="0" smtClean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 </a:t>
            </a:r>
            <a:r>
              <a:rPr lang="de-DE" sz="1400" cap="small" dirty="0" err="1" smtClean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of</a:t>
            </a:r>
            <a:r>
              <a:rPr lang="de-DE" sz="1400" cap="small" dirty="0" smtClean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 Supreme Audit </a:t>
            </a:r>
            <a:r>
              <a:rPr lang="de-DE" sz="1400" cap="small" dirty="0" err="1" smtClean="0">
                <a:solidFill>
                  <a:srgbClr val="FFFFFF"/>
                </a:solidFill>
                <a:latin typeface="Calibri"/>
                <a:cs typeface="Arial" panose="020B0604020202020204" pitchFamily="34" charset="0"/>
              </a:rPr>
              <a:t>Institutions</a:t>
            </a:r>
            <a:endParaRPr lang="de-DE" sz="1400" cap="small" dirty="0" smtClean="0">
              <a:solidFill>
                <a:srgbClr val="FFFFFF"/>
              </a:solidFill>
              <a:latin typeface="Calibri"/>
              <a:cs typeface="Arial" panose="020B0604020202020204" pitchFamily="34" charset="0"/>
            </a:endParaRPr>
          </a:p>
        </p:txBody>
      </p:sp>
      <p:sp>
        <p:nvSpPr>
          <p:cNvPr id="3" name="Rechteck 2"/>
          <p:cNvSpPr/>
          <p:nvPr userDrawn="1"/>
        </p:nvSpPr>
        <p:spPr>
          <a:xfrm>
            <a:off x="0" y="6858000"/>
            <a:ext cx="9469120" cy="1534160"/>
          </a:xfrm>
          <a:prstGeom prst="rect">
            <a:avLst/>
          </a:prstGeom>
          <a:solidFill>
            <a:srgbClr val="8992A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 smtClean="0">
              <a:solidFill>
                <a:srgbClr val="FFFFFF"/>
              </a:solidFill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marL="180000" algn="l" defTabSz="457200" rtl="0" eaLnBrk="1" fontAlgn="base" hangingPunct="1">
        <a:spcBef>
          <a:spcPct val="0"/>
        </a:spcBef>
        <a:spcAft>
          <a:spcPct val="0"/>
        </a:spcAft>
        <a:defRPr sz="2800" b="1" kern="1200">
          <a:solidFill>
            <a:schemeClr val="accent1"/>
          </a:solidFill>
          <a:latin typeface="+mj-lt"/>
          <a:ea typeface="ＭＳ Ｐゴシック" pitchFamily="-107" charset="-128"/>
          <a:cs typeface="Calibri" panose="020F0502020204030204" pitchFamily="34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Lucida Sans" charset="0"/>
          <a:ea typeface="ＭＳ Ｐゴシック" pitchFamily="-107" charset="-128"/>
          <a:cs typeface="ＭＳ Ｐゴシック" pitchFamily="-107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Lucida Sans" charset="0"/>
          <a:ea typeface="ＭＳ Ｐゴシック" pitchFamily="-107" charset="-128"/>
          <a:cs typeface="ＭＳ Ｐゴシック" pitchFamily="-107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Lucida Sans" charset="0"/>
          <a:ea typeface="ＭＳ Ｐゴシック" pitchFamily="-107" charset="-128"/>
          <a:cs typeface="ＭＳ Ｐゴシック" pitchFamily="-107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2"/>
          </a:solidFill>
          <a:latin typeface="Lucida Sans" charset="0"/>
          <a:ea typeface="ＭＳ Ｐゴシック" pitchFamily="-107" charset="-128"/>
          <a:cs typeface="ＭＳ Ｐゴシック" pitchFamily="-107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32523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32523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32523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632523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182563" indent="-182563" algn="l" defTabSz="457200" rtl="0" eaLnBrk="1" fontAlgn="base" hangingPunct="1">
        <a:spcBef>
          <a:spcPts val="600"/>
        </a:spcBef>
        <a:spcAft>
          <a:spcPts val="0"/>
        </a:spcAft>
        <a:buClr>
          <a:schemeClr val="tx2"/>
        </a:buClr>
        <a:buSzPct val="75000"/>
        <a:buFont typeface="Symbol" panose="05050102010706020507" pitchFamily="18" charset="2"/>
        <a:buChar char="-"/>
        <a:defRPr sz="2200" b="0" kern="1200">
          <a:solidFill>
            <a:schemeClr val="tx2"/>
          </a:solidFill>
          <a:latin typeface="+mj-lt"/>
          <a:ea typeface="ＭＳ Ｐゴシック" pitchFamily="-107" charset="-128"/>
          <a:cs typeface="Calibri" panose="020F0502020204030204" pitchFamily="34" charset="0"/>
        </a:defRPr>
      </a:lvl1pPr>
      <a:lvl2pPr marL="358775" indent="-176213" algn="l" defTabSz="457200" rtl="0" eaLnBrk="1" fontAlgn="base" hangingPunct="1">
        <a:lnSpc>
          <a:spcPct val="100000"/>
        </a:lnSpc>
        <a:spcBef>
          <a:spcPts val="300"/>
        </a:spcBef>
        <a:spcAft>
          <a:spcPts val="0"/>
        </a:spcAft>
        <a:buClr>
          <a:schemeClr val="tx2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j-lt"/>
          <a:ea typeface="Calibri" panose="020F0502020204030204" pitchFamily="34" charset="0"/>
          <a:cs typeface="Calibri" panose="020F0502020204030204" pitchFamily="34" charset="0"/>
        </a:defRPr>
      </a:lvl2pPr>
      <a:lvl3pPr marL="541338" indent="-182563" algn="l" defTabSz="457200" rtl="0" eaLnBrk="1" fontAlgn="base" hangingPunct="1">
        <a:spcBef>
          <a:spcPts val="300"/>
        </a:spcBef>
        <a:spcAft>
          <a:spcPts val="0"/>
        </a:spcAft>
        <a:buClr>
          <a:schemeClr val="tx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+mj-lt"/>
          <a:ea typeface="Calibri" panose="020F0502020204030204" pitchFamily="34" charset="0"/>
          <a:cs typeface="Calibri" panose="020F0502020204030204" pitchFamily="34" charset="0"/>
        </a:defRPr>
      </a:lvl3pPr>
      <a:lvl4pPr marL="717550" indent="-176213" algn="l" defTabSz="1871663" rtl="0" eaLnBrk="1" fontAlgn="base" hangingPunct="1">
        <a:spcBef>
          <a:spcPts val="300"/>
        </a:spcBef>
        <a:spcAft>
          <a:spcPts val="0"/>
        </a:spcAft>
        <a:buClr>
          <a:schemeClr val="tx2"/>
        </a:buClr>
        <a:buSzPct val="90000"/>
        <a:buFont typeface="Calibri" panose="020F0502020204030204" pitchFamily="34" charset="0"/>
        <a:buChar char="○"/>
        <a:tabLst/>
        <a:defRPr sz="1800" kern="1200">
          <a:solidFill>
            <a:schemeClr val="tx2"/>
          </a:solidFill>
          <a:latin typeface="+mj-lt"/>
          <a:ea typeface="Calibri" panose="020F0502020204030204" pitchFamily="34" charset="0"/>
          <a:cs typeface="Calibri" panose="020F0502020204030204" pitchFamily="34" charset="0"/>
        </a:defRPr>
      </a:lvl4pPr>
      <a:lvl5pPr marL="900113" indent="-182563" algn="l" defTabSz="1871663" rtl="0" eaLnBrk="1" fontAlgn="base" hangingPunct="1">
        <a:spcBef>
          <a:spcPts val="300"/>
        </a:spcBef>
        <a:spcAft>
          <a:spcPts val="0"/>
        </a:spcAft>
        <a:buClr>
          <a:schemeClr val="tx2"/>
        </a:buClr>
        <a:buFont typeface="Symbol" panose="05050102010706020507" pitchFamily="18" charset="2"/>
        <a:buChar char="-"/>
        <a:defRPr sz="1800" kern="1200">
          <a:solidFill>
            <a:schemeClr val="tx2"/>
          </a:solidFill>
          <a:latin typeface="+mj-lt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288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86" userDrawn="1">
          <p15:clr>
            <a:srgbClr val="F26B43"/>
          </p15:clr>
        </p15:guide>
        <p15:guide id="4" pos="5470" userDrawn="1">
          <p15:clr>
            <a:srgbClr val="F26B43"/>
          </p15:clr>
        </p15:guide>
        <p15:guide id="5" orient="horz" pos="1000" userDrawn="1">
          <p15:clr>
            <a:srgbClr val="F26B43"/>
          </p15:clr>
        </p15:guide>
        <p15:guide id="6" orient="horz" pos="3862" userDrawn="1">
          <p15:clr>
            <a:srgbClr val="F26B43"/>
          </p15:clr>
        </p15:guide>
        <p15:guide id="9" orient="horz" pos="638" userDrawn="1">
          <p15:clr>
            <a:srgbClr val="F26B43"/>
          </p15:clr>
        </p15:guide>
        <p15:guide id="10" pos="49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jp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g"/><Relationship Id="rId6" Type="http://schemas.openxmlformats.org/officeDocument/2006/relationships/image" Target="../media/image20.png"/><Relationship Id="rId7" Type="http://schemas.openxmlformats.org/officeDocument/2006/relationships/image" Target="../media/image24.png"/><Relationship Id="rId8" Type="http://schemas.openxmlformats.org/officeDocument/2006/relationships/image" Target="../media/image25.jpg"/><Relationship Id="rId9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4" Type="http://schemas.openxmlformats.org/officeDocument/2006/relationships/image" Target="../media/image29.jpeg"/><Relationship Id="rId5" Type="http://schemas.openxmlformats.org/officeDocument/2006/relationships/image" Target="../media/image30.jpeg"/><Relationship Id="rId6" Type="http://schemas.openxmlformats.org/officeDocument/2006/relationships/image" Target="../media/image31.jpe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9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1.jp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307761" y="1504137"/>
            <a:ext cx="7704639" cy="4302817"/>
          </a:xfrm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/>
          <a:lstStyle/>
          <a:p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Update</a:t>
            </a:r>
            <a:br>
              <a:rPr lang="en-GB" dirty="0" smtClean="0"/>
            </a:br>
            <a:r>
              <a:rPr lang="en-GB" sz="2400" dirty="0" smtClean="0"/>
              <a:t>on the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RECENT DEVELOPMENTS in INTOSAI 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															</a:t>
            </a:r>
            <a:r>
              <a:rPr lang="en-GB" sz="2400" dirty="0" smtClean="0"/>
              <a:t>Item </a:t>
            </a:r>
            <a:r>
              <a:rPr lang="en-GB" sz="2400" dirty="0"/>
              <a:t>4</a:t>
            </a:r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 smtClean="0"/>
          </a:p>
          <a:p>
            <a:endParaRPr lang="de-AT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47" y="257665"/>
            <a:ext cx="1572328" cy="1214700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93" y="2362028"/>
            <a:ext cx="1516756" cy="2174875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162572" y="823980"/>
            <a:ext cx="5401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cs typeface="Arial" panose="020B0604020202020204" pitchFamily="34" charset="0"/>
              </a:rPr>
              <a:t>UN Sustainable Development Goals</a:t>
            </a:r>
            <a:endParaRPr lang="en-GB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531733" y="2549046"/>
            <a:ext cx="23895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Foster substantive discussions and knowledge-sharing on critical issues</a:t>
            </a:r>
            <a:endParaRPr lang="en-GB" sz="20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grpSp>
        <p:nvGrpSpPr>
          <p:cNvPr id="15" name="Gruppierung 14"/>
          <p:cNvGrpSpPr/>
          <p:nvPr/>
        </p:nvGrpSpPr>
        <p:grpSpPr>
          <a:xfrm>
            <a:off x="1285084" y="4987344"/>
            <a:ext cx="6722241" cy="609313"/>
            <a:chOff x="1285084" y="4987344"/>
            <a:chExt cx="6722241" cy="609313"/>
          </a:xfrm>
        </p:grpSpPr>
        <p:pic>
          <p:nvPicPr>
            <p:cNvPr id="8" name="Bild 7" descr="UNDESA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084" y="4987344"/>
              <a:ext cx="850204" cy="609313"/>
            </a:xfrm>
            <a:prstGeom prst="rect">
              <a:avLst/>
            </a:prstGeom>
          </p:spPr>
        </p:pic>
        <p:pic>
          <p:nvPicPr>
            <p:cNvPr id="9" name="Bild 8" descr="idi_logo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8668" y="5103786"/>
              <a:ext cx="735884" cy="435986"/>
            </a:xfrm>
            <a:prstGeom prst="rect">
              <a:avLst/>
            </a:prstGeom>
          </p:spPr>
        </p:pic>
        <p:pic>
          <p:nvPicPr>
            <p:cNvPr id="10" name="Bild 9" descr="KSC_logo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7039" y="5201933"/>
              <a:ext cx="1819162" cy="319436"/>
            </a:xfrm>
            <a:prstGeom prst="rect">
              <a:avLst/>
            </a:prstGeom>
          </p:spPr>
        </p:pic>
        <p:pic>
          <p:nvPicPr>
            <p:cNvPr id="11" name="Bild 10" descr="CBC_logo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59164" y="5201181"/>
              <a:ext cx="1848161" cy="343737"/>
            </a:xfrm>
            <a:prstGeom prst="rect">
              <a:avLst/>
            </a:prstGeom>
          </p:spPr>
        </p:pic>
        <p:pic>
          <p:nvPicPr>
            <p:cNvPr id="13" name="Bild 12"/>
            <p:cNvPicPr/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730" y="5124051"/>
              <a:ext cx="1092992" cy="45253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136681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24" y="382906"/>
            <a:ext cx="1447818" cy="976675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493" y="2377654"/>
            <a:ext cx="1516756" cy="2143623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384588" y="823980"/>
            <a:ext cx="5179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b="1" dirty="0" smtClean="0">
                <a:solidFill>
                  <a:schemeClr val="tx2"/>
                </a:solidFill>
                <a:cs typeface="Arial" panose="020B0604020202020204" pitchFamily="34" charset="0"/>
              </a:rPr>
              <a:t>24</a:t>
            </a:r>
            <a:r>
              <a:rPr lang="en-GB" b="1" baseline="30000" dirty="0" smtClean="0">
                <a:solidFill>
                  <a:schemeClr val="tx2"/>
                </a:solidFill>
                <a:cs typeface="Arial" panose="020B0604020202020204" pitchFamily="34" charset="0"/>
              </a:rPr>
              <a:t>th</a:t>
            </a:r>
            <a:r>
              <a:rPr lang="en-GB" b="1" dirty="0" smtClean="0">
                <a:solidFill>
                  <a:schemeClr val="tx2"/>
                </a:solidFill>
                <a:cs typeface="Arial" panose="020B0604020202020204" pitchFamily="34" charset="0"/>
              </a:rPr>
              <a:t> UN/INTOSAI Symposium 2017</a:t>
            </a:r>
            <a:endParaRPr lang="en-GB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4514569" y="2137180"/>
            <a:ext cx="31693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 smtClean="0">
                <a:solidFill>
                  <a:schemeClr val="tx2"/>
                </a:solidFill>
                <a:cs typeface="Arial" panose="020B0604020202020204" pitchFamily="34" charset="0"/>
              </a:rPr>
              <a:t>Digitalization, open data and data mining: relevance and implications for SAIs’ audit work and for enhancing their contributions to the follow-up and review of the SDGs.”</a:t>
            </a:r>
            <a:endParaRPr lang="en-GB" sz="2000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grpSp>
        <p:nvGrpSpPr>
          <p:cNvPr id="5" name="Gruppierung 4"/>
          <p:cNvGrpSpPr/>
          <p:nvPr/>
        </p:nvGrpSpPr>
        <p:grpSpPr>
          <a:xfrm>
            <a:off x="1534048" y="4680719"/>
            <a:ext cx="2710376" cy="752634"/>
            <a:chOff x="1534048" y="4680719"/>
            <a:chExt cx="2710376" cy="752634"/>
          </a:xfrm>
        </p:grpSpPr>
        <p:pic>
          <p:nvPicPr>
            <p:cNvPr id="4" name="Bild 3" descr="UNLogo2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4048" y="4808029"/>
              <a:ext cx="588164" cy="566108"/>
            </a:xfrm>
            <a:prstGeom prst="rect">
              <a:avLst/>
            </a:prstGeom>
          </p:spPr>
        </p:pic>
        <p:pic>
          <p:nvPicPr>
            <p:cNvPr id="14" name="Bild 13"/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7681" y="4680719"/>
              <a:ext cx="1816743" cy="75263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" name="Pfeil nach links 8"/>
          <p:cNvSpPr/>
          <p:nvPr/>
        </p:nvSpPr>
        <p:spPr>
          <a:xfrm>
            <a:off x="3192460" y="3312089"/>
            <a:ext cx="1098483" cy="497671"/>
          </a:xfrm>
          <a:prstGeom prst="leftArrow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 smtClean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8" name="Bild 7" descr="Opportunitie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353" y="2142653"/>
            <a:ext cx="2889504" cy="2249424"/>
          </a:xfrm>
          <a:prstGeom prst="rect">
            <a:avLst/>
          </a:prstGeom>
        </p:spPr>
      </p:pic>
      <p:pic>
        <p:nvPicPr>
          <p:cNvPr id="12" name="Bild 11" descr="Groupphoto_medium Kopie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921" y="2340155"/>
            <a:ext cx="3325091" cy="2216727"/>
          </a:xfrm>
          <a:prstGeom prst="rect">
            <a:avLst/>
          </a:prstGeom>
        </p:spPr>
      </p:pic>
      <p:pic>
        <p:nvPicPr>
          <p:cNvPr id="13" name="Bild 12" descr="Provides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833" y="2150260"/>
            <a:ext cx="3060192" cy="287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12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1" y="356260"/>
            <a:ext cx="1405677" cy="102230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393961" y="2205923"/>
            <a:ext cx="2772435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u="sng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Theme I:</a:t>
            </a:r>
          </a:p>
          <a:p>
            <a:pPr>
              <a:spcAft>
                <a:spcPts val="600"/>
              </a:spcAft>
            </a:pPr>
            <a:r>
              <a:rPr lang="en-GB" sz="20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Information technologies for the development and raising efficiency within the public sector</a:t>
            </a:r>
          </a:p>
        </p:txBody>
      </p:sp>
      <p:sp>
        <p:nvSpPr>
          <p:cNvPr id="2" name="Rechteck 1"/>
          <p:cNvSpPr/>
          <p:nvPr/>
        </p:nvSpPr>
        <p:spPr>
          <a:xfrm>
            <a:off x="4554673" y="842384"/>
            <a:ext cx="2989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tx2"/>
                </a:solidFill>
                <a:cs typeface="Arial" panose="020B0604020202020204" pitchFamily="34" charset="0"/>
              </a:rPr>
              <a:t>XXIII </a:t>
            </a:r>
            <a:r>
              <a:rPr lang="de-DE" b="1" dirty="0">
                <a:solidFill>
                  <a:schemeClr val="tx2"/>
                </a:solidFill>
                <a:cs typeface="Arial" panose="020B0604020202020204" pitchFamily="34" charset="0"/>
              </a:rPr>
              <a:t>INCOSAI </a:t>
            </a:r>
            <a:r>
              <a:rPr lang="de-DE" b="1" dirty="0" smtClean="0">
                <a:solidFill>
                  <a:schemeClr val="tx2"/>
                </a:solidFill>
                <a:cs typeface="Arial" panose="020B0604020202020204" pitchFamily="34" charset="0"/>
              </a:rPr>
              <a:t>2019</a:t>
            </a:r>
            <a:endParaRPr lang="de-DE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522631" y="1688359"/>
            <a:ext cx="31131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u="sng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Sub-theme I.1:</a:t>
            </a:r>
          </a:p>
          <a:p>
            <a:r>
              <a:rPr lang="en-GB" sz="18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	Data-quality 	and 	indicators for public 	sector development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600074" y="3221824"/>
            <a:ext cx="28808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u="sng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Sub-theme I.2:</a:t>
            </a:r>
          </a:p>
          <a:p>
            <a:r>
              <a:rPr lang="en-GB" sz="18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	The place and the 	role 	of formed data and big 	data obtained in the 	activity of SAIs</a:t>
            </a:r>
          </a:p>
        </p:txBody>
      </p:sp>
    </p:spTree>
    <p:extLst>
      <p:ext uri="{BB962C8B-B14F-4D97-AF65-F5344CB8AC3E}">
        <p14:creationId xmlns:p14="http://schemas.microsoft.com/office/powerpoint/2010/main" val="388320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1" y="356260"/>
            <a:ext cx="1405677" cy="102230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393961" y="2205923"/>
            <a:ext cx="277243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2000" b="1" u="sng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Theme II:</a:t>
            </a:r>
          </a:p>
          <a:p>
            <a:pPr>
              <a:spcAft>
                <a:spcPts val="600"/>
              </a:spcAft>
            </a:pPr>
            <a:r>
              <a:rPr lang="en-GB" sz="20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The role of SAIs in the achievement of their strategic goals and priorities</a:t>
            </a:r>
          </a:p>
        </p:txBody>
      </p:sp>
      <p:sp>
        <p:nvSpPr>
          <p:cNvPr id="2" name="Rechteck 1"/>
          <p:cNvSpPr/>
          <p:nvPr/>
        </p:nvSpPr>
        <p:spPr>
          <a:xfrm>
            <a:off x="4554673" y="842384"/>
            <a:ext cx="29899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 smtClean="0">
                <a:solidFill>
                  <a:schemeClr val="tx2"/>
                </a:solidFill>
                <a:cs typeface="Arial" panose="020B0604020202020204" pitchFamily="34" charset="0"/>
              </a:rPr>
              <a:t>XXIII </a:t>
            </a:r>
            <a:r>
              <a:rPr lang="de-DE" b="1" dirty="0">
                <a:solidFill>
                  <a:schemeClr val="tx2"/>
                </a:solidFill>
                <a:cs typeface="Arial" panose="020B0604020202020204" pitchFamily="34" charset="0"/>
              </a:rPr>
              <a:t>INCOSAI </a:t>
            </a:r>
            <a:r>
              <a:rPr lang="de-DE" b="1" dirty="0" smtClean="0">
                <a:solidFill>
                  <a:schemeClr val="tx2"/>
                </a:solidFill>
                <a:cs typeface="Arial" panose="020B0604020202020204" pitchFamily="34" charset="0"/>
              </a:rPr>
              <a:t>2019</a:t>
            </a:r>
            <a:endParaRPr lang="de-DE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4336769" y="1688360"/>
            <a:ext cx="35003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u="sng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</a:t>
            </a:r>
            <a:r>
              <a:rPr lang="en-GB" sz="1800" b="1" u="sng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ub-theme II.1:</a:t>
            </a:r>
          </a:p>
          <a:p>
            <a:r>
              <a:rPr lang="en-GB" sz="18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	The strategic audit 	as 	a tool 	of the SAIs to assess the 	potential and results of the 	goals achieved in the social 	and economic spheres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4445190" y="3640042"/>
            <a:ext cx="333001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b="1" u="sng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Sub-theme II.2:</a:t>
            </a:r>
          </a:p>
          <a:p>
            <a:r>
              <a:rPr lang="en-GB" sz="18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	The role of SAI and INTOSAI 	in securing openness of 	economics and in resolving 	tasks to achieve socially 	oriented development 	under prevailing conditions</a:t>
            </a:r>
          </a:p>
        </p:txBody>
      </p:sp>
    </p:spTree>
    <p:extLst>
      <p:ext uri="{BB962C8B-B14F-4D97-AF65-F5344CB8AC3E}">
        <p14:creationId xmlns:p14="http://schemas.microsoft.com/office/powerpoint/2010/main" val="61980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ierung 6"/>
          <p:cNvGrpSpPr/>
          <p:nvPr/>
        </p:nvGrpSpPr>
        <p:grpSpPr>
          <a:xfrm>
            <a:off x="529127" y="2385490"/>
            <a:ext cx="7080157" cy="1007262"/>
            <a:chOff x="561282" y="1565665"/>
            <a:chExt cx="7080157" cy="1007262"/>
          </a:xfrm>
        </p:grpSpPr>
        <p:pic>
          <p:nvPicPr>
            <p:cNvPr id="2" name="Bild 1" descr="au_sgal6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282" y="1575203"/>
              <a:ext cx="1760211" cy="997724"/>
            </a:xfrm>
            <a:prstGeom prst="rect">
              <a:avLst/>
            </a:prstGeom>
          </p:spPr>
        </p:pic>
        <p:pic>
          <p:nvPicPr>
            <p:cNvPr id="4" name="Bild 3" descr="schlossberg-uhrturm-29.jpe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1991" y="1565665"/>
              <a:ext cx="1828253" cy="985386"/>
            </a:xfrm>
            <a:prstGeom prst="rect">
              <a:avLst/>
            </a:prstGeom>
          </p:spPr>
        </p:pic>
        <p:pic>
          <p:nvPicPr>
            <p:cNvPr id="5" name="Bild 4" descr="kunsthaus-32.jpe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7179" y="1565666"/>
              <a:ext cx="1751620" cy="996332"/>
            </a:xfrm>
            <a:prstGeom prst="rect">
              <a:avLst/>
            </a:prstGeom>
          </p:spPr>
        </p:pic>
        <p:pic>
          <p:nvPicPr>
            <p:cNvPr id="6" name="Bild 5" descr="landhaushof-1.jpe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2159" y="1576615"/>
              <a:ext cx="1569280" cy="958171"/>
            </a:xfrm>
            <a:prstGeom prst="rect">
              <a:avLst/>
            </a:prstGeom>
          </p:spPr>
        </p:pic>
      </p:grpSp>
      <p:pic>
        <p:nvPicPr>
          <p:cNvPr id="3" name="Bild 2" descr="70 GB Graz_Log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77" y="3590512"/>
            <a:ext cx="7134143" cy="1530986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2028762" y="859451"/>
            <a:ext cx="5543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b="1" dirty="0" smtClean="0">
                <a:solidFill>
                  <a:schemeClr val="tx2"/>
                </a:solidFill>
                <a:cs typeface="Arial" panose="020B0604020202020204" pitchFamily="34" charset="0"/>
              </a:rPr>
              <a:t>70</a:t>
            </a:r>
            <a:r>
              <a:rPr lang="en-GB" b="1" baseline="30000" dirty="0" smtClean="0">
                <a:solidFill>
                  <a:schemeClr val="tx2"/>
                </a:solidFill>
                <a:cs typeface="Arial" panose="020B0604020202020204" pitchFamily="34" charset="0"/>
              </a:rPr>
              <a:t>th</a:t>
            </a:r>
            <a:r>
              <a:rPr lang="en-GB" b="1" dirty="0" smtClean="0">
                <a:solidFill>
                  <a:schemeClr val="tx2"/>
                </a:solidFill>
                <a:cs typeface="Arial" panose="020B0604020202020204" pitchFamily="34" charset="0"/>
              </a:rPr>
              <a:t> Governing Board Meeting 2017</a:t>
            </a:r>
            <a:endParaRPr lang="en-GB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337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 8" descr="Agend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74" y="1320896"/>
            <a:ext cx="3447351" cy="4739382"/>
          </a:xfrm>
          <a:prstGeom prst="rect">
            <a:avLst/>
          </a:prstGeom>
        </p:spPr>
      </p:pic>
      <p:pic>
        <p:nvPicPr>
          <p:cNvPr id="8" name="Bild 7" descr="Statuten Kopi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33" y="3689366"/>
            <a:ext cx="1752433" cy="2339039"/>
          </a:xfrm>
          <a:prstGeom prst="rect">
            <a:avLst/>
          </a:prstGeom>
        </p:spPr>
      </p:pic>
      <p:pic>
        <p:nvPicPr>
          <p:cNvPr id="10" name="Bild 9" descr="Deckblatt_INTOSAI_Strategischer Plan Kopi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447" y="1331338"/>
            <a:ext cx="1707151" cy="2205164"/>
          </a:xfrm>
          <a:prstGeom prst="rect">
            <a:avLst/>
          </a:prstGeom>
        </p:spPr>
      </p:pic>
      <p:pic>
        <p:nvPicPr>
          <p:cNvPr id="11" name="Bild 10" descr="Bild_Agenda_KSC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182" y="1309183"/>
            <a:ext cx="6550256" cy="4638569"/>
          </a:xfrm>
          <a:prstGeom prst="rect">
            <a:avLst/>
          </a:prstGeom>
        </p:spPr>
      </p:pic>
      <p:sp>
        <p:nvSpPr>
          <p:cNvPr id="12" name="Pfeil nach rechts 11"/>
          <p:cNvSpPr/>
          <p:nvPr/>
        </p:nvSpPr>
        <p:spPr>
          <a:xfrm>
            <a:off x="2166535" y="2328530"/>
            <a:ext cx="978408" cy="484632"/>
          </a:xfrm>
          <a:prstGeom prst="rightArrow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 smtClea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" name="Pfeil nach rechts 12"/>
          <p:cNvSpPr/>
          <p:nvPr/>
        </p:nvSpPr>
        <p:spPr>
          <a:xfrm>
            <a:off x="2213564" y="4562326"/>
            <a:ext cx="978408" cy="484632"/>
          </a:xfrm>
          <a:prstGeom prst="rightArrow">
            <a:avLst/>
          </a:prstGeom>
          <a:solidFill>
            <a:srgbClr val="3366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00" dirty="0" err="1" smtClean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3" name="Rechteck 2"/>
          <p:cNvSpPr/>
          <p:nvPr/>
        </p:nvSpPr>
        <p:spPr>
          <a:xfrm>
            <a:off x="1835833" y="843376"/>
            <a:ext cx="572052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b="1" dirty="0">
                <a:solidFill>
                  <a:schemeClr val="tx2"/>
                </a:solidFill>
                <a:cs typeface="Arial" panose="020B0604020202020204" pitchFamily="34" charset="0"/>
              </a:rPr>
              <a:t>70</a:t>
            </a:r>
            <a:r>
              <a:rPr lang="en-GB" b="1" baseline="30000" dirty="0">
                <a:solidFill>
                  <a:schemeClr val="tx2"/>
                </a:solidFill>
                <a:cs typeface="Arial" panose="020B0604020202020204" pitchFamily="34" charset="0"/>
              </a:rPr>
              <a:t>th</a:t>
            </a:r>
            <a:r>
              <a:rPr lang="en-GB" b="1" dirty="0">
                <a:solidFill>
                  <a:schemeClr val="tx2"/>
                </a:solidFill>
                <a:cs typeface="Arial" panose="020B0604020202020204" pitchFamily="34" charset="0"/>
              </a:rPr>
              <a:t> Governing Board Meeting 2017</a:t>
            </a:r>
          </a:p>
        </p:txBody>
      </p:sp>
    </p:spTree>
    <p:extLst>
      <p:ext uri="{BB962C8B-B14F-4D97-AF65-F5344CB8AC3E}">
        <p14:creationId xmlns:p14="http://schemas.microsoft.com/office/powerpoint/2010/main" val="138308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feld 7"/>
          <p:cNvSpPr txBox="1"/>
          <p:nvPr/>
        </p:nvSpPr>
        <p:spPr>
          <a:xfrm>
            <a:off x="3016075" y="2818191"/>
            <a:ext cx="208502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32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Thank you!</a:t>
            </a:r>
          </a:p>
        </p:txBody>
      </p:sp>
      <p:pic>
        <p:nvPicPr>
          <p:cNvPr id="9" name="Bild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3124" y="3780518"/>
            <a:ext cx="4368800" cy="1619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206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5" y="340013"/>
            <a:ext cx="1098468" cy="1025237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79" y="2363963"/>
            <a:ext cx="1680585" cy="2171004"/>
          </a:xfrm>
          <a:prstGeom prst="rect">
            <a:avLst/>
          </a:prstGeom>
        </p:spPr>
      </p:pic>
      <p:pic>
        <p:nvPicPr>
          <p:cNvPr id="4" name="Bild 3" descr="Cross Cutting priorities_gesam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93" y="2478665"/>
            <a:ext cx="3417076" cy="204958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5025289" y="828205"/>
            <a:ext cx="2514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XXII INCOSAI 2016</a:t>
            </a:r>
          </a:p>
        </p:txBody>
      </p:sp>
    </p:spTree>
    <p:extLst>
      <p:ext uri="{BB962C8B-B14F-4D97-AF65-F5344CB8AC3E}">
        <p14:creationId xmlns:p14="http://schemas.microsoft.com/office/powerpoint/2010/main" val="127031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5" y="340013"/>
            <a:ext cx="1098468" cy="1025237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706" y="3494902"/>
            <a:ext cx="2328090" cy="1662769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520518" y="2205923"/>
            <a:ext cx="2365825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endParaRPr lang="en-GB" sz="1600" b="1" dirty="0" smtClean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INTOSAI Framework for Professional Pronouncements</a:t>
            </a:r>
          </a:p>
          <a:p>
            <a:pPr algn="ctr">
              <a:spcAft>
                <a:spcPts val="600"/>
              </a:spcAft>
            </a:pPr>
            <a:r>
              <a:rPr lang="en-GB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(IFPP)</a:t>
            </a:r>
          </a:p>
        </p:txBody>
      </p:sp>
      <p:pic>
        <p:nvPicPr>
          <p:cNvPr id="7" name="Bild 6" descr="IFPP_e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4942" y="1957387"/>
            <a:ext cx="3391911" cy="311844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994582" y="2216275"/>
            <a:ext cx="2563896" cy="10425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e-DE" sz="20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INTOSAI </a:t>
            </a:r>
            <a:r>
              <a:rPr lang="en-GB" sz="20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Principles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INTOSAI Standards</a:t>
            </a:r>
          </a:p>
          <a:p>
            <a:pPr marL="342900" indent="-342900">
              <a:buFont typeface="+mj-lt"/>
              <a:buAutoNum type="arabicPeriod"/>
            </a:pPr>
            <a:r>
              <a:rPr lang="de-DE" sz="20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INTOSAI Guidelines</a:t>
            </a:r>
          </a:p>
        </p:txBody>
      </p:sp>
      <p:pic>
        <p:nvPicPr>
          <p:cNvPr id="9" name="Bild 8" descr="Bildschirmfoto 2017-08-13 um 17.13.33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184" y="2022277"/>
            <a:ext cx="3334033" cy="2905809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4647604" y="842384"/>
            <a:ext cx="2904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tx2"/>
                </a:solidFill>
                <a:cs typeface="Arial" panose="020B0604020202020204" pitchFamily="34" charset="0"/>
              </a:rPr>
              <a:t>XXII INCOSAI 2016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5010728" y="2112819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Forum for INTOSAI Professional Pronouncements (FIPP)</a:t>
            </a:r>
          </a:p>
        </p:txBody>
      </p:sp>
    </p:spTree>
    <p:extLst>
      <p:ext uri="{BB962C8B-B14F-4D97-AF65-F5344CB8AC3E}">
        <p14:creationId xmlns:p14="http://schemas.microsoft.com/office/powerpoint/2010/main" val="2096109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5" y="340013"/>
            <a:ext cx="1098468" cy="1025237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35" y="2362028"/>
            <a:ext cx="1548672" cy="2174875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287" y="1558783"/>
            <a:ext cx="3391927" cy="420599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4647604" y="842384"/>
            <a:ext cx="2904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tx2"/>
                </a:solidFill>
                <a:cs typeface="Arial" panose="020B0604020202020204" pitchFamily="34" charset="0"/>
              </a:rPr>
              <a:t>XXII INCOSAI 2016</a:t>
            </a:r>
          </a:p>
        </p:txBody>
      </p:sp>
    </p:spTree>
    <p:extLst>
      <p:ext uri="{BB962C8B-B14F-4D97-AF65-F5344CB8AC3E}">
        <p14:creationId xmlns:p14="http://schemas.microsoft.com/office/powerpoint/2010/main" val="220024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5" y="340013"/>
            <a:ext cx="1098468" cy="1025237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35" y="2909422"/>
            <a:ext cx="1548672" cy="1080087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287" y="1558783"/>
            <a:ext cx="3391927" cy="420598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1058384" y="5063011"/>
            <a:ext cx="29811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Regional Forum for Capacity Development</a:t>
            </a:r>
          </a:p>
        </p:txBody>
      </p:sp>
      <p:sp>
        <p:nvSpPr>
          <p:cNvPr id="6" name="Rechteck 5"/>
          <p:cNvSpPr/>
          <p:nvPr/>
        </p:nvSpPr>
        <p:spPr>
          <a:xfrm>
            <a:off x="4647604" y="860789"/>
            <a:ext cx="2904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tx2"/>
                </a:solidFill>
                <a:cs typeface="Arial" panose="020B0604020202020204" pitchFamily="34" charset="0"/>
              </a:rPr>
              <a:t>XXII INCOSAI 2016</a:t>
            </a:r>
          </a:p>
        </p:txBody>
      </p:sp>
    </p:spTree>
    <p:extLst>
      <p:ext uri="{BB962C8B-B14F-4D97-AF65-F5344CB8AC3E}">
        <p14:creationId xmlns:p14="http://schemas.microsoft.com/office/powerpoint/2010/main" val="3295719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55" y="340013"/>
            <a:ext cx="1098468" cy="1025237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1520518" y="2205923"/>
            <a:ext cx="236582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endParaRPr lang="en-GB" sz="1600" b="1" dirty="0" smtClean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Priority Theme 2017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603972" y="2187505"/>
            <a:ext cx="299875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„Implementation of the INTOSAI Strategic Plan 2017 – 2022 </a:t>
            </a:r>
          </a:p>
          <a:p>
            <a:r>
              <a:rPr lang="en-GB" sz="20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based on the Abu Dhabi Declaration, with particular focus on </a:t>
            </a:r>
          </a:p>
          <a:p>
            <a:r>
              <a:rPr lang="en-GB" sz="20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the 5 strategic cross-cutting priorities.“</a:t>
            </a:r>
          </a:p>
        </p:txBody>
      </p:sp>
      <p:sp>
        <p:nvSpPr>
          <p:cNvPr id="2" name="Rechteck 1"/>
          <p:cNvSpPr/>
          <p:nvPr/>
        </p:nvSpPr>
        <p:spPr>
          <a:xfrm>
            <a:off x="4647604" y="842384"/>
            <a:ext cx="29044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schemeClr val="tx2"/>
                </a:solidFill>
                <a:cs typeface="Arial" panose="020B0604020202020204" pitchFamily="34" charset="0"/>
              </a:rPr>
              <a:t>XXII INCOSAI 2016</a:t>
            </a:r>
          </a:p>
        </p:txBody>
      </p:sp>
    </p:spTree>
    <p:extLst>
      <p:ext uri="{BB962C8B-B14F-4D97-AF65-F5344CB8AC3E}">
        <p14:creationId xmlns:p14="http://schemas.microsoft.com/office/powerpoint/2010/main" val="411947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47" y="257665"/>
            <a:ext cx="1572328" cy="1214700"/>
          </a:xfrm>
          <a:prstGeom prst="rect">
            <a:avLst/>
          </a:prstGeom>
        </p:spPr>
      </p:pic>
      <p:pic>
        <p:nvPicPr>
          <p:cNvPr id="2" name="Bild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579" y="2363963"/>
            <a:ext cx="1680585" cy="2171004"/>
          </a:xfrm>
          <a:prstGeom prst="rect">
            <a:avLst/>
          </a:prstGeom>
        </p:spPr>
      </p:pic>
      <p:pic>
        <p:nvPicPr>
          <p:cNvPr id="4" name="Bild 3" descr="Cross Cutting priorities_gesam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93" y="2478665"/>
            <a:ext cx="3417076" cy="2049580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0957" y="4642163"/>
            <a:ext cx="5282996" cy="654486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162572" y="823980"/>
            <a:ext cx="540108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chemeClr val="tx2"/>
                </a:solidFill>
                <a:cs typeface="Arial" panose="020B0604020202020204" pitchFamily="34" charset="0"/>
              </a:rPr>
              <a:t>UN Sustainable Development Goals</a:t>
            </a:r>
            <a:endParaRPr lang="en-GB" b="1" dirty="0">
              <a:solidFill>
                <a:schemeClr val="tx2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155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520518" y="2205923"/>
            <a:ext cx="236582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endParaRPr lang="en-GB" sz="1600" b="1" dirty="0" smtClean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4</a:t>
            </a:r>
          </a:p>
          <a:p>
            <a:pPr algn="ctr">
              <a:spcAft>
                <a:spcPts val="600"/>
              </a:spcAft>
            </a:pPr>
            <a:r>
              <a:rPr lang="en-GB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approaches: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603972" y="2187505"/>
            <a:ext cx="299875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Auditing national systems of follow-up; 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Performance audit of SDG programmes;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 Assessing and supporting SDG 16;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Being models of transparency and accountability.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41" y="239260"/>
            <a:ext cx="1572328" cy="12147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172102" y="823359"/>
            <a:ext cx="53934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cs typeface="Arial" panose="020B0604020202020204" pitchFamily="34" charset="0"/>
              </a:rPr>
              <a:t>UN 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2697522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1520518" y="2205923"/>
            <a:ext cx="236582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endParaRPr lang="en-GB" sz="1600" b="1" dirty="0" smtClean="0">
              <a:solidFill>
                <a:schemeClr val="tx2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spcAft>
                <a:spcPts val="600"/>
              </a:spcAft>
            </a:pPr>
            <a:r>
              <a:rPr lang="en-GB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Measures for implementation: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436244" y="2187505"/>
            <a:ext cx="31664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sz="20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Auditing preparedness model;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Audit findings framework;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Public financial management framework;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b="1" dirty="0" smtClean="0">
                <a:solidFill>
                  <a:schemeClr val="tx2"/>
                </a:solidFill>
                <a:latin typeface="+mj-lt"/>
                <a:cs typeface="Arial" panose="020B0604020202020204" pitchFamily="34" charset="0"/>
              </a:rPr>
              <a:t>Global SAI performance evaluation framework.</a:t>
            </a:r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41" y="239260"/>
            <a:ext cx="1572328" cy="12147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172102" y="823359"/>
            <a:ext cx="53934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cs typeface="Arial" panose="020B0604020202020204" pitchFamily="34" charset="0"/>
              </a:rPr>
              <a:t>UN Sustainable Development Goals</a:t>
            </a:r>
          </a:p>
        </p:txBody>
      </p:sp>
    </p:spTree>
    <p:extLst>
      <p:ext uri="{BB962C8B-B14F-4D97-AF65-F5344CB8AC3E}">
        <p14:creationId xmlns:p14="http://schemas.microsoft.com/office/powerpoint/2010/main" val="261245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English UK"/>
</p:tagLst>
</file>

<file path=ppt/theme/theme1.xml><?xml version="1.0" encoding="utf-8"?>
<a:theme xmlns:a="http://schemas.openxmlformats.org/drawingml/2006/main" name="RH Präsentationsvorlage_Muster_11_v2.1">
  <a:themeElements>
    <a:clrScheme name="RH 3">
      <a:dk1>
        <a:srgbClr val="000000"/>
      </a:dk1>
      <a:lt1>
        <a:srgbClr val="FFFFFF"/>
      </a:lt1>
      <a:dk2>
        <a:srgbClr val="333399"/>
      </a:dk2>
      <a:lt2>
        <a:srgbClr val="FFFFFF"/>
      </a:lt2>
      <a:accent1>
        <a:srgbClr val="666666"/>
      </a:accent1>
      <a:accent2>
        <a:srgbClr val="333399"/>
      </a:accent2>
      <a:accent3>
        <a:srgbClr val="69AC51"/>
      </a:accent3>
      <a:accent4>
        <a:srgbClr val="6D0C22"/>
      </a:accent4>
      <a:accent5>
        <a:srgbClr val="CD6B2B"/>
      </a:accent5>
      <a:accent6>
        <a:srgbClr val="F1DC19"/>
      </a:accent6>
      <a:hlink>
        <a:srgbClr val="000000"/>
      </a:hlink>
      <a:folHlink>
        <a:srgbClr val="666666"/>
      </a:folHlink>
    </a:clrScheme>
    <a:fontScheme name="RH">
      <a:majorFont>
        <a:latin typeface="Calibri"/>
        <a:ea typeface=""/>
        <a:cs typeface=""/>
      </a:majorFont>
      <a:minorFont>
        <a:latin typeface="Cambria"/>
        <a:ea typeface=""/>
        <a:cs typeface="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400" dirty="0" err="1" smtClean="0">
            <a:solidFill>
              <a:srgbClr val="FFFFFF"/>
            </a:solidFill>
            <a:latin typeface="+mj-lt"/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chemeClr val="tx2"/>
            </a:solidFill>
            <a:latin typeface="+mj-lt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RH Präsentationsvorlage_EN_11_v2_EN.pptx</Template>
  <TotalTime>0</TotalTime>
  <Words>288</Words>
  <Application>Microsoft Macintosh PowerPoint</Application>
  <PresentationFormat>Bildschirmpräsentation (4:3)</PresentationFormat>
  <Paragraphs>71</Paragraphs>
  <Slides>16</Slides>
  <Notes>15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16</vt:i4>
      </vt:variant>
    </vt:vector>
  </HeadingPairs>
  <TitlesOfParts>
    <vt:vector size="17" baseType="lpstr">
      <vt:lpstr>RH Präsentationsvorlage_Muster_11_v2.1</vt:lpstr>
      <vt:lpstr>  Update on the  RECENT DEVELOPMENTS in INTOSAI                   Item 4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/>
  <Company>RH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subject/>
  <dc:creator>RH</dc:creator>
  <cp:keywords/>
  <dc:description/>
  <cp:lastModifiedBy>Garcia Gonzalez</cp:lastModifiedBy>
  <cp:revision>195</cp:revision>
  <cp:lastPrinted>2010-06-23T09:10:38Z</cp:lastPrinted>
  <dcterms:created xsi:type="dcterms:W3CDTF">2015-05-13T09:08:10Z</dcterms:created>
  <dcterms:modified xsi:type="dcterms:W3CDTF">2017-08-21T06:00:49Z</dcterms:modified>
  <cp:category/>
</cp:coreProperties>
</file>