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22"/>
  </p:notesMasterIdLst>
  <p:handoutMasterIdLst>
    <p:handoutMasterId r:id="rId23"/>
  </p:handoutMasterIdLst>
  <p:sldIdLst>
    <p:sldId id="256" r:id="rId2"/>
    <p:sldId id="258" r:id="rId3"/>
    <p:sldId id="260" r:id="rId4"/>
    <p:sldId id="294" r:id="rId5"/>
    <p:sldId id="295" r:id="rId6"/>
    <p:sldId id="270" r:id="rId7"/>
    <p:sldId id="275" r:id="rId8"/>
    <p:sldId id="279" r:id="rId9"/>
    <p:sldId id="282" r:id="rId10"/>
    <p:sldId id="283" r:id="rId11"/>
    <p:sldId id="261" r:id="rId12"/>
    <p:sldId id="286" r:id="rId13"/>
    <p:sldId id="296" r:id="rId14"/>
    <p:sldId id="297" r:id="rId15"/>
    <p:sldId id="298" r:id="rId16"/>
    <p:sldId id="299" r:id="rId17"/>
    <p:sldId id="300" r:id="rId18"/>
    <p:sldId id="301" r:id="rId19"/>
    <p:sldId id="302" r:id="rId20"/>
    <p:sldId id="285" r:id="rId21"/>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072" autoAdjust="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8F3D1-29ED-490C-A215-15525986B2D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817B9B32-8C73-4DA3-A02D-F2053F4A021E}">
      <dgm:prSet phldrT="[Text]" custT="1"/>
      <dgm:spPr/>
      <dgm:t>
        <a:bodyPr/>
        <a:lstStyle/>
        <a:p>
          <a:r>
            <a:rPr lang="en-GB" sz="4000" dirty="0" smtClean="0">
              <a:latin typeface="Ebrima" panose="02000000000000000000" pitchFamily="2" charset="0"/>
              <a:ea typeface="Ebrima" panose="02000000000000000000" pitchFamily="2" charset="0"/>
              <a:cs typeface="Ebrima" panose="02000000000000000000" pitchFamily="2" charset="0"/>
            </a:rPr>
            <a:t>Project leader</a:t>
          </a:r>
          <a:endParaRPr lang="en-GB" sz="4000" dirty="0">
            <a:latin typeface="Ebrima" panose="02000000000000000000" pitchFamily="2" charset="0"/>
            <a:ea typeface="Ebrima" panose="02000000000000000000" pitchFamily="2" charset="0"/>
            <a:cs typeface="Ebrima" panose="02000000000000000000" pitchFamily="2" charset="0"/>
          </a:endParaRPr>
        </a:p>
      </dgm:t>
    </dgm:pt>
    <dgm:pt modelId="{4E6E4B5A-8856-4765-B9A1-50E591CBB1BA}" type="parTrans" cxnId="{C86CC0E7-3D44-460C-B3AB-A3160BD4A07D}">
      <dgm:prSet/>
      <dgm:spPr/>
      <dgm:t>
        <a:bodyPr/>
        <a:lstStyle/>
        <a:p>
          <a:endParaRPr lang="en-GB"/>
        </a:p>
      </dgm:t>
    </dgm:pt>
    <dgm:pt modelId="{EC8E2506-A110-4B7D-9F69-76DAF15F9F8F}" type="sibTrans" cxnId="{C86CC0E7-3D44-460C-B3AB-A3160BD4A07D}">
      <dgm:prSet/>
      <dgm:spPr/>
      <dgm:t>
        <a:bodyPr/>
        <a:lstStyle/>
        <a:p>
          <a:endParaRPr lang="en-GB"/>
        </a:p>
      </dgm:t>
    </dgm:pt>
    <dgm:pt modelId="{BDC655C4-DD24-421E-BA5F-41EC52762F4A}">
      <dgm:prSet phldrT="[Text]" custT="1"/>
      <dgm:spPr/>
      <dgm:t>
        <a:bodyPr/>
        <a:lstStyle/>
        <a:p>
          <a:r>
            <a:rPr lang="en-GB" sz="3000" dirty="0" smtClean="0">
              <a:latin typeface="Ebrima" panose="02000000000000000000" pitchFamily="2" charset="0"/>
              <a:ea typeface="Ebrima" panose="02000000000000000000" pitchFamily="2" charset="0"/>
              <a:cs typeface="Ebrima" panose="02000000000000000000" pitchFamily="2" charset="0"/>
            </a:rPr>
            <a:t>Indonesia</a:t>
          </a:r>
          <a:endParaRPr lang="en-GB" sz="3000" dirty="0">
            <a:latin typeface="Ebrima" panose="02000000000000000000" pitchFamily="2" charset="0"/>
            <a:ea typeface="Ebrima" panose="02000000000000000000" pitchFamily="2" charset="0"/>
            <a:cs typeface="Ebrima" panose="02000000000000000000" pitchFamily="2" charset="0"/>
          </a:endParaRPr>
        </a:p>
      </dgm:t>
    </dgm:pt>
    <dgm:pt modelId="{8F0DC3D9-4288-42B7-9528-763FD0CC56B9}" type="parTrans" cxnId="{0E93678E-0E23-4067-BA45-3395A35BD65C}">
      <dgm:prSet/>
      <dgm:spPr/>
      <dgm:t>
        <a:bodyPr/>
        <a:lstStyle/>
        <a:p>
          <a:endParaRPr lang="en-GB"/>
        </a:p>
      </dgm:t>
    </dgm:pt>
    <dgm:pt modelId="{D5271188-C208-492C-82F0-FE8FB306BED6}" type="sibTrans" cxnId="{0E93678E-0E23-4067-BA45-3395A35BD65C}">
      <dgm:prSet/>
      <dgm:spPr/>
      <dgm:t>
        <a:bodyPr/>
        <a:lstStyle/>
        <a:p>
          <a:endParaRPr lang="en-GB"/>
        </a:p>
      </dgm:t>
    </dgm:pt>
    <dgm:pt modelId="{2DA7E666-F3E4-45FA-98B9-23AE65ED261C}">
      <dgm:prSet phldrT="[Text]" custT="1"/>
      <dgm:spPr/>
      <dgm:t>
        <a:bodyPr/>
        <a:lstStyle/>
        <a:p>
          <a:r>
            <a:rPr lang="en-GB" sz="4000" dirty="0" smtClean="0">
              <a:latin typeface="Ebrima" panose="02000000000000000000" pitchFamily="2" charset="0"/>
              <a:ea typeface="Ebrima" panose="02000000000000000000" pitchFamily="2" charset="0"/>
              <a:cs typeface="Ebrima" panose="02000000000000000000" pitchFamily="2" charset="0"/>
            </a:rPr>
            <a:t>Members</a:t>
          </a:r>
          <a:endParaRPr lang="en-GB" sz="4000" dirty="0">
            <a:latin typeface="Ebrima" panose="02000000000000000000" pitchFamily="2" charset="0"/>
            <a:ea typeface="Ebrima" panose="02000000000000000000" pitchFamily="2" charset="0"/>
            <a:cs typeface="Ebrima" panose="02000000000000000000" pitchFamily="2" charset="0"/>
          </a:endParaRPr>
        </a:p>
      </dgm:t>
    </dgm:pt>
    <dgm:pt modelId="{323B65D0-5128-418E-8961-0434F2DBA1D8}" type="parTrans" cxnId="{2FDB0B27-358A-4D6D-8173-1A3379004F8F}">
      <dgm:prSet/>
      <dgm:spPr/>
      <dgm:t>
        <a:bodyPr/>
        <a:lstStyle/>
        <a:p>
          <a:endParaRPr lang="en-GB"/>
        </a:p>
      </dgm:t>
    </dgm:pt>
    <dgm:pt modelId="{1E87189C-A135-4E8A-8659-01981AF4E19E}" type="sibTrans" cxnId="{2FDB0B27-358A-4D6D-8173-1A3379004F8F}">
      <dgm:prSet/>
      <dgm:spPr/>
      <dgm:t>
        <a:bodyPr/>
        <a:lstStyle/>
        <a:p>
          <a:endParaRPr lang="en-GB"/>
        </a:p>
      </dgm:t>
    </dgm:pt>
    <dgm:pt modelId="{C5CBDEAB-0FE9-4573-AAD3-7DC915A90DD7}">
      <dgm:prSet phldrT="[Text]" custT="1"/>
      <dgm:spPr/>
      <dgm:t>
        <a:bodyPr/>
        <a:lstStyle/>
        <a:p>
          <a:r>
            <a:rPr lang="en-GB" sz="2400" dirty="0" smtClean="0">
              <a:latin typeface="Ebrima" panose="02000000000000000000" pitchFamily="2" charset="0"/>
              <a:ea typeface="Ebrima" panose="02000000000000000000" pitchFamily="2" charset="0"/>
              <a:cs typeface="Ebrima" panose="02000000000000000000" pitchFamily="2" charset="0"/>
            </a:rPr>
            <a:t>Austria, Bangladesh, Bhutan, Estonia, Guatemala, Iraq, Maldives, Myanmar, Nepal, Philippines, Suriname, Trinidad and Tobago</a:t>
          </a:r>
          <a:endParaRPr lang="en-GB" sz="2400" dirty="0">
            <a:latin typeface="Ebrima" panose="02000000000000000000" pitchFamily="2" charset="0"/>
            <a:ea typeface="Ebrima" panose="02000000000000000000" pitchFamily="2" charset="0"/>
            <a:cs typeface="Ebrima" panose="02000000000000000000" pitchFamily="2" charset="0"/>
          </a:endParaRPr>
        </a:p>
      </dgm:t>
    </dgm:pt>
    <dgm:pt modelId="{C9AA0412-686D-4ECB-806C-B0E0EE05DF8A}" type="parTrans" cxnId="{C0149779-0493-487E-A271-99304031B806}">
      <dgm:prSet/>
      <dgm:spPr/>
      <dgm:t>
        <a:bodyPr/>
        <a:lstStyle/>
        <a:p>
          <a:endParaRPr lang="en-GB"/>
        </a:p>
      </dgm:t>
    </dgm:pt>
    <dgm:pt modelId="{1C57D5F4-30BE-4145-AB8C-8D52F27C2098}" type="sibTrans" cxnId="{C0149779-0493-487E-A271-99304031B806}">
      <dgm:prSet/>
      <dgm:spPr/>
      <dgm:t>
        <a:bodyPr/>
        <a:lstStyle/>
        <a:p>
          <a:endParaRPr lang="en-GB"/>
        </a:p>
      </dgm:t>
    </dgm:pt>
    <dgm:pt modelId="{BDD0C5FB-40C0-459E-A2D9-EE489E0169DE}">
      <dgm:prSet phldrT="[Text]"/>
      <dgm:spPr/>
      <dgm:t>
        <a:bodyPr/>
        <a:lstStyle/>
        <a:p>
          <a:endParaRPr lang="en-GB" sz="2600" dirty="0"/>
        </a:p>
      </dgm:t>
    </dgm:pt>
    <dgm:pt modelId="{94EFBAD4-031C-4076-8BAC-DA04CBD0151B}" type="parTrans" cxnId="{1D57323A-5C8B-4A82-9C0B-06FE72AFC030}">
      <dgm:prSet/>
      <dgm:spPr/>
      <dgm:t>
        <a:bodyPr/>
        <a:lstStyle/>
        <a:p>
          <a:endParaRPr lang="en-GB"/>
        </a:p>
      </dgm:t>
    </dgm:pt>
    <dgm:pt modelId="{0C91163F-D5CB-4E3A-B653-FB98124BFF21}" type="sibTrans" cxnId="{1D57323A-5C8B-4A82-9C0B-06FE72AFC030}">
      <dgm:prSet/>
      <dgm:spPr/>
      <dgm:t>
        <a:bodyPr/>
        <a:lstStyle/>
        <a:p>
          <a:endParaRPr lang="en-GB"/>
        </a:p>
      </dgm:t>
    </dgm:pt>
    <dgm:pt modelId="{4E0BF3B6-B524-4905-B0BB-BF0836F6EDCE}" type="pres">
      <dgm:prSet presAssocID="{42C8F3D1-29ED-490C-A215-15525986B2D6}" presName="Name0" presStyleCnt="0">
        <dgm:presLayoutVars>
          <dgm:dir/>
          <dgm:animLvl val="lvl"/>
          <dgm:resizeHandles/>
        </dgm:presLayoutVars>
      </dgm:prSet>
      <dgm:spPr/>
      <dgm:t>
        <a:bodyPr/>
        <a:lstStyle/>
        <a:p>
          <a:endParaRPr lang="en-GB"/>
        </a:p>
      </dgm:t>
    </dgm:pt>
    <dgm:pt modelId="{086C067E-8041-4F0B-8464-AECE0E736A2E}" type="pres">
      <dgm:prSet presAssocID="{817B9B32-8C73-4DA3-A02D-F2053F4A021E}" presName="linNode" presStyleCnt="0"/>
      <dgm:spPr/>
      <dgm:t>
        <a:bodyPr/>
        <a:lstStyle/>
        <a:p>
          <a:endParaRPr lang="en-GB"/>
        </a:p>
      </dgm:t>
    </dgm:pt>
    <dgm:pt modelId="{9A22D1E7-E4DB-464C-A9D0-CBE7FD0FEC32}" type="pres">
      <dgm:prSet presAssocID="{817B9B32-8C73-4DA3-A02D-F2053F4A021E}" presName="parentShp" presStyleLbl="node1" presStyleIdx="0" presStyleCnt="2">
        <dgm:presLayoutVars>
          <dgm:bulletEnabled val="1"/>
        </dgm:presLayoutVars>
      </dgm:prSet>
      <dgm:spPr/>
      <dgm:t>
        <a:bodyPr/>
        <a:lstStyle/>
        <a:p>
          <a:endParaRPr lang="en-GB"/>
        </a:p>
      </dgm:t>
    </dgm:pt>
    <dgm:pt modelId="{8D2B5A0E-F47C-4BB0-BDAB-C1E93F84D631}" type="pres">
      <dgm:prSet presAssocID="{817B9B32-8C73-4DA3-A02D-F2053F4A021E}" presName="childShp" presStyleLbl="bgAccFollowNode1" presStyleIdx="0" presStyleCnt="2">
        <dgm:presLayoutVars>
          <dgm:bulletEnabled val="1"/>
        </dgm:presLayoutVars>
      </dgm:prSet>
      <dgm:spPr/>
      <dgm:t>
        <a:bodyPr/>
        <a:lstStyle/>
        <a:p>
          <a:endParaRPr lang="en-GB"/>
        </a:p>
      </dgm:t>
    </dgm:pt>
    <dgm:pt modelId="{07791E82-273A-4645-AFCC-CBA658EC2012}" type="pres">
      <dgm:prSet presAssocID="{EC8E2506-A110-4B7D-9F69-76DAF15F9F8F}" presName="spacing" presStyleCnt="0"/>
      <dgm:spPr/>
      <dgm:t>
        <a:bodyPr/>
        <a:lstStyle/>
        <a:p>
          <a:endParaRPr lang="en-GB"/>
        </a:p>
      </dgm:t>
    </dgm:pt>
    <dgm:pt modelId="{CA698F2E-4E5F-4167-9C71-8620EC303371}" type="pres">
      <dgm:prSet presAssocID="{2DA7E666-F3E4-45FA-98B9-23AE65ED261C}" presName="linNode" presStyleCnt="0"/>
      <dgm:spPr/>
      <dgm:t>
        <a:bodyPr/>
        <a:lstStyle/>
        <a:p>
          <a:endParaRPr lang="en-GB"/>
        </a:p>
      </dgm:t>
    </dgm:pt>
    <dgm:pt modelId="{841D298E-FD47-4519-BF57-67B31E2969E8}" type="pres">
      <dgm:prSet presAssocID="{2DA7E666-F3E4-45FA-98B9-23AE65ED261C}" presName="parentShp" presStyleLbl="node1" presStyleIdx="1" presStyleCnt="2">
        <dgm:presLayoutVars>
          <dgm:bulletEnabled val="1"/>
        </dgm:presLayoutVars>
      </dgm:prSet>
      <dgm:spPr/>
      <dgm:t>
        <a:bodyPr/>
        <a:lstStyle/>
        <a:p>
          <a:endParaRPr lang="en-GB"/>
        </a:p>
      </dgm:t>
    </dgm:pt>
    <dgm:pt modelId="{2CE9BF37-4868-4A09-831E-208E69AFB1EF}" type="pres">
      <dgm:prSet presAssocID="{2DA7E666-F3E4-45FA-98B9-23AE65ED261C}" presName="childShp" presStyleLbl="bgAccFollowNode1" presStyleIdx="1" presStyleCnt="2">
        <dgm:presLayoutVars>
          <dgm:bulletEnabled val="1"/>
        </dgm:presLayoutVars>
      </dgm:prSet>
      <dgm:spPr/>
      <dgm:t>
        <a:bodyPr/>
        <a:lstStyle/>
        <a:p>
          <a:endParaRPr lang="en-GB"/>
        </a:p>
      </dgm:t>
    </dgm:pt>
  </dgm:ptLst>
  <dgm:cxnLst>
    <dgm:cxn modelId="{485C38AE-0EC1-49E7-B7DF-5A0153CF8978}" type="presOf" srcId="{C5CBDEAB-0FE9-4573-AAD3-7DC915A90DD7}" destId="{2CE9BF37-4868-4A09-831E-208E69AFB1EF}" srcOrd="0" destOrd="0" presId="urn:microsoft.com/office/officeart/2005/8/layout/vList6"/>
    <dgm:cxn modelId="{1D57323A-5C8B-4A82-9C0B-06FE72AFC030}" srcId="{817B9B32-8C73-4DA3-A02D-F2053F4A021E}" destId="{BDD0C5FB-40C0-459E-A2D9-EE489E0169DE}" srcOrd="0" destOrd="0" parTransId="{94EFBAD4-031C-4076-8BAC-DA04CBD0151B}" sibTransId="{0C91163F-D5CB-4E3A-B653-FB98124BFF21}"/>
    <dgm:cxn modelId="{1BFFB38E-0856-4983-ABBA-A1803A48C254}" type="presOf" srcId="{BDD0C5FB-40C0-459E-A2D9-EE489E0169DE}" destId="{8D2B5A0E-F47C-4BB0-BDAB-C1E93F84D631}" srcOrd="0" destOrd="0" presId="urn:microsoft.com/office/officeart/2005/8/layout/vList6"/>
    <dgm:cxn modelId="{7D3758B0-3390-4D74-96BA-28EFE17CDC31}" type="presOf" srcId="{2DA7E666-F3E4-45FA-98B9-23AE65ED261C}" destId="{841D298E-FD47-4519-BF57-67B31E2969E8}" srcOrd="0" destOrd="0" presId="urn:microsoft.com/office/officeart/2005/8/layout/vList6"/>
    <dgm:cxn modelId="{631EA2B7-F109-4793-9A56-322B34692D8B}" type="presOf" srcId="{817B9B32-8C73-4DA3-A02D-F2053F4A021E}" destId="{9A22D1E7-E4DB-464C-A9D0-CBE7FD0FEC32}" srcOrd="0" destOrd="0" presId="urn:microsoft.com/office/officeart/2005/8/layout/vList6"/>
    <dgm:cxn modelId="{0E93678E-0E23-4067-BA45-3395A35BD65C}" srcId="{817B9B32-8C73-4DA3-A02D-F2053F4A021E}" destId="{BDC655C4-DD24-421E-BA5F-41EC52762F4A}" srcOrd="1" destOrd="0" parTransId="{8F0DC3D9-4288-42B7-9528-763FD0CC56B9}" sibTransId="{D5271188-C208-492C-82F0-FE8FB306BED6}"/>
    <dgm:cxn modelId="{2FDB0B27-358A-4D6D-8173-1A3379004F8F}" srcId="{42C8F3D1-29ED-490C-A215-15525986B2D6}" destId="{2DA7E666-F3E4-45FA-98B9-23AE65ED261C}" srcOrd="1" destOrd="0" parTransId="{323B65D0-5128-418E-8961-0434F2DBA1D8}" sibTransId="{1E87189C-A135-4E8A-8659-01981AF4E19E}"/>
    <dgm:cxn modelId="{D5BBFE29-BD2E-41AB-88B2-D068F9807C1D}" type="presOf" srcId="{42C8F3D1-29ED-490C-A215-15525986B2D6}" destId="{4E0BF3B6-B524-4905-B0BB-BF0836F6EDCE}" srcOrd="0" destOrd="0" presId="urn:microsoft.com/office/officeart/2005/8/layout/vList6"/>
    <dgm:cxn modelId="{C0149779-0493-487E-A271-99304031B806}" srcId="{2DA7E666-F3E4-45FA-98B9-23AE65ED261C}" destId="{C5CBDEAB-0FE9-4573-AAD3-7DC915A90DD7}" srcOrd="0" destOrd="0" parTransId="{C9AA0412-686D-4ECB-806C-B0E0EE05DF8A}" sibTransId="{1C57D5F4-30BE-4145-AB8C-8D52F27C2098}"/>
    <dgm:cxn modelId="{C86CC0E7-3D44-460C-B3AB-A3160BD4A07D}" srcId="{42C8F3D1-29ED-490C-A215-15525986B2D6}" destId="{817B9B32-8C73-4DA3-A02D-F2053F4A021E}" srcOrd="0" destOrd="0" parTransId="{4E6E4B5A-8856-4765-B9A1-50E591CBB1BA}" sibTransId="{EC8E2506-A110-4B7D-9F69-76DAF15F9F8F}"/>
    <dgm:cxn modelId="{7A7099FB-E230-420F-97E6-F79DFEDB566D}" type="presOf" srcId="{BDC655C4-DD24-421E-BA5F-41EC52762F4A}" destId="{8D2B5A0E-F47C-4BB0-BDAB-C1E93F84D631}" srcOrd="0" destOrd="1" presId="urn:microsoft.com/office/officeart/2005/8/layout/vList6"/>
    <dgm:cxn modelId="{CC8B5261-2390-485D-A7F3-4B693FBF05E8}" type="presParOf" srcId="{4E0BF3B6-B524-4905-B0BB-BF0836F6EDCE}" destId="{086C067E-8041-4F0B-8464-AECE0E736A2E}" srcOrd="0" destOrd="0" presId="urn:microsoft.com/office/officeart/2005/8/layout/vList6"/>
    <dgm:cxn modelId="{925FB4F9-9828-45B9-90C5-968C7A73BC77}" type="presParOf" srcId="{086C067E-8041-4F0B-8464-AECE0E736A2E}" destId="{9A22D1E7-E4DB-464C-A9D0-CBE7FD0FEC32}" srcOrd="0" destOrd="0" presId="urn:microsoft.com/office/officeart/2005/8/layout/vList6"/>
    <dgm:cxn modelId="{67BDD194-57E7-462E-8DD1-93817B3BE875}" type="presParOf" srcId="{086C067E-8041-4F0B-8464-AECE0E736A2E}" destId="{8D2B5A0E-F47C-4BB0-BDAB-C1E93F84D631}" srcOrd="1" destOrd="0" presId="urn:microsoft.com/office/officeart/2005/8/layout/vList6"/>
    <dgm:cxn modelId="{6144D0F8-89D5-459C-9826-DF657ED5A91F}" type="presParOf" srcId="{4E0BF3B6-B524-4905-B0BB-BF0836F6EDCE}" destId="{07791E82-273A-4645-AFCC-CBA658EC2012}" srcOrd="1" destOrd="0" presId="urn:microsoft.com/office/officeart/2005/8/layout/vList6"/>
    <dgm:cxn modelId="{7E009924-8DDE-4027-88EA-05E7C286F021}" type="presParOf" srcId="{4E0BF3B6-B524-4905-B0BB-BF0836F6EDCE}" destId="{CA698F2E-4E5F-4167-9C71-8620EC303371}" srcOrd="2" destOrd="0" presId="urn:microsoft.com/office/officeart/2005/8/layout/vList6"/>
    <dgm:cxn modelId="{0708ECE1-D67F-4FF1-854C-813FD1991364}" type="presParOf" srcId="{CA698F2E-4E5F-4167-9C71-8620EC303371}" destId="{841D298E-FD47-4519-BF57-67B31E2969E8}" srcOrd="0" destOrd="0" presId="urn:microsoft.com/office/officeart/2005/8/layout/vList6"/>
    <dgm:cxn modelId="{44FE6CA8-7BD0-49CD-9769-A5AD42282B7A}" type="presParOf" srcId="{CA698F2E-4E5F-4167-9C71-8620EC303371}" destId="{2CE9BF37-4868-4A09-831E-208E69AFB1E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B5A0E-F47C-4BB0-BDAB-C1E93F84D631}">
      <dsp:nvSpPr>
        <dsp:cNvPr id="0" name=""/>
        <dsp:cNvSpPr/>
      </dsp:nvSpPr>
      <dsp:spPr>
        <a:xfrm>
          <a:off x="4691887" y="495"/>
          <a:ext cx="7037832" cy="193194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28600" lvl="1" indent="-228600" algn="l" defTabSz="1155700">
            <a:lnSpc>
              <a:spcPct val="90000"/>
            </a:lnSpc>
            <a:spcBef>
              <a:spcPct val="0"/>
            </a:spcBef>
            <a:spcAft>
              <a:spcPct val="15000"/>
            </a:spcAft>
            <a:buChar char="••"/>
          </a:pPr>
          <a:endParaRPr lang="en-GB" sz="2600" kern="1200" dirty="0"/>
        </a:p>
        <a:p>
          <a:pPr marL="285750" lvl="1" indent="-285750" algn="l" defTabSz="1333500">
            <a:lnSpc>
              <a:spcPct val="90000"/>
            </a:lnSpc>
            <a:spcBef>
              <a:spcPct val="0"/>
            </a:spcBef>
            <a:spcAft>
              <a:spcPct val="15000"/>
            </a:spcAft>
            <a:buChar char="••"/>
          </a:pPr>
          <a:r>
            <a:rPr lang="en-GB" sz="3000" kern="1200" dirty="0" smtClean="0">
              <a:latin typeface="Ebrima" panose="02000000000000000000" pitchFamily="2" charset="0"/>
              <a:ea typeface="Ebrima" panose="02000000000000000000" pitchFamily="2" charset="0"/>
              <a:cs typeface="Ebrima" panose="02000000000000000000" pitchFamily="2" charset="0"/>
            </a:rPr>
            <a:t>Indonesia</a:t>
          </a:r>
          <a:endParaRPr lang="en-GB" sz="3000" kern="1200" dirty="0">
            <a:latin typeface="Ebrima" panose="02000000000000000000" pitchFamily="2" charset="0"/>
            <a:ea typeface="Ebrima" panose="02000000000000000000" pitchFamily="2" charset="0"/>
            <a:cs typeface="Ebrima" panose="02000000000000000000" pitchFamily="2" charset="0"/>
          </a:endParaRPr>
        </a:p>
      </dsp:txBody>
      <dsp:txXfrm>
        <a:off x="4691887" y="241988"/>
        <a:ext cx="6313353" cy="1448957"/>
      </dsp:txXfrm>
    </dsp:sp>
    <dsp:sp modelId="{9A22D1E7-E4DB-464C-A9D0-CBE7FD0FEC32}">
      <dsp:nvSpPr>
        <dsp:cNvPr id="0" name=""/>
        <dsp:cNvSpPr/>
      </dsp:nvSpPr>
      <dsp:spPr>
        <a:xfrm>
          <a:off x="0" y="495"/>
          <a:ext cx="4691888" cy="19319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GB" sz="4000" kern="1200" dirty="0" smtClean="0">
              <a:latin typeface="Ebrima" panose="02000000000000000000" pitchFamily="2" charset="0"/>
              <a:ea typeface="Ebrima" panose="02000000000000000000" pitchFamily="2" charset="0"/>
              <a:cs typeface="Ebrima" panose="02000000000000000000" pitchFamily="2" charset="0"/>
            </a:rPr>
            <a:t>Project leader</a:t>
          </a:r>
          <a:endParaRPr lang="en-GB" sz="4000" kern="1200" dirty="0">
            <a:latin typeface="Ebrima" panose="02000000000000000000" pitchFamily="2" charset="0"/>
            <a:ea typeface="Ebrima" panose="02000000000000000000" pitchFamily="2" charset="0"/>
            <a:cs typeface="Ebrima" panose="02000000000000000000" pitchFamily="2" charset="0"/>
          </a:endParaRPr>
        </a:p>
      </dsp:txBody>
      <dsp:txXfrm>
        <a:off x="94310" y="94805"/>
        <a:ext cx="4503268" cy="1743323"/>
      </dsp:txXfrm>
    </dsp:sp>
    <dsp:sp modelId="{2CE9BF37-4868-4A09-831E-208E69AFB1EF}">
      <dsp:nvSpPr>
        <dsp:cNvPr id="0" name=""/>
        <dsp:cNvSpPr/>
      </dsp:nvSpPr>
      <dsp:spPr>
        <a:xfrm>
          <a:off x="4691887" y="2125633"/>
          <a:ext cx="7037832" cy="1931943"/>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latin typeface="Ebrima" panose="02000000000000000000" pitchFamily="2" charset="0"/>
              <a:ea typeface="Ebrima" panose="02000000000000000000" pitchFamily="2" charset="0"/>
              <a:cs typeface="Ebrima" panose="02000000000000000000" pitchFamily="2" charset="0"/>
            </a:rPr>
            <a:t>Austria, Bangladesh, Bhutan, Estonia, Guatemala, Iraq, Maldives, Myanmar, Nepal, Philippines, Suriname, Trinidad and Tobago</a:t>
          </a:r>
          <a:endParaRPr lang="en-GB" sz="2400" kern="1200" dirty="0">
            <a:latin typeface="Ebrima" panose="02000000000000000000" pitchFamily="2" charset="0"/>
            <a:ea typeface="Ebrima" panose="02000000000000000000" pitchFamily="2" charset="0"/>
            <a:cs typeface="Ebrima" panose="02000000000000000000" pitchFamily="2" charset="0"/>
          </a:endParaRPr>
        </a:p>
      </dsp:txBody>
      <dsp:txXfrm>
        <a:off x="4691887" y="2367126"/>
        <a:ext cx="6313353" cy="1448957"/>
      </dsp:txXfrm>
    </dsp:sp>
    <dsp:sp modelId="{841D298E-FD47-4519-BF57-67B31E2969E8}">
      <dsp:nvSpPr>
        <dsp:cNvPr id="0" name=""/>
        <dsp:cNvSpPr/>
      </dsp:nvSpPr>
      <dsp:spPr>
        <a:xfrm>
          <a:off x="0" y="2125633"/>
          <a:ext cx="4691888" cy="193194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GB" sz="4000" kern="1200" dirty="0" smtClean="0">
              <a:latin typeface="Ebrima" panose="02000000000000000000" pitchFamily="2" charset="0"/>
              <a:ea typeface="Ebrima" panose="02000000000000000000" pitchFamily="2" charset="0"/>
              <a:cs typeface="Ebrima" panose="02000000000000000000" pitchFamily="2" charset="0"/>
            </a:rPr>
            <a:t>Members</a:t>
          </a:r>
          <a:endParaRPr lang="en-GB" sz="4000" kern="1200" dirty="0">
            <a:latin typeface="Ebrima" panose="02000000000000000000" pitchFamily="2" charset="0"/>
            <a:ea typeface="Ebrima" panose="02000000000000000000" pitchFamily="2" charset="0"/>
            <a:cs typeface="Ebrima" panose="02000000000000000000" pitchFamily="2" charset="0"/>
          </a:endParaRPr>
        </a:p>
      </dsp:txBody>
      <dsp:txXfrm>
        <a:off x="94310" y="2219943"/>
        <a:ext cx="4503268" cy="174332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6725"/>
          </a:xfrm>
          <a:prstGeom prst="rect">
            <a:avLst/>
          </a:prstGeom>
        </p:spPr>
        <p:txBody>
          <a:bodyPr vert="horz" lIns="91440" tIns="45720" rIns="91440" bIns="45720" rtlCol="0"/>
          <a:lstStyle>
            <a:lvl1pPr algn="r">
              <a:defRPr sz="1200"/>
            </a:lvl1pPr>
          </a:lstStyle>
          <a:p>
            <a:fld id="{7AA283FB-86B7-4F1A-8C78-628451DFFAF8}" type="datetimeFigureOut">
              <a:rPr lang="en-US" smtClean="0"/>
              <a:t>8/16/2018</a:t>
            </a:fld>
            <a:endParaRPr lang="en-US"/>
          </a:p>
        </p:txBody>
      </p:sp>
      <p:sp>
        <p:nvSpPr>
          <p:cNvPr id="4" name="Footer Placeholder 3"/>
          <p:cNvSpPr>
            <a:spLocks noGrp="1"/>
          </p:cNvSpPr>
          <p:nvPr>
            <p:ph type="ftr" sz="quarter" idx="2"/>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6725"/>
          </a:xfrm>
          <a:prstGeom prst="rect">
            <a:avLst/>
          </a:prstGeom>
        </p:spPr>
        <p:txBody>
          <a:bodyPr vert="horz" lIns="91440" tIns="45720" rIns="91440" bIns="45720" rtlCol="0" anchor="b"/>
          <a:lstStyle>
            <a:lvl1pPr algn="r">
              <a:defRPr sz="1200"/>
            </a:lvl1pPr>
          </a:lstStyle>
          <a:p>
            <a:fld id="{333D0DAB-EEB2-406D-AE93-16657DEA0D68}" type="slidenum">
              <a:rPr lang="en-US" smtClean="0"/>
              <a:t>‹#›</a:t>
            </a:fld>
            <a:endParaRPr lang="en-US"/>
          </a:p>
        </p:txBody>
      </p:sp>
    </p:spTree>
    <p:extLst>
      <p:ext uri="{BB962C8B-B14F-4D97-AF65-F5344CB8AC3E}">
        <p14:creationId xmlns:p14="http://schemas.microsoft.com/office/powerpoint/2010/main" val="148025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GB"/>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2079BC26-2DFE-4924-8C71-60C4EC02FF32}" type="datetimeFigureOut">
              <a:rPr lang="en-GB" smtClean="0"/>
              <a:t>16/08/2018</a:t>
            </a:fld>
            <a:endParaRPr lang="en-GB"/>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GB"/>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GB"/>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2D2D5F85-0661-4B6E-824C-CE879E000094}" type="slidenum">
              <a:rPr lang="en-GB" smtClean="0"/>
              <a:t>‹#›</a:t>
            </a:fld>
            <a:endParaRPr lang="en-GB"/>
          </a:p>
        </p:txBody>
      </p:sp>
    </p:spTree>
    <p:extLst>
      <p:ext uri="{BB962C8B-B14F-4D97-AF65-F5344CB8AC3E}">
        <p14:creationId xmlns:p14="http://schemas.microsoft.com/office/powerpoint/2010/main" val="69146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ladies and gentlemen.</a:t>
            </a:r>
          </a:p>
          <a:p>
            <a:endParaRPr lang="en-GB" dirty="0" smtClean="0"/>
          </a:p>
          <a:p>
            <a:r>
              <a:rPr lang="en-GB" dirty="0" smtClean="0"/>
              <a:t>Thank you for the</a:t>
            </a:r>
            <a:r>
              <a:rPr lang="en-GB" baseline="0" dirty="0" smtClean="0"/>
              <a:t> time given to the Audit Board of the Republic of Indonesia to present progress report of research project on Auditing Disaster Preparedness.</a:t>
            </a:r>
          </a:p>
          <a:p>
            <a:endParaRPr lang="en-GB" baseline="0" dirty="0" smtClean="0"/>
          </a:p>
        </p:txBody>
      </p:sp>
      <p:sp>
        <p:nvSpPr>
          <p:cNvPr id="4" name="Slide Number Placeholder 3"/>
          <p:cNvSpPr>
            <a:spLocks noGrp="1"/>
          </p:cNvSpPr>
          <p:nvPr>
            <p:ph type="sldNum" sz="quarter" idx="10"/>
          </p:nvPr>
        </p:nvSpPr>
        <p:spPr/>
        <p:txBody>
          <a:bodyPr/>
          <a:lstStyle/>
          <a:p>
            <a:fld id="{2D2D5F85-0661-4B6E-824C-CE879E000094}" type="slidenum">
              <a:rPr lang="en-GB" smtClean="0"/>
              <a:t>1</a:t>
            </a:fld>
            <a:endParaRPr lang="en-GB"/>
          </a:p>
        </p:txBody>
      </p:sp>
    </p:spTree>
    <p:extLst>
      <p:ext uri="{BB962C8B-B14F-4D97-AF65-F5344CB8AC3E}">
        <p14:creationId xmlns:p14="http://schemas.microsoft.com/office/powerpoint/2010/main" val="63336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D5F85-0661-4B6E-824C-CE879E000094}" type="slidenum">
              <a:rPr lang="en-GB" smtClean="0"/>
              <a:t>16</a:t>
            </a:fld>
            <a:endParaRPr lang="en-GB"/>
          </a:p>
        </p:txBody>
      </p:sp>
    </p:spTree>
    <p:extLst>
      <p:ext uri="{BB962C8B-B14F-4D97-AF65-F5344CB8AC3E}">
        <p14:creationId xmlns:p14="http://schemas.microsoft.com/office/powerpoint/2010/main" val="304366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D5F85-0661-4B6E-824C-CE879E000094}" type="slidenum">
              <a:rPr lang="en-GB" smtClean="0"/>
              <a:t>17</a:t>
            </a:fld>
            <a:endParaRPr lang="en-GB"/>
          </a:p>
        </p:txBody>
      </p:sp>
    </p:spTree>
    <p:extLst>
      <p:ext uri="{BB962C8B-B14F-4D97-AF65-F5344CB8AC3E}">
        <p14:creationId xmlns:p14="http://schemas.microsoft.com/office/powerpoint/2010/main" val="153447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D5F85-0661-4B6E-824C-CE879E000094}" type="slidenum">
              <a:rPr lang="en-GB" smtClean="0"/>
              <a:t>19</a:t>
            </a:fld>
            <a:endParaRPr lang="en-GB"/>
          </a:p>
        </p:txBody>
      </p:sp>
    </p:spTree>
    <p:extLst>
      <p:ext uri="{BB962C8B-B14F-4D97-AF65-F5344CB8AC3E}">
        <p14:creationId xmlns:p14="http://schemas.microsoft.com/office/powerpoint/2010/main" val="255880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95485" y="4421823"/>
            <a:ext cx="5563869"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344514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will deliver t</a:t>
            </a:r>
            <a:r>
              <a:rPr lang="en-GB" dirty="0" smtClean="0"/>
              <a:t>his session into three agenda: general overview</a:t>
            </a:r>
            <a:r>
              <a:rPr lang="en-GB" baseline="0" dirty="0" smtClean="0"/>
              <a:t> of the project, project design, and proposed deliverable.</a:t>
            </a:r>
          </a:p>
          <a:p>
            <a:endParaRPr lang="en-GB" baseline="0" dirty="0" smtClean="0"/>
          </a:p>
          <a:p>
            <a:r>
              <a:rPr lang="en-GB" baseline="0" dirty="0" smtClean="0"/>
              <a:t>General overview will bring us to get acknowledged with project background, project objectives, responsible SAIs, activities and coordination arrangement, and progress to date. Meanwhile, project design will look at project scope, planned methodology, and timeframe of this project. Then, we will present you with proposed outline of the research project.</a:t>
            </a:r>
          </a:p>
          <a:p>
            <a:endParaRPr lang="en-GB" baseline="0" dirty="0" smtClean="0"/>
          </a:p>
          <a:p>
            <a:pPr defTabSz="929305">
              <a:defRPr/>
            </a:pPr>
            <a:r>
              <a:rPr lang="en-GB" baseline="0" dirty="0" smtClean="0"/>
              <a:t>We also invite you to discuss issues regarding our proposed outline of the research project.</a:t>
            </a:r>
          </a:p>
          <a:p>
            <a:endParaRPr lang="en-GB" dirty="0"/>
          </a:p>
        </p:txBody>
      </p:sp>
      <p:sp>
        <p:nvSpPr>
          <p:cNvPr id="4" name="Slide Number Placeholder 3"/>
          <p:cNvSpPr>
            <a:spLocks noGrp="1"/>
          </p:cNvSpPr>
          <p:nvPr>
            <p:ph type="sldNum" sz="quarter" idx="10"/>
          </p:nvPr>
        </p:nvSpPr>
        <p:spPr/>
        <p:txBody>
          <a:bodyPr/>
          <a:lstStyle/>
          <a:p>
            <a:fld id="{2D2D5F85-0661-4B6E-824C-CE879E000094}" type="slidenum">
              <a:rPr lang="en-GB" smtClean="0"/>
              <a:t>2</a:t>
            </a:fld>
            <a:endParaRPr lang="en-GB"/>
          </a:p>
        </p:txBody>
      </p:sp>
    </p:spTree>
    <p:extLst>
      <p:ext uri="{BB962C8B-B14F-4D97-AF65-F5344CB8AC3E}">
        <p14:creationId xmlns:p14="http://schemas.microsoft.com/office/powerpoint/2010/main" val="11906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D5F85-0661-4B6E-824C-CE879E000094}" type="slidenum">
              <a:rPr lang="en-GB" smtClean="0"/>
              <a:t>3</a:t>
            </a:fld>
            <a:endParaRPr lang="en-GB"/>
          </a:p>
        </p:txBody>
      </p:sp>
    </p:spTree>
    <p:extLst>
      <p:ext uri="{BB962C8B-B14F-4D97-AF65-F5344CB8AC3E}">
        <p14:creationId xmlns:p14="http://schemas.microsoft.com/office/powerpoint/2010/main" val="429419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Disasters have a devastating impact on development. Families lose homes, livelihoods and loved ones; communities and nations lose businesses, jobs and services; and children miss school, impacting on the quality of a generation.</a:t>
            </a:r>
          </a:p>
          <a:p>
            <a:endParaRPr lang="en-GB" dirty="0"/>
          </a:p>
          <a:p>
            <a:r>
              <a:rPr lang="en-GB" dirty="0"/>
              <a:t>Disaster impacts are already at extremely high levels - over the past twenty years, disasters from natural hazards have affected 4.4 billion people, claimed 1.3 million lives and caused $2 trillion in economic losses – and these will worsen by 2030, according to the IPCC SREX report. </a:t>
            </a:r>
          </a:p>
          <a:p>
            <a:endParaRPr lang="en-GB" dirty="0"/>
          </a:p>
          <a:p>
            <a:r>
              <a:rPr lang="en-GB" dirty="0"/>
              <a:t>Disasters have an overwhelming human, environmental and financial toll on development. This was clearly recognised in </a:t>
            </a:r>
            <a:r>
              <a:rPr lang="en-GB" i="1" dirty="0"/>
              <a:t>The Future we Want document </a:t>
            </a:r>
            <a:r>
              <a:rPr lang="en-GB" dirty="0"/>
              <a:t>which called for the building of resilience to disasters to be addressed with a renewed sense of urgency in the context of sustainable development. </a:t>
            </a:r>
          </a:p>
          <a:p>
            <a:endParaRPr lang="en-GB" dirty="0"/>
          </a:p>
          <a:p>
            <a:r>
              <a:rPr lang="en-GB" dirty="0"/>
              <a:t>Therefore, an effective emergency preparedness should be there and able to ensure that rapid, sufficient, and accurate actions are taken in and during disaster.</a:t>
            </a:r>
          </a:p>
          <a:p>
            <a:endParaRPr lang="en-GB" dirty="0"/>
          </a:p>
        </p:txBody>
      </p:sp>
      <p:sp>
        <p:nvSpPr>
          <p:cNvPr id="4" name="Slide Number Placeholder 3"/>
          <p:cNvSpPr>
            <a:spLocks noGrp="1"/>
          </p:cNvSpPr>
          <p:nvPr>
            <p:ph type="sldNum" sz="quarter" idx="10"/>
          </p:nvPr>
        </p:nvSpPr>
        <p:spPr/>
        <p:txBody>
          <a:bodyPr/>
          <a:lstStyle/>
          <a:p>
            <a:fld id="{8CAB356F-D9E7-4BAD-91FB-068D04D05DBA}" type="slidenum">
              <a:rPr lang="en-GB" smtClean="0"/>
              <a:t>4</a:t>
            </a:fld>
            <a:endParaRPr lang="en-GB"/>
          </a:p>
        </p:txBody>
      </p:sp>
    </p:spTree>
    <p:extLst>
      <p:ext uri="{BB962C8B-B14F-4D97-AF65-F5344CB8AC3E}">
        <p14:creationId xmlns:p14="http://schemas.microsoft.com/office/powerpoint/2010/main" val="109607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AB356F-D9E7-4BAD-91FB-068D04D05DBA}" type="slidenum">
              <a:rPr lang="en-GB" smtClean="0"/>
              <a:t>5</a:t>
            </a:fld>
            <a:endParaRPr lang="en-GB"/>
          </a:p>
        </p:txBody>
      </p:sp>
    </p:spTree>
    <p:extLst>
      <p:ext uri="{BB962C8B-B14F-4D97-AF65-F5344CB8AC3E}">
        <p14:creationId xmlns:p14="http://schemas.microsoft.com/office/powerpoint/2010/main" val="1717076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3822821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74650" y="698500"/>
            <a:ext cx="6205538"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95485" y="4421823"/>
            <a:ext cx="5563869" cy="4189095"/>
          </a:xfrm>
          <a:prstGeom prst="rect">
            <a:avLst/>
          </a:prstGeom>
        </p:spPr>
        <p:txBody>
          <a:bodyPr lIns="92915" tIns="92915" rIns="92915" bIns="92915" anchor="t" anchorCtr="0">
            <a:noAutofit/>
          </a:bodyPr>
          <a:lstStyle/>
          <a:p>
            <a:endParaRPr/>
          </a:p>
        </p:txBody>
      </p:sp>
    </p:spTree>
    <p:extLst>
      <p:ext uri="{BB962C8B-B14F-4D97-AF65-F5344CB8AC3E}">
        <p14:creationId xmlns:p14="http://schemas.microsoft.com/office/powerpoint/2010/main" val="1663142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D5F85-0661-4B6E-824C-CE879E000094}" type="slidenum">
              <a:rPr lang="en-GB" smtClean="0"/>
              <a:t>14</a:t>
            </a:fld>
            <a:endParaRPr lang="en-GB"/>
          </a:p>
        </p:txBody>
      </p:sp>
    </p:spTree>
    <p:extLst>
      <p:ext uri="{BB962C8B-B14F-4D97-AF65-F5344CB8AC3E}">
        <p14:creationId xmlns:p14="http://schemas.microsoft.com/office/powerpoint/2010/main" val="319795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D5F85-0661-4B6E-824C-CE879E000094}" type="slidenum">
              <a:rPr lang="en-GB" smtClean="0"/>
              <a:t>15</a:t>
            </a:fld>
            <a:endParaRPr lang="en-GB"/>
          </a:p>
        </p:txBody>
      </p:sp>
    </p:spTree>
    <p:extLst>
      <p:ext uri="{BB962C8B-B14F-4D97-AF65-F5344CB8AC3E}">
        <p14:creationId xmlns:p14="http://schemas.microsoft.com/office/powerpoint/2010/main" val="49844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9913A7-8F40-48B3-BCBB-4F911C4B3C8C}" type="datetime1">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973D3-19D3-4543-8F19-FAD07DBED3BE}" type="datetime1">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A102C-CC5E-47A7-AEE2-EF560137FA91}" type="datetime1">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6AAC1-BB0E-4F18-A97B-16A055EE811D}" type="datetime1">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F03108-AF6C-43B0-814D-54D3A814D828}" type="datetime1">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AB258FC-CA13-4870-815E-9F09BEF6CC3A}" type="datetime1">
              <a:rPr lang="en-US" smtClean="0"/>
              <a:t>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1AEF333-3F2F-43B2-9FA8-DD80BA0860E0}" type="datetime1">
              <a:rPr lang="en-US" smtClean="0"/>
              <a:t>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39D115-E73F-46E5-AA42-E8B45F8F846D}" type="datetime1">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049A7-A559-4D1D-9F86-8DE87B15CA31}" type="datetime1">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015A5F-10E0-4E73-8AB8-0DB445161873}" type="datetime1">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09CCDF-9538-4035-B5F8-D630E7AFFC61}" type="datetime1">
              <a:rPr lang="en-US" smtClean="0"/>
              <a:t>8/16/2018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3A719F-649B-4E64-82A4-994C25335846}" type="datetime1">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651166-6FAD-471A-8F6A-9A05ED66146E}" type="datetime1">
              <a:rPr lang="en-US" smtClean="0"/>
              <a:t>8/16/2018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2484AC-04E0-4770-854B-F19A2AE865A8}" type="datetime1">
              <a:rPr lang="en-US" smtClean="0"/>
              <a:t>8/16/2018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8312D2-7350-42EF-A7DC-C45591C1BA6D}" type="datetime1">
              <a:rPr lang="en-US" smtClean="0"/>
              <a:t>8/16/2018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F29B-FBC9-4272-97A7-3970785A1714}" type="datetime1">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04D21-1496-458D-B496-53767A51D232}" type="datetime1">
              <a:rPr lang="en-US" smtClean="0"/>
              <a:t>8/16/2018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B2798EA-6001-4D33-B8B8-5D1FFE0152D6}" type="datetime1">
              <a:rPr lang="en-US" smtClean="0"/>
              <a:t>8/16/2018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Powerpoint Sl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0" y="3117954"/>
            <a:ext cx="12192000" cy="3740046"/>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ts val="0"/>
              </a:spcBef>
              <a:defRPr/>
            </a:pPr>
            <a:endParaRPr lang="en-US" dirty="0" smtClean="0">
              <a:solidFill>
                <a:schemeClr val="bg1"/>
              </a:solidFill>
            </a:endParaRPr>
          </a:p>
          <a:p>
            <a:pPr algn="ctr">
              <a:spcBef>
                <a:spcPts val="0"/>
              </a:spcBef>
              <a:defRPr/>
            </a:pPr>
            <a:r>
              <a:rPr lang="en-GB" sz="4400" dirty="0">
                <a:solidFill>
                  <a:schemeClr val="tx1"/>
                </a:solidFill>
                <a:latin typeface="Bell MT" panose="02020503060305020303" pitchFamily="18" charset="0"/>
                <a:ea typeface="Ebrima" panose="02000000000000000000" pitchFamily="2" charset="0"/>
                <a:cs typeface="Ebrima" panose="02000000000000000000" pitchFamily="2" charset="0"/>
              </a:rPr>
              <a:t>PROGRESS REPORT </a:t>
            </a:r>
            <a:br>
              <a:rPr lang="en-GB" sz="4400" dirty="0">
                <a:solidFill>
                  <a:schemeClr val="tx1"/>
                </a:solidFill>
                <a:latin typeface="Bell MT" panose="02020503060305020303" pitchFamily="18" charset="0"/>
                <a:ea typeface="Ebrima" panose="02000000000000000000" pitchFamily="2" charset="0"/>
                <a:cs typeface="Ebrima" panose="02000000000000000000" pitchFamily="2" charset="0"/>
              </a:rPr>
            </a:br>
            <a:r>
              <a:rPr lang="en-GB" sz="4400" dirty="0">
                <a:solidFill>
                  <a:schemeClr val="tx1"/>
                </a:solidFill>
                <a:latin typeface="Bell MT" panose="02020503060305020303" pitchFamily="18" charset="0"/>
                <a:ea typeface="Ebrima" panose="02000000000000000000" pitchFamily="2" charset="0"/>
                <a:cs typeface="Ebrima" panose="02000000000000000000" pitchFamily="2" charset="0"/>
              </a:rPr>
              <a:t>Research Project on Auditing Emergency Preparedness of Disaster</a:t>
            </a:r>
            <a:endParaRPr lang="en-US" sz="4400" dirty="0">
              <a:solidFill>
                <a:schemeClr val="tx1"/>
              </a:solidFill>
              <a:latin typeface="Bell MT" panose="02020503060305020303" pitchFamily="18" charset="0"/>
            </a:endParaRPr>
          </a:p>
        </p:txBody>
      </p:sp>
      <p:sp>
        <p:nvSpPr>
          <p:cNvPr id="15" name="Subtitle 2"/>
          <p:cNvSpPr>
            <a:spLocks noGrp="1"/>
          </p:cNvSpPr>
          <p:nvPr>
            <p:ph type="subTitle" idx="1"/>
          </p:nvPr>
        </p:nvSpPr>
        <p:spPr>
          <a:xfrm>
            <a:off x="264826" y="5808133"/>
            <a:ext cx="11662347" cy="1049867"/>
          </a:xfrm>
        </p:spPr>
        <p:txBody>
          <a:bodyPr>
            <a:normAutofit/>
          </a:bodyPr>
          <a:lstStyle/>
          <a:p>
            <a:pPr>
              <a:spcBef>
                <a:spcPts val="0"/>
              </a:spcBef>
              <a:spcAft>
                <a:spcPts val="0"/>
              </a:spcAft>
            </a:pPr>
            <a:r>
              <a:rPr lang="en-GB" sz="2400" dirty="0" smtClean="0">
                <a:latin typeface="Century" panose="02040604050505020304" pitchFamily="18" charset="0"/>
                <a:ea typeface="Ebrima" panose="02000000000000000000" pitchFamily="2" charset="0"/>
                <a:cs typeface="Ebrima" panose="02000000000000000000" pitchFamily="2" charset="0"/>
              </a:rPr>
              <a:t>10</a:t>
            </a:r>
            <a:r>
              <a:rPr lang="en-GB" sz="2400" baseline="30000" dirty="0" smtClean="0">
                <a:latin typeface="Century" panose="02040604050505020304" pitchFamily="18" charset="0"/>
                <a:ea typeface="Ebrima" panose="02000000000000000000" pitchFamily="2" charset="0"/>
                <a:cs typeface="Ebrima" panose="02000000000000000000" pitchFamily="2" charset="0"/>
              </a:rPr>
              <a:t>th</a:t>
            </a:r>
            <a:r>
              <a:rPr lang="en-GB" sz="2400" dirty="0" smtClean="0">
                <a:latin typeface="Century" panose="02040604050505020304" pitchFamily="18" charset="0"/>
                <a:ea typeface="Ebrima" panose="02000000000000000000" pitchFamily="2" charset="0"/>
                <a:cs typeface="Ebrima" panose="02000000000000000000" pitchFamily="2" charset="0"/>
              </a:rPr>
              <a:t> KSC meeting</a:t>
            </a:r>
          </a:p>
          <a:p>
            <a:pPr>
              <a:spcBef>
                <a:spcPts val="0"/>
              </a:spcBef>
              <a:spcAft>
                <a:spcPts val="0"/>
              </a:spcAft>
            </a:pPr>
            <a:r>
              <a:rPr lang="en-GB" sz="2400" dirty="0" smtClean="0">
                <a:latin typeface="Century" panose="02040604050505020304" pitchFamily="18" charset="0"/>
                <a:ea typeface="Ebrima" panose="02000000000000000000" pitchFamily="2" charset="0"/>
                <a:cs typeface="Ebrima" panose="02000000000000000000" pitchFamily="2" charset="0"/>
              </a:rPr>
              <a:t>Kampala, 21</a:t>
            </a:r>
            <a:r>
              <a:rPr lang="en-GB" sz="2400" baseline="30000" dirty="0" smtClean="0">
                <a:latin typeface="Century" panose="02040604050505020304" pitchFamily="18" charset="0"/>
                <a:ea typeface="Ebrima" panose="02000000000000000000" pitchFamily="2" charset="0"/>
                <a:cs typeface="Ebrima" panose="02000000000000000000" pitchFamily="2" charset="0"/>
              </a:rPr>
              <a:t>st</a:t>
            </a:r>
            <a:r>
              <a:rPr lang="en-GB" sz="2400" dirty="0" smtClean="0">
                <a:latin typeface="Century" panose="02040604050505020304" pitchFamily="18" charset="0"/>
                <a:ea typeface="Ebrima" panose="02000000000000000000" pitchFamily="2" charset="0"/>
                <a:cs typeface="Ebrima" panose="02000000000000000000" pitchFamily="2" charset="0"/>
              </a:rPr>
              <a:t> August 2018</a:t>
            </a:r>
            <a:endParaRPr lang="en-GB" sz="2400" dirty="0">
              <a:latin typeface="Century" panose="02040604050505020304" pitchFamily="18"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016739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294671" y="0"/>
            <a:ext cx="2057400" cy="6858000"/>
          </a:xfrm>
          <a:prstGeom prst="rect">
            <a:avLst/>
          </a:prstGeom>
          <a:solidFill>
            <a:schemeClr val="accent6">
              <a:lumMod val="50000"/>
            </a:schemeClr>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1" name="Oval 20"/>
          <p:cNvSpPr/>
          <p:nvPr/>
        </p:nvSpPr>
        <p:spPr>
          <a:xfrm>
            <a:off x="8608871" y="228600"/>
            <a:ext cx="1981200" cy="1981200"/>
          </a:xfrm>
          <a:prstGeom prst="ellipse">
            <a:avLst/>
          </a:prstGeom>
          <a:solidFill>
            <a:schemeClr val="accent3"/>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E</a:t>
            </a:r>
          </a:p>
        </p:txBody>
      </p:sp>
      <p:sp>
        <p:nvSpPr>
          <p:cNvPr id="17" name="Rectangle 16"/>
          <p:cNvSpPr/>
          <p:nvPr/>
        </p:nvSpPr>
        <p:spPr>
          <a:xfrm>
            <a:off x="7314529" y="0"/>
            <a:ext cx="2057400" cy="6858000"/>
          </a:xfrm>
          <a:prstGeom prst="rect">
            <a:avLst/>
          </a:prstGeom>
          <a:solidFill>
            <a:schemeClr val="accent3"/>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Oval 17"/>
          <p:cNvSpPr/>
          <p:nvPr/>
        </p:nvSpPr>
        <p:spPr>
          <a:xfrm>
            <a:off x="6628729" y="1671829"/>
            <a:ext cx="1981200" cy="1981200"/>
          </a:xfrm>
          <a:prstGeom prst="ellipse">
            <a:avLst/>
          </a:prstGeom>
          <a:solidFill>
            <a:schemeClr val="accent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D</a:t>
            </a:r>
          </a:p>
        </p:txBody>
      </p:sp>
      <p:sp>
        <p:nvSpPr>
          <p:cNvPr id="14" name="Rectangle 13"/>
          <p:cNvSpPr/>
          <p:nvPr/>
        </p:nvSpPr>
        <p:spPr>
          <a:xfrm>
            <a:off x="5334388" y="0"/>
            <a:ext cx="2057400" cy="6858000"/>
          </a:xfrm>
          <a:prstGeom prst="rect">
            <a:avLst/>
          </a:prstGeom>
          <a:solidFill>
            <a:schemeClr val="accent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Oval 14"/>
          <p:cNvSpPr/>
          <p:nvPr/>
        </p:nvSpPr>
        <p:spPr>
          <a:xfrm>
            <a:off x="4648588" y="228600"/>
            <a:ext cx="1981200" cy="1981200"/>
          </a:xfrm>
          <a:prstGeom prst="ellipse">
            <a:avLst/>
          </a:prstGeom>
          <a:solidFill>
            <a:schemeClr val="accent1"/>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C</a:t>
            </a:r>
          </a:p>
        </p:txBody>
      </p:sp>
      <p:sp>
        <p:nvSpPr>
          <p:cNvPr id="11" name="Rectangle 10"/>
          <p:cNvSpPr/>
          <p:nvPr/>
        </p:nvSpPr>
        <p:spPr>
          <a:xfrm>
            <a:off x="3354247" y="0"/>
            <a:ext cx="2057400" cy="6858000"/>
          </a:xfrm>
          <a:prstGeom prst="rect">
            <a:avLst/>
          </a:prstGeom>
          <a:solidFill>
            <a:schemeClr val="accent1"/>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Oval 11"/>
          <p:cNvSpPr/>
          <p:nvPr/>
        </p:nvSpPr>
        <p:spPr>
          <a:xfrm>
            <a:off x="2668447" y="1671829"/>
            <a:ext cx="1981200" cy="1981200"/>
          </a:xfrm>
          <a:prstGeom prst="ellipse">
            <a:avLst/>
          </a:prstGeom>
          <a:solidFill>
            <a:schemeClr val="bg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latin typeface="Arial" panose="020B0604020202020204" pitchFamily="34" charset="0"/>
                <a:cs typeface="Arial" panose="020B0604020202020204" pitchFamily="34" charset="0"/>
              </a:rPr>
              <a:t>B</a:t>
            </a:r>
          </a:p>
        </p:txBody>
      </p:sp>
      <p:sp>
        <p:nvSpPr>
          <p:cNvPr id="7" name="Rectangle 6"/>
          <p:cNvSpPr/>
          <p:nvPr/>
        </p:nvSpPr>
        <p:spPr>
          <a:xfrm>
            <a:off x="1334947" y="0"/>
            <a:ext cx="2057400" cy="6858000"/>
          </a:xfrm>
          <a:prstGeom prst="rect">
            <a:avLst/>
          </a:prstGeom>
          <a:solidFill>
            <a:schemeClr val="bg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p:cNvSpPr/>
          <p:nvPr/>
        </p:nvSpPr>
        <p:spPr>
          <a:xfrm>
            <a:off x="649147" y="228600"/>
            <a:ext cx="1981200" cy="1981200"/>
          </a:xfrm>
          <a:prstGeom prst="ellipse">
            <a:avLst/>
          </a:prstGeom>
          <a:solidFill>
            <a:schemeClr val="tx2"/>
          </a:solidFill>
          <a:ln>
            <a:noFill/>
          </a:ln>
          <a:effectLst>
            <a:outerShdw blurRad="165100" dist="381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US" sz="4800" b="1" dirty="0">
                <a:solidFill>
                  <a:schemeClr val="bg1"/>
                </a:solidFill>
                <a:latin typeface="Arial" panose="020B0604020202020204" pitchFamily="34" charset="0"/>
                <a:cs typeface="Arial" panose="020B0604020202020204" pitchFamily="34" charset="0"/>
              </a:rPr>
              <a:t>A</a:t>
            </a:r>
          </a:p>
        </p:txBody>
      </p:sp>
      <p:sp>
        <p:nvSpPr>
          <p:cNvPr id="25" name="Rectangle 24"/>
          <p:cNvSpPr/>
          <p:nvPr/>
        </p:nvSpPr>
        <p:spPr>
          <a:xfrm>
            <a:off x="11118362" y="0"/>
            <a:ext cx="1072051"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Rectangle 26"/>
          <p:cNvSpPr/>
          <p:nvPr/>
        </p:nvSpPr>
        <p:spPr>
          <a:xfrm>
            <a:off x="-22631" y="0"/>
            <a:ext cx="1377158" cy="6858000"/>
          </a:xfrm>
          <a:prstGeom prst="rect">
            <a:avLst/>
          </a:prstGeom>
          <a:solidFill>
            <a:schemeClr val="tx2"/>
          </a:solidFill>
          <a:ln>
            <a:noFill/>
          </a:ln>
          <a:effectLst>
            <a:outerShdw blurRad="254000" dist="38100" sx="106000" sy="106000" algn="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Ebrima" panose="02000000000000000000" pitchFamily="2" charset="0"/>
              <a:ea typeface="Ebrima" panose="02000000000000000000" pitchFamily="2" charset="0"/>
              <a:cs typeface="Ebrima" panose="02000000000000000000" pitchFamily="2" charset="0"/>
            </a:endParaRPr>
          </a:p>
        </p:txBody>
      </p:sp>
      <p:sp>
        <p:nvSpPr>
          <p:cNvPr id="6" name="TextBox 5"/>
          <p:cNvSpPr txBox="1"/>
          <p:nvPr/>
        </p:nvSpPr>
        <p:spPr>
          <a:xfrm>
            <a:off x="1367545" y="3726943"/>
            <a:ext cx="2018723" cy="861774"/>
          </a:xfrm>
          <a:prstGeom prst="rect">
            <a:avLst/>
          </a:prstGeom>
          <a:noFill/>
        </p:spPr>
        <p:txBody>
          <a:bodyPr wrap="square" rtlCol="0">
            <a:spAutoFit/>
          </a:bodyPr>
          <a:lstStyle/>
          <a:p>
            <a:pPr algn="ctr"/>
            <a:r>
              <a:rPr lang="en-US" sz="2500" dirty="0" smtClean="0">
                <a:latin typeface="Ebrima" panose="02000000000000000000" pitchFamily="2" charset="0"/>
                <a:ea typeface="Ebrima" panose="02000000000000000000" pitchFamily="2" charset="0"/>
                <a:cs typeface="Ebrima" panose="02000000000000000000" pitchFamily="2" charset="0"/>
              </a:rPr>
              <a:t>Literature Review</a:t>
            </a:r>
            <a:endParaRPr lang="en-US" sz="2500" dirty="0">
              <a:latin typeface="Ebrima" panose="02000000000000000000" pitchFamily="2" charset="0"/>
              <a:ea typeface="Ebrima" panose="02000000000000000000" pitchFamily="2" charset="0"/>
              <a:cs typeface="Ebrima" panose="02000000000000000000" pitchFamily="2" charset="0"/>
            </a:endParaRPr>
          </a:p>
        </p:txBody>
      </p:sp>
      <p:sp>
        <p:nvSpPr>
          <p:cNvPr id="31" name="TextBox 30"/>
          <p:cNvSpPr txBox="1"/>
          <p:nvPr/>
        </p:nvSpPr>
        <p:spPr>
          <a:xfrm>
            <a:off x="5433394" y="2924034"/>
            <a:ext cx="1733415" cy="1200329"/>
          </a:xfrm>
          <a:prstGeom prst="rect">
            <a:avLst/>
          </a:prstGeom>
          <a:noFill/>
        </p:spPr>
        <p:txBody>
          <a:bodyPr wrap="square" rtlCol="0">
            <a:spAutoFit/>
          </a:bodyPr>
          <a:lstStyle/>
          <a:p>
            <a:pPr algn="ctr"/>
            <a:r>
              <a:rPr lang="en-US" sz="2400" kern="0" dirty="0" smtClean="0">
                <a:solidFill>
                  <a:schemeClr val="bg1"/>
                </a:solidFill>
                <a:latin typeface="Ebrima" panose="02000000000000000000" pitchFamily="2" charset="0"/>
                <a:ea typeface="Ebrima" panose="02000000000000000000" pitchFamily="2" charset="0"/>
                <a:cs typeface="Ebrima" panose="02000000000000000000" pitchFamily="2" charset="0"/>
              </a:rPr>
              <a:t>Preparing case studies</a:t>
            </a: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34" name="TextBox 33"/>
          <p:cNvSpPr txBox="1"/>
          <p:nvPr/>
        </p:nvSpPr>
        <p:spPr>
          <a:xfrm>
            <a:off x="9580623" y="2645668"/>
            <a:ext cx="1980142" cy="2308324"/>
          </a:xfrm>
          <a:prstGeom prst="rect">
            <a:avLst/>
          </a:prstGeom>
          <a:noFill/>
        </p:spPr>
        <p:txBody>
          <a:bodyPr wrap="square" rtlCol="0">
            <a:spAutoFit/>
          </a:bodyPr>
          <a:lstStyle/>
          <a:p>
            <a:pPr algn="ctr"/>
            <a:r>
              <a:rPr lang="en-US" sz="2400" kern="0" dirty="0" smtClean="0">
                <a:latin typeface="Ebrima" panose="02000000000000000000" pitchFamily="2" charset="0"/>
                <a:ea typeface="Ebrima" panose="02000000000000000000" pitchFamily="2" charset="0"/>
                <a:cs typeface="Ebrima" panose="02000000000000000000" pitchFamily="2" charset="0"/>
              </a:rPr>
              <a:t>Drafting (including distributing for comments &amp; finalization)</a:t>
            </a:r>
            <a:endParaRPr lang="en-US" sz="2400" dirty="0">
              <a:latin typeface="Ebrima" panose="02000000000000000000" pitchFamily="2" charset="0"/>
              <a:ea typeface="Ebrima" panose="02000000000000000000" pitchFamily="2" charset="0"/>
              <a:cs typeface="Ebrima" panose="02000000000000000000" pitchFamily="2" charset="0"/>
            </a:endParaRPr>
          </a:p>
        </p:txBody>
      </p:sp>
      <p:sp>
        <p:nvSpPr>
          <p:cNvPr id="38" name="TextBox 37"/>
          <p:cNvSpPr txBox="1"/>
          <p:nvPr/>
        </p:nvSpPr>
        <p:spPr>
          <a:xfrm>
            <a:off x="3350692" y="4133453"/>
            <a:ext cx="2018723" cy="1569660"/>
          </a:xfrm>
          <a:prstGeom prst="rect">
            <a:avLst/>
          </a:prstGeom>
          <a:noFill/>
        </p:spPr>
        <p:txBody>
          <a:bodyPr wrap="square" rtlCol="0">
            <a:spAutoFit/>
          </a:bodyPr>
          <a:lstStyle/>
          <a:p>
            <a:pPr algn="ctr"/>
            <a:r>
              <a:rPr lang="en-US" sz="2400" dirty="0" smtClean="0">
                <a:solidFill>
                  <a:schemeClr val="bg1"/>
                </a:solidFill>
                <a:latin typeface="Ebrima" panose="02000000000000000000" pitchFamily="2" charset="0"/>
                <a:ea typeface="Ebrima" panose="02000000000000000000" pitchFamily="2" charset="0"/>
                <a:cs typeface="Ebrima" panose="02000000000000000000" pitchFamily="2" charset="0"/>
              </a:rPr>
              <a:t>Study of various countries experiences</a:t>
            </a: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0" name="TextBox 39"/>
          <p:cNvSpPr txBox="1"/>
          <p:nvPr/>
        </p:nvSpPr>
        <p:spPr>
          <a:xfrm>
            <a:off x="7352562" y="4166619"/>
            <a:ext cx="1733415" cy="461665"/>
          </a:xfrm>
          <a:prstGeom prst="rect">
            <a:avLst/>
          </a:prstGeom>
          <a:noFill/>
        </p:spPr>
        <p:txBody>
          <a:bodyPr wrap="square" rtlCol="0">
            <a:spAutoFit/>
          </a:bodyPr>
          <a:lstStyle/>
          <a:p>
            <a:pPr algn="ctr"/>
            <a:r>
              <a:rPr lang="en-US" sz="2400" kern="0" dirty="0" smtClean="0">
                <a:solidFill>
                  <a:schemeClr val="bg1"/>
                </a:solidFill>
                <a:latin typeface="Ebrima" panose="02000000000000000000" pitchFamily="2" charset="0"/>
                <a:ea typeface="Ebrima" panose="02000000000000000000" pitchFamily="2" charset="0"/>
                <a:cs typeface="Ebrima" panose="02000000000000000000" pitchFamily="2" charset="0"/>
              </a:rPr>
              <a:t>FGDs</a:t>
            </a:r>
            <a:endParaRPr lang="en-US" sz="24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69" name="Rectangle 8"/>
          <p:cNvSpPr>
            <a:spLocks noChangeArrowheads="1"/>
          </p:cNvSpPr>
          <p:nvPr/>
        </p:nvSpPr>
        <p:spPr bwMode="auto">
          <a:xfrm rot="16200000">
            <a:off x="-2761526" y="2686854"/>
            <a:ext cx="6857999" cy="133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1" hangingPunct="1"/>
            <a:r>
              <a:rPr lang="en-US" sz="4000" dirty="0" smtClean="0">
                <a:solidFill>
                  <a:schemeClr val="bg1"/>
                </a:solidFill>
                <a:latin typeface="Ebrima" panose="02000000000000000000" pitchFamily="2" charset="0"/>
                <a:ea typeface="Ebrima" panose="02000000000000000000" pitchFamily="2" charset="0"/>
                <a:cs typeface="Ebrima" panose="02000000000000000000" pitchFamily="2" charset="0"/>
              </a:rPr>
              <a:t>PLANNED METHODOLOGY</a:t>
            </a:r>
            <a:endParaRPr lang="en-US" sz="40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70"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503" y="0"/>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10</a:t>
            </a:fld>
            <a:endParaRPr lang="en-US" dirty="0"/>
          </a:p>
        </p:txBody>
      </p:sp>
    </p:spTree>
    <p:extLst>
      <p:ext uri="{BB962C8B-B14F-4D97-AF65-F5344CB8AC3E}">
        <p14:creationId xmlns:p14="http://schemas.microsoft.com/office/powerpoint/2010/main" val="16783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1940" y="262219"/>
            <a:ext cx="10353762" cy="970450"/>
          </a:xfrm>
        </p:spPr>
        <p:txBody>
          <a:bodyPr>
            <a:normAutofit/>
          </a:bodyPr>
          <a:lstStyle/>
          <a:p>
            <a:r>
              <a:rPr lang="en-IN" sz="5000" dirty="0" smtClean="0">
                <a:latin typeface="Ebrima" panose="02000000000000000000" pitchFamily="2" charset="0"/>
                <a:ea typeface="Ebrima" panose="02000000000000000000" pitchFamily="2" charset="0"/>
                <a:cs typeface="Ebrima" panose="02000000000000000000" pitchFamily="2" charset="0"/>
              </a:rPr>
              <a:t>Project ROADMAP</a:t>
            </a:r>
            <a:endParaRPr lang="en-US" sz="5000" dirty="0">
              <a:latin typeface="Ebrima" panose="02000000000000000000" pitchFamily="2" charset="0"/>
              <a:ea typeface="Ebrima" panose="02000000000000000000" pitchFamily="2" charset="0"/>
              <a:cs typeface="Ebrima" panose="02000000000000000000" pitchFamily="2" charset="0"/>
            </a:endParaRPr>
          </a:p>
        </p:txBody>
      </p:sp>
      <p:sp>
        <p:nvSpPr>
          <p:cNvPr id="37" name="Freeform 34"/>
          <p:cNvSpPr>
            <a:spLocks/>
          </p:cNvSpPr>
          <p:nvPr/>
        </p:nvSpPr>
        <p:spPr bwMode="auto">
          <a:xfrm>
            <a:off x="1674364"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1"/>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01</a:t>
            </a:r>
          </a:p>
        </p:txBody>
      </p:sp>
      <p:sp>
        <p:nvSpPr>
          <p:cNvPr id="38" name="Freeform 35"/>
          <p:cNvSpPr>
            <a:spLocks/>
          </p:cNvSpPr>
          <p:nvPr/>
        </p:nvSpPr>
        <p:spPr bwMode="auto">
          <a:xfrm>
            <a:off x="1674365" y="1879123"/>
            <a:ext cx="2869875" cy="2748173"/>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9" name="Freeform 36"/>
          <p:cNvSpPr>
            <a:spLocks/>
          </p:cNvSpPr>
          <p:nvPr/>
        </p:nvSpPr>
        <p:spPr bwMode="auto">
          <a:xfrm>
            <a:off x="647701" y="3851317"/>
            <a:ext cx="1556119" cy="775979"/>
          </a:xfrm>
          <a:custGeom>
            <a:avLst/>
            <a:gdLst>
              <a:gd name="T0" fmla="*/ 115 w 1496"/>
              <a:gd name="T1" fmla="*/ 5 h 746"/>
              <a:gd name="T2" fmla="*/ 155 w 1496"/>
              <a:gd name="T3" fmla="*/ 29 h 746"/>
              <a:gd name="T4" fmla="*/ 864 w 1496"/>
              <a:gd name="T5" fmla="*/ 48 h 746"/>
              <a:gd name="T6" fmla="*/ 867 w 1496"/>
              <a:gd name="T7" fmla="*/ 151 h 746"/>
              <a:gd name="T8" fmla="*/ 895 w 1496"/>
              <a:gd name="T9" fmla="*/ 267 h 746"/>
              <a:gd name="T10" fmla="*/ 946 w 1496"/>
              <a:gd name="T11" fmla="*/ 372 h 746"/>
              <a:gd name="T12" fmla="*/ 1018 w 1496"/>
              <a:gd name="T13" fmla="*/ 462 h 746"/>
              <a:gd name="T14" fmla="*/ 1108 w 1496"/>
              <a:gd name="T15" fmla="*/ 533 h 746"/>
              <a:gd name="T16" fmla="*/ 1213 w 1496"/>
              <a:gd name="T17" fmla="*/ 585 h 746"/>
              <a:gd name="T18" fmla="*/ 1329 w 1496"/>
              <a:gd name="T19" fmla="*/ 611 h 746"/>
              <a:gd name="T20" fmla="*/ 1362 w 1496"/>
              <a:gd name="T21" fmla="*/ 579 h 746"/>
              <a:gd name="T22" fmla="*/ 1406 w 1496"/>
              <a:gd name="T23" fmla="*/ 567 h 746"/>
              <a:gd name="T24" fmla="*/ 1452 w 1496"/>
              <a:gd name="T25" fmla="*/ 579 h 746"/>
              <a:gd name="T26" fmla="*/ 1483 w 1496"/>
              <a:gd name="T27" fmla="*/ 612 h 746"/>
              <a:gd name="T28" fmla="*/ 1496 w 1496"/>
              <a:gd name="T29" fmla="*/ 656 h 746"/>
              <a:gd name="T30" fmla="*/ 1483 w 1496"/>
              <a:gd name="T31" fmla="*/ 702 h 746"/>
              <a:gd name="T32" fmla="*/ 1452 w 1496"/>
              <a:gd name="T33" fmla="*/ 735 h 746"/>
              <a:gd name="T34" fmla="*/ 1406 w 1496"/>
              <a:gd name="T35" fmla="*/ 746 h 746"/>
              <a:gd name="T36" fmla="*/ 1367 w 1496"/>
              <a:gd name="T37" fmla="*/ 737 h 746"/>
              <a:gd name="T38" fmla="*/ 1337 w 1496"/>
              <a:gd name="T39" fmla="*/ 713 h 746"/>
              <a:gd name="T40" fmla="*/ 1264 w 1496"/>
              <a:gd name="T41" fmla="*/ 687 h 746"/>
              <a:gd name="T42" fmla="*/ 1147 w 1496"/>
              <a:gd name="T43" fmla="*/ 649 h 746"/>
              <a:gd name="T44" fmla="*/ 1042 w 1496"/>
              <a:gd name="T45" fmla="*/ 591 h 746"/>
              <a:gd name="T46" fmla="*/ 951 w 1496"/>
              <a:gd name="T47" fmla="*/ 514 h 746"/>
              <a:gd name="T48" fmla="*/ 876 w 1496"/>
              <a:gd name="T49" fmla="*/ 421 h 746"/>
              <a:gd name="T50" fmla="*/ 821 w 1496"/>
              <a:gd name="T51" fmla="*/ 314 h 746"/>
              <a:gd name="T52" fmla="*/ 788 w 1496"/>
              <a:gd name="T53" fmla="*/ 196 h 746"/>
              <a:gd name="T54" fmla="*/ 168 w 1496"/>
              <a:gd name="T55" fmla="*/ 133 h 746"/>
              <a:gd name="T56" fmla="*/ 136 w 1496"/>
              <a:gd name="T57" fmla="*/ 167 h 746"/>
              <a:gd name="T58" fmla="*/ 90 w 1496"/>
              <a:gd name="T59" fmla="*/ 180 h 746"/>
              <a:gd name="T60" fmla="*/ 44 w 1496"/>
              <a:gd name="T61" fmla="*/ 167 h 746"/>
              <a:gd name="T62" fmla="*/ 13 w 1496"/>
              <a:gd name="T63" fmla="*/ 135 h 746"/>
              <a:gd name="T64" fmla="*/ 0 w 1496"/>
              <a:gd name="T65" fmla="*/ 90 h 746"/>
              <a:gd name="T66" fmla="*/ 13 w 1496"/>
              <a:gd name="T67" fmla="*/ 46 h 746"/>
              <a:gd name="T68" fmla="*/ 44 w 1496"/>
              <a:gd name="T69" fmla="*/ 13 h 746"/>
              <a:gd name="T70" fmla="*/ 90 w 1496"/>
              <a:gd name="T71"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6" h="746">
                <a:moveTo>
                  <a:pt x="90" y="0"/>
                </a:moveTo>
                <a:lnTo>
                  <a:pt x="115" y="5"/>
                </a:lnTo>
                <a:lnTo>
                  <a:pt x="136" y="14"/>
                </a:lnTo>
                <a:lnTo>
                  <a:pt x="155" y="29"/>
                </a:lnTo>
                <a:lnTo>
                  <a:pt x="168" y="48"/>
                </a:lnTo>
                <a:lnTo>
                  <a:pt x="864" y="48"/>
                </a:lnTo>
                <a:lnTo>
                  <a:pt x="864" y="90"/>
                </a:lnTo>
                <a:lnTo>
                  <a:pt x="867" y="151"/>
                </a:lnTo>
                <a:lnTo>
                  <a:pt x="878" y="210"/>
                </a:lnTo>
                <a:lnTo>
                  <a:pt x="895" y="267"/>
                </a:lnTo>
                <a:lnTo>
                  <a:pt x="917" y="321"/>
                </a:lnTo>
                <a:lnTo>
                  <a:pt x="946" y="372"/>
                </a:lnTo>
                <a:lnTo>
                  <a:pt x="980" y="419"/>
                </a:lnTo>
                <a:lnTo>
                  <a:pt x="1018" y="462"/>
                </a:lnTo>
                <a:lnTo>
                  <a:pt x="1062" y="500"/>
                </a:lnTo>
                <a:lnTo>
                  <a:pt x="1108" y="533"/>
                </a:lnTo>
                <a:lnTo>
                  <a:pt x="1159" y="562"/>
                </a:lnTo>
                <a:lnTo>
                  <a:pt x="1213" y="585"/>
                </a:lnTo>
                <a:lnTo>
                  <a:pt x="1270" y="600"/>
                </a:lnTo>
                <a:lnTo>
                  <a:pt x="1329" y="611"/>
                </a:lnTo>
                <a:lnTo>
                  <a:pt x="1344" y="593"/>
                </a:lnTo>
                <a:lnTo>
                  <a:pt x="1362" y="579"/>
                </a:lnTo>
                <a:lnTo>
                  <a:pt x="1382" y="570"/>
                </a:lnTo>
                <a:lnTo>
                  <a:pt x="1406" y="567"/>
                </a:lnTo>
                <a:lnTo>
                  <a:pt x="1430" y="570"/>
                </a:lnTo>
                <a:lnTo>
                  <a:pt x="1452" y="579"/>
                </a:lnTo>
                <a:lnTo>
                  <a:pt x="1470" y="594"/>
                </a:lnTo>
                <a:lnTo>
                  <a:pt x="1483" y="612"/>
                </a:lnTo>
                <a:lnTo>
                  <a:pt x="1492" y="633"/>
                </a:lnTo>
                <a:lnTo>
                  <a:pt x="1496" y="656"/>
                </a:lnTo>
                <a:lnTo>
                  <a:pt x="1492" y="680"/>
                </a:lnTo>
                <a:lnTo>
                  <a:pt x="1483" y="702"/>
                </a:lnTo>
                <a:lnTo>
                  <a:pt x="1470" y="720"/>
                </a:lnTo>
                <a:lnTo>
                  <a:pt x="1452" y="735"/>
                </a:lnTo>
                <a:lnTo>
                  <a:pt x="1430" y="744"/>
                </a:lnTo>
                <a:lnTo>
                  <a:pt x="1406" y="746"/>
                </a:lnTo>
                <a:lnTo>
                  <a:pt x="1386" y="744"/>
                </a:lnTo>
                <a:lnTo>
                  <a:pt x="1367" y="737"/>
                </a:lnTo>
                <a:lnTo>
                  <a:pt x="1350" y="727"/>
                </a:lnTo>
                <a:lnTo>
                  <a:pt x="1337" y="713"/>
                </a:lnTo>
                <a:lnTo>
                  <a:pt x="1325" y="696"/>
                </a:lnTo>
                <a:lnTo>
                  <a:pt x="1264" y="687"/>
                </a:lnTo>
                <a:lnTo>
                  <a:pt x="1205" y="671"/>
                </a:lnTo>
                <a:lnTo>
                  <a:pt x="1147" y="649"/>
                </a:lnTo>
                <a:lnTo>
                  <a:pt x="1093" y="623"/>
                </a:lnTo>
                <a:lnTo>
                  <a:pt x="1042" y="591"/>
                </a:lnTo>
                <a:lnTo>
                  <a:pt x="995" y="555"/>
                </a:lnTo>
                <a:lnTo>
                  <a:pt x="951" y="514"/>
                </a:lnTo>
                <a:lnTo>
                  <a:pt x="912" y="470"/>
                </a:lnTo>
                <a:lnTo>
                  <a:pt x="876" y="421"/>
                </a:lnTo>
                <a:lnTo>
                  <a:pt x="846" y="369"/>
                </a:lnTo>
                <a:lnTo>
                  <a:pt x="821" y="314"/>
                </a:lnTo>
                <a:lnTo>
                  <a:pt x="801" y="256"/>
                </a:lnTo>
                <a:lnTo>
                  <a:pt x="788" y="196"/>
                </a:lnTo>
                <a:lnTo>
                  <a:pt x="780" y="133"/>
                </a:lnTo>
                <a:lnTo>
                  <a:pt x="168" y="133"/>
                </a:lnTo>
                <a:lnTo>
                  <a:pt x="155" y="152"/>
                </a:lnTo>
                <a:lnTo>
                  <a:pt x="136" y="167"/>
                </a:lnTo>
                <a:lnTo>
                  <a:pt x="115" y="176"/>
                </a:lnTo>
                <a:lnTo>
                  <a:pt x="90" y="180"/>
                </a:lnTo>
                <a:lnTo>
                  <a:pt x="66" y="176"/>
                </a:lnTo>
                <a:lnTo>
                  <a:pt x="44" y="167"/>
                </a:lnTo>
                <a:lnTo>
                  <a:pt x="26" y="154"/>
                </a:lnTo>
                <a:lnTo>
                  <a:pt x="13" y="135"/>
                </a:lnTo>
                <a:lnTo>
                  <a:pt x="3" y="114"/>
                </a:lnTo>
                <a:lnTo>
                  <a:pt x="0" y="90"/>
                </a:lnTo>
                <a:lnTo>
                  <a:pt x="3" y="66"/>
                </a:lnTo>
                <a:lnTo>
                  <a:pt x="13" y="46"/>
                </a:lnTo>
                <a:lnTo>
                  <a:pt x="26" y="27"/>
                </a:lnTo>
                <a:lnTo>
                  <a:pt x="44" y="13"/>
                </a:lnTo>
                <a:lnTo>
                  <a:pt x="66" y="4"/>
                </a:lnTo>
                <a:lnTo>
                  <a:pt x="9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2" name="Freeform 34"/>
          <p:cNvSpPr>
            <a:spLocks/>
          </p:cNvSpPr>
          <p:nvPr/>
        </p:nvSpPr>
        <p:spPr bwMode="auto">
          <a:xfrm>
            <a:off x="4007718"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2"/>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02</a:t>
            </a:r>
          </a:p>
        </p:txBody>
      </p:sp>
      <p:sp>
        <p:nvSpPr>
          <p:cNvPr id="43" name="Freeform 35"/>
          <p:cNvSpPr>
            <a:spLocks/>
          </p:cNvSpPr>
          <p:nvPr/>
        </p:nvSpPr>
        <p:spPr bwMode="auto">
          <a:xfrm>
            <a:off x="4007719" y="1879123"/>
            <a:ext cx="2869875" cy="2748173"/>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34"/>
          <p:cNvSpPr>
            <a:spLocks/>
          </p:cNvSpPr>
          <p:nvPr/>
        </p:nvSpPr>
        <p:spPr bwMode="auto">
          <a:xfrm>
            <a:off x="6341072"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3"/>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03</a:t>
            </a:r>
          </a:p>
        </p:txBody>
      </p:sp>
      <p:sp>
        <p:nvSpPr>
          <p:cNvPr id="47" name="Freeform 35"/>
          <p:cNvSpPr>
            <a:spLocks/>
          </p:cNvSpPr>
          <p:nvPr/>
        </p:nvSpPr>
        <p:spPr bwMode="auto">
          <a:xfrm>
            <a:off x="6341073" y="1879123"/>
            <a:ext cx="2869875" cy="2748173"/>
          </a:xfrm>
          <a:custGeom>
            <a:avLst/>
            <a:gdLst>
              <a:gd name="T0" fmla="*/ 499 w 2759"/>
              <a:gd name="T1" fmla="*/ 12 h 2642"/>
              <a:gd name="T2" fmla="*/ 629 w 2759"/>
              <a:gd name="T3" fmla="*/ 71 h 2642"/>
              <a:gd name="T4" fmla="*/ 729 w 2759"/>
              <a:gd name="T5" fmla="*/ 171 h 2642"/>
              <a:gd name="T6" fmla="*/ 788 w 2759"/>
              <a:gd name="T7" fmla="*/ 302 h 2642"/>
              <a:gd name="T8" fmla="*/ 798 w 2759"/>
              <a:gd name="T9" fmla="*/ 451 h 2642"/>
              <a:gd name="T10" fmla="*/ 753 w 2759"/>
              <a:gd name="T11" fmla="*/ 591 h 2642"/>
              <a:gd name="T12" fmla="*/ 663 w 2759"/>
              <a:gd name="T13" fmla="*/ 703 h 2642"/>
              <a:gd name="T14" fmla="*/ 540 w 2759"/>
              <a:gd name="T15" fmla="*/ 777 h 2642"/>
              <a:gd name="T16" fmla="*/ 443 w 2759"/>
              <a:gd name="T17" fmla="*/ 1379 h 2642"/>
              <a:gd name="T18" fmla="*/ 627 w 2759"/>
              <a:gd name="T19" fmla="*/ 1421 h 2642"/>
              <a:gd name="T20" fmla="*/ 785 w 2759"/>
              <a:gd name="T21" fmla="*/ 1515 h 2642"/>
              <a:gd name="T22" fmla="*/ 908 w 2759"/>
              <a:gd name="T23" fmla="*/ 1651 h 2642"/>
              <a:gd name="T24" fmla="*/ 985 w 2759"/>
              <a:gd name="T25" fmla="*/ 1819 h 2642"/>
              <a:gd name="T26" fmla="*/ 2127 w 2759"/>
              <a:gd name="T27" fmla="*/ 1944 h 2642"/>
              <a:gd name="T28" fmla="*/ 2141 w 2759"/>
              <a:gd name="T29" fmla="*/ 2106 h 2642"/>
              <a:gd name="T30" fmla="*/ 2209 w 2759"/>
              <a:gd name="T31" fmla="*/ 2268 h 2642"/>
              <a:gd name="T32" fmla="*/ 2325 w 2759"/>
              <a:gd name="T33" fmla="*/ 2396 h 2642"/>
              <a:gd name="T34" fmla="*/ 2476 w 2759"/>
              <a:gd name="T35" fmla="*/ 2481 h 2642"/>
              <a:gd name="T36" fmla="*/ 2607 w 2759"/>
              <a:gd name="T37" fmla="*/ 2489 h 2642"/>
              <a:gd name="T38" fmla="*/ 2670 w 2759"/>
              <a:gd name="T39" fmla="*/ 2463 h 2642"/>
              <a:gd name="T40" fmla="*/ 2733 w 2759"/>
              <a:gd name="T41" fmla="*/ 2490 h 2642"/>
              <a:gd name="T42" fmla="*/ 2759 w 2759"/>
              <a:gd name="T43" fmla="*/ 2552 h 2642"/>
              <a:gd name="T44" fmla="*/ 2733 w 2759"/>
              <a:gd name="T45" fmla="*/ 2616 h 2642"/>
              <a:gd name="T46" fmla="*/ 2670 w 2759"/>
              <a:gd name="T47" fmla="*/ 2642 h 2642"/>
              <a:gd name="T48" fmla="*/ 2614 w 2759"/>
              <a:gd name="T49" fmla="*/ 2623 h 2642"/>
              <a:gd name="T50" fmla="*/ 2528 w 2759"/>
              <a:gd name="T51" fmla="*/ 2583 h 2642"/>
              <a:gd name="T52" fmla="*/ 2356 w 2759"/>
              <a:gd name="T53" fmla="*/ 2519 h 2642"/>
              <a:gd name="T54" fmla="*/ 2214 w 2759"/>
              <a:gd name="T55" fmla="*/ 2410 h 2642"/>
              <a:gd name="T56" fmla="*/ 2109 w 2759"/>
              <a:gd name="T57" fmla="*/ 2265 h 2642"/>
              <a:gd name="T58" fmla="*/ 2051 w 2759"/>
              <a:gd name="T59" fmla="*/ 2092 h 2642"/>
              <a:gd name="T60" fmla="*/ 924 w 2759"/>
              <a:gd name="T61" fmla="*/ 1986 h 2642"/>
              <a:gd name="T62" fmla="*/ 893 w 2759"/>
              <a:gd name="T63" fmla="*/ 1810 h 2642"/>
              <a:gd name="T64" fmla="*/ 809 w 2759"/>
              <a:gd name="T65" fmla="*/ 1658 h 2642"/>
              <a:gd name="T66" fmla="*/ 680 w 2759"/>
              <a:gd name="T67" fmla="*/ 1544 h 2642"/>
              <a:gd name="T68" fmla="*/ 520 w 2759"/>
              <a:gd name="T69" fmla="*/ 1477 h 2642"/>
              <a:gd name="T70" fmla="*/ 358 w 2759"/>
              <a:gd name="T71" fmla="*/ 1463 h 2642"/>
              <a:gd name="T72" fmla="*/ 261 w 2759"/>
              <a:gd name="T73" fmla="*/ 777 h 2642"/>
              <a:gd name="T74" fmla="*/ 137 w 2759"/>
              <a:gd name="T75" fmla="*/ 703 h 2642"/>
              <a:gd name="T76" fmla="*/ 47 w 2759"/>
              <a:gd name="T77" fmla="*/ 591 h 2642"/>
              <a:gd name="T78" fmla="*/ 2 w 2759"/>
              <a:gd name="T79" fmla="*/ 451 h 2642"/>
              <a:gd name="T80" fmla="*/ 11 w 2759"/>
              <a:gd name="T81" fmla="*/ 302 h 2642"/>
              <a:gd name="T82" fmla="*/ 71 w 2759"/>
              <a:gd name="T83" fmla="*/ 171 h 2642"/>
              <a:gd name="T84" fmla="*/ 171 w 2759"/>
              <a:gd name="T85" fmla="*/ 71 h 2642"/>
              <a:gd name="T86" fmla="*/ 301 w 2759"/>
              <a:gd name="T87" fmla="*/ 12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59" h="2642">
                <a:moveTo>
                  <a:pt x="400" y="0"/>
                </a:moveTo>
                <a:lnTo>
                  <a:pt x="451" y="3"/>
                </a:lnTo>
                <a:lnTo>
                  <a:pt x="499" y="12"/>
                </a:lnTo>
                <a:lnTo>
                  <a:pt x="545" y="27"/>
                </a:lnTo>
                <a:lnTo>
                  <a:pt x="588" y="46"/>
                </a:lnTo>
                <a:lnTo>
                  <a:pt x="629" y="71"/>
                </a:lnTo>
                <a:lnTo>
                  <a:pt x="667" y="101"/>
                </a:lnTo>
                <a:lnTo>
                  <a:pt x="700" y="134"/>
                </a:lnTo>
                <a:lnTo>
                  <a:pt x="729" y="171"/>
                </a:lnTo>
                <a:lnTo>
                  <a:pt x="754" y="212"/>
                </a:lnTo>
                <a:lnTo>
                  <a:pt x="774" y="255"/>
                </a:lnTo>
                <a:lnTo>
                  <a:pt x="788" y="302"/>
                </a:lnTo>
                <a:lnTo>
                  <a:pt x="798" y="350"/>
                </a:lnTo>
                <a:lnTo>
                  <a:pt x="801" y="401"/>
                </a:lnTo>
                <a:lnTo>
                  <a:pt x="798" y="451"/>
                </a:lnTo>
                <a:lnTo>
                  <a:pt x="788" y="501"/>
                </a:lnTo>
                <a:lnTo>
                  <a:pt x="774" y="548"/>
                </a:lnTo>
                <a:lnTo>
                  <a:pt x="753" y="591"/>
                </a:lnTo>
                <a:lnTo>
                  <a:pt x="727" y="632"/>
                </a:lnTo>
                <a:lnTo>
                  <a:pt x="698" y="669"/>
                </a:lnTo>
                <a:lnTo>
                  <a:pt x="663" y="703"/>
                </a:lnTo>
                <a:lnTo>
                  <a:pt x="625" y="733"/>
                </a:lnTo>
                <a:lnTo>
                  <a:pt x="584" y="757"/>
                </a:lnTo>
                <a:lnTo>
                  <a:pt x="540" y="777"/>
                </a:lnTo>
                <a:lnTo>
                  <a:pt x="492" y="791"/>
                </a:lnTo>
                <a:lnTo>
                  <a:pt x="443" y="799"/>
                </a:lnTo>
                <a:lnTo>
                  <a:pt x="443" y="1379"/>
                </a:lnTo>
                <a:lnTo>
                  <a:pt x="507" y="1387"/>
                </a:lnTo>
                <a:lnTo>
                  <a:pt x="568" y="1402"/>
                </a:lnTo>
                <a:lnTo>
                  <a:pt x="627" y="1421"/>
                </a:lnTo>
                <a:lnTo>
                  <a:pt x="683" y="1447"/>
                </a:lnTo>
                <a:lnTo>
                  <a:pt x="736" y="1479"/>
                </a:lnTo>
                <a:lnTo>
                  <a:pt x="785" y="1515"/>
                </a:lnTo>
                <a:lnTo>
                  <a:pt x="831" y="1556"/>
                </a:lnTo>
                <a:lnTo>
                  <a:pt x="871" y="1602"/>
                </a:lnTo>
                <a:lnTo>
                  <a:pt x="908" y="1651"/>
                </a:lnTo>
                <a:lnTo>
                  <a:pt x="939" y="1704"/>
                </a:lnTo>
                <a:lnTo>
                  <a:pt x="965" y="1760"/>
                </a:lnTo>
                <a:lnTo>
                  <a:pt x="985" y="1819"/>
                </a:lnTo>
                <a:lnTo>
                  <a:pt x="1000" y="1880"/>
                </a:lnTo>
                <a:lnTo>
                  <a:pt x="1008" y="1944"/>
                </a:lnTo>
                <a:lnTo>
                  <a:pt x="2127" y="1944"/>
                </a:lnTo>
                <a:lnTo>
                  <a:pt x="2127" y="1986"/>
                </a:lnTo>
                <a:lnTo>
                  <a:pt x="2131" y="2047"/>
                </a:lnTo>
                <a:lnTo>
                  <a:pt x="2141" y="2106"/>
                </a:lnTo>
                <a:lnTo>
                  <a:pt x="2158" y="2163"/>
                </a:lnTo>
                <a:lnTo>
                  <a:pt x="2181" y="2217"/>
                </a:lnTo>
                <a:lnTo>
                  <a:pt x="2209" y="2268"/>
                </a:lnTo>
                <a:lnTo>
                  <a:pt x="2243" y="2315"/>
                </a:lnTo>
                <a:lnTo>
                  <a:pt x="2282" y="2358"/>
                </a:lnTo>
                <a:lnTo>
                  <a:pt x="2325" y="2396"/>
                </a:lnTo>
                <a:lnTo>
                  <a:pt x="2372" y="2429"/>
                </a:lnTo>
                <a:lnTo>
                  <a:pt x="2423" y="2458"/>
                </a:lnTo>
                <a:lnTo>
                  <a:pt x="2476" y="2481"/>
                </a:lnTo>
                <a:lnTo>
                  <a:pt x="2533" y="2496"/>
                </a:lnTo>
                <a:lnTo>
                  <a:pt x="2592" y="2507"/>
                </a:lnTo>
                <a:lnTo>
                  <a:pt x="2607" y="2489"/>
                </a:lnTo>
                <a:lnTo>
                  <a:pt x="2624" y="2475"/>
                </a:lnTo>
                <a:lnTo>
                  <a:pt x="2646" y="2466"/>
                </a:lnTo>
                <a:lnTo>
                  <a:pt x="2670" y="2463"/>
                </a:lnTo>
                <a:lnTo>
                  <a:pt x="2694" y="2466"/>
                </a:lnTo>
                <a:lnTo>
                  <a:pt x="2715" y="2475"/>
                </a:lnTo>
                <a:lnTo>
                  <a:pt x="2733" y="2490"/>
                </a:lnTo>
                <a:lnTo>
                  <a:pt x="2747" y="2508"/>
                </a:lnTo>
                <a:lnTo>
                  <a:pt x="2756" y="2529"/>
                </a:lnTo>
                <a:lnTo>
                  <a:pt x="2759" y="2552"/>
                </a:lnTo>
                <a:lnTo>
                  <a:pt x="2756" y="2576"/>
                </a:lnTo>
                <a:lnTo>
                  <a:pt x="2747" y="2598"/>
                </a:lnTo>
                <a:lnTo>
                  <a:pt x="2733" y="2616"/>
                </a:lnTo>
                <a:lnTo>
                  <a:pt x="2715" y="2631"/>
                </a:lnTo>
                <a:lnTo>
                  <a:pt x="2694" y="2640"/>
                </a:lnTo>
                <a:lnTo>
                  <a:pt x="2670" y="2642"/>
                </a:lnTo>
                <a:lnTo>
                  <a:pt x="2649" y="2640"/>
                </a:lnTo>
                <a:lnTo>
                  <a:pt x="2630" y="2633"/>
                </a:lnTo>
                <a:lnTo>
                  <a:pt x="2614" y="2623"/>
                </a:lnTo>
                <a:lnTo>
                  <a:pt x="2599" y="2609"/>
                </a:lnTo>
                <a:lnTo>
                  <a:pt x="2589" y="2592"/>
                </a:lnTo>
                <a:lnTo>
                  <a:pt x="2528" y="2583"/>
                </a:lnTo>
                <a:lnTo>
                  <a:pt x="2467" y="2567"/>
                </a:lnTo>
                <a:lnTo>
                  <a:pt x="2410" y="2545"/>
                </a:lnTo>
                <a:lnTo>
                  <a:pt x="2356" y="2519"/>
                </a:lnTo>
                <a:lnTo>
                  <a:pt x="2306" y="2487"/>
                </a:lnTo>
                <a:lnTo>
                  <a:pt x="2258" y="2451"/>
                </a:lnTo>
                <a:lnTo>
                  <a:pt x="2214" y="2410"/>
                </a:lnTo>
                <a:lnTo>
                  <a:pt x="2175" y="2366"/>
                </a:lnTo>
                <a:lnTo>
                  <a:pt x="2140" y="2317"/>
                </a:lnTo>
                <a:lnTo>
                  <a:pt x="2109" y="2265"/>
                </a:lnTo>
                <a:lnTo>
                  <a:pt x="2084" y="2210"/>
                </a:lnTo>
                <a:lnTo>
                  <a:pt x="2065" y="2152"/>
                </a:lnTo>
                <a:lnTo>
                  <a:pt x="2051" y="2092"/>
                </a:lnTo>
                <a:lnTo>
                  <a:pt x="2043" y="2029"/>
                </a:lnTo>
                <a:lnTo>
                  <a:pt x="924" y="2029"/>
                </a:lnTo>
                <a:lnTo>
                  <a:pt x="924" y="1986"/>
                </a:lnTo>
                <a:lnTo>
                  <a:pt x="920" y="1926"/>
                </a:lnTo>
                <a:lnTo>
                  <a:pt x="910" y="1867"/>
                </a:lnTo>
                <a:lnTo>
                  <a:pt x="893" y="1810"/>
                </a:lnTo>
                <a:lnTo>
                  <a:pt x="870" y="1756"/>
                </a:lnTo>
                <a:lnTo>
                  <a:pt x="842" y="1706"/>
                </a:lnTo>
                <a:lnTo>
                  <a:pt x="809" y="1658"/>
                </a:lnTo>
                <a:lnTo>
                  <a:pt x="770" y="1616"/>
                </a:lnTo>
                <a:lnTo>
                  <a:pt x="727" y="1578"/>
                </a:lnTo>
                <a:lnTo>
                  <a:pt x="680" y="1544"/>
                </a:lnTo>
                <a:lnTo>
                  <a:pt x="630" y="1516"/>
                </a:lnTo>
                <a:lnTo>
                  <a:pt x="577" y="1494"/>
                </a:lnTo>
                <a:lnTo>
                  <a:pt x="520" y="1477"/>
                </a:lnTo>
                <a:lnTo>
                  <a:pt x="461" y="1466"/>
                </a:lnTo>
                <a:lnTo>
                  <a:pt x="400" y="1463"/>
                </a:lnTo>
                <a:lnTo>
                  <a:pt x="358" y="1463"/>
                </a:lnTo>
                <a:lnTo>
                  <a:pt x="358" y="799"/>
                </a:lnTo>
                <a:lnTo>
                  <a:pt x="309" y="791"/>
                </a:lnTo>
                <a:lnTo>
                  <a:pt x="261" y="777"/>
                </a:lnTo>
                <a:lnTo>
                  <a:pt x="217" y="757"/>
                </a:lnTo>
                <a:lnTo>
                  <a:pt x="175" y="733"/>
                </a:lnTo>
                <a:lnTo>
                  <a:pt x="137" y="703"/>
                </a:lnTo>
                <a:lnTo>
                  <a:pt x="103" y="669"/>
                </a:lnTo>
                <a:lnTo>
                  <a:pt x="72" y="632"/>
                </a:lnTo>
                <a:lnTo>
                  <a:pt x="47" y="591"/>
                </a:lnTo>
                <a:lnTo>
                  <a:pt x="27" y="548"/>
                </a:lnTo>
                <a:lnTo>
                  <a:pt x="12" y="501"/>
                </a:lnTo>
                <a:lnTo>
                  <a:pt x="2" y="451"/>
                </a:lnTo>
                <a:lnTo>
                  <a:pt x="0" y="401"/>
                </a:lnTo>
                <a:lnTo>
                  <a:pt x="2" y="350"/>
                </a:lnTo>
                <a:lnTo>
                  <a:pt x="11" y="302"/>
                </a:lnTo>
                <a:lnTo>
                  <a:pt x="26" y="255"/>
                </a:lnTo>
                <a:lnTo>
                  <a:pt x="46" y="212"/>
                </a:lnTo>
                <a:lnTo>
                  <a:pt x="71" y="171"/>
                </a:lnTo>
                <a:lnTo>
                  <a:pt x="101" y="134"/>
                </a:lnTo>
                <a:lnTo>
                  <a:pt x="134" y="101"/>
                </a:lnTo>
                <a:lnTo>
                  <a:pt x="171" y="71"/>
                </a:lnTo>
                <a:lnTo>
                  <a:pt x="212" y="46"/>
                </a:lnTo>
                <a:lnTo>
                  <a:pt x="255" y="27"/>
                </a:lnTo>
                <a:lnTo>
                  <a:pt x="301" y="12"/>
                </a:lnTo>
                <a:lnTo>
                  <a:pt x="350" y="3"/>
                </a:lnTo>
                <a:lnTo>
                  <a:pt x="40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0" name="Freeform 34"/>
          <p:cNvSpPr>
            <a:spLocks/>
          </p:cNvSpPr>
          <p:nvPr/>
        </p:nvSpPr>
        <p:spPr bwMode="auto">
          <a:xfrm>
            <a:off x="8674426" y="3528859"/>
            <a:ext cx="833190" cy="833189"/>
          </a:xfrm>
          <a:custGeom>
            <a:avLst/>
            <a:gdLst>
              <a:gd name="T0" fmla="*/ 400 w 801"/>
              <a:gd name="T1" fmla="*/ 0 h 801"/>
              <a:gd name="T2" fmla="*/ 451 w 801"/>
              <a:gd name="T3" fmla="*/ 2 h 801"/>
              <a:gd name="T4" fmla="*/ 499 w 801"/>
              <a:gd name="T5" fmla="*/ 11 h 801"/>
              <a:gd name="T6" fmla="*/ 545 w 801"/>
              <a:gd name="T7" fmla="*/ 26 h 801"/>
              <a:gd name="T8" fmla="*/ 588 w 801"/>
              <a:gd name="T9" fmla="*/ 46 h 801"/>
              <a:gd name="T10" fmla="*/ 629 w 801"/>
              <a:gd name="T11" fmla="*/ 71 h 801"/>
              <a:gd name="T12" fmla="*/ 667 w 801"/>
              <a:gd name="T13" fmla="*/ 101 h 801"/>
              <a:gd name="T14" fmla="*/ 700 w 801"/>
              <a:gd name="T15" fmla="*/ 134 h 801"/>
              <a:gd name="T16" fmla="*/ 729 w 801"/>
              <a:gd name="T17" fmla="*/ 171 h 801"/>
              <a:gd name="T18" fmla="*/ 754 w 801"/>
              <a:gd name="T19" fmla="*/ 211 h 801"/>
              <a:gd name="T20" fmla="*/ 774 w 801"/>
              <a:gd name="T21" fmla="*/ 256 h 801"/>
              <a:gd name="T22" fmla="*/ 788 w 801"/>
              <a:gd name="T23" fmla="*/ 301 h 801"/>
              <a:gd name="T24" fmla="*/ 798 w 801"/>
              <a:gd name="T25" fmla="*/ 350 h 801"/>
              <a:gd name="T26" fmla="*/ 801 w 801"/>
              <a:gd name="T27" fmla="*/ 400 h 801"/>
              <a:gd name="T28" fmla="*/ 798 w 801"/>
              <a:gd name="T29" fmla="*/ 451 h 801"/>
              <a:gd name="T30" fmla="*/ 788 w 801"/>
              <a:gd name="T31" fmla="*/ 499 h 801"/>
              <a:gd name="T32" fmla="*/ 774 w 801"/>
              <a:gd name="T33" fmla="*/ 545 h 801"/>
              <a:gd name="T34" fmla="*/ 754 w 801"/>
              <a:gd name="T35" fmla="*/ 589 h 801"/>
              <a:gd name="T36" fmla="*/ 729 w 801"/>
              <a:gd name="T37" fmla="*/ 630 h 801"/>
              <a:gd name="T38" fmla="*/ 700 w 801"/>
              <a:gd name="T39" fmla="*/ 667 h 801"/>
              <a:gd name="T40" fmla="*/ 667 w 801"/>
              <a:gd name="T41" fmla="*/ 700 h 801"/>
              <a:gd name="T42" fmla="*/ 629 w 801"/>
              <a:gd name="T43" fmla="*/ 730 h 801"/>
              <a:gd name="T44" fmla="*/ 588 w 801"/>
              <a:gd name="T45" fmla="*/ 755 h 801"/>
              <a:gd name="T46" fmla="*/ 545 w 801"/>
              <a:gd name="T47" fmla="*/ 774 h 801"/>
              <a:gd name="T48" fmla="*/ 499 w 801"/>
              <a:gd name="T49" fmla="*/ 789 h 801"/>
              <a:gd name="T50" fmla="*/ 451 w 801"/>
              <a:gd name="T51" fmla="*/ 798 h 801"/>
              <a:gd name="T52" fmla="*/ 400 w 801"/>
              <a:gd name="T53" fmla="*/ 801 h 801"/>
              <a:gd name="T54" fmla="*/ 350 w 801"/>
              <a:gd name="T55" fmla="*/ 798 h 801"/>
              <a:gd name="T56" fmla="*/ 301 w 801"/>
              <a:gd name="T57" fmla="*/ 789 h 801"/>
              <a:gd name="T58" fmla="*/ 255 w 801"/>
              <a:gd name="T59" fmla="*/ 774 h 801"/>
              <a:gd name="T60" fmla="*/ 212 w 801"/>
              <a:gd name="T61" fmla="*/ 755 h 801"/>
              <a:gd name="T62" fmla="*/ 171 w 801"/>
              <a:gd name="T63" fmla="*/ 730 h 801"/>
              <a:gd name="T64" fmla="*/ 134 w 801"/>
              <a:gd name="T65" fmla="*/ 700 h 801"/>
              <a:gd name="T66" fmla="*/ 101 w 801"/>
              <a:gd name="T67" fmla="*/ 667 h 801"/>
              <a:gd name="T68" fmla="*/ 71 w 801"/>
              <a:gd name="T69" fmla="*/ 630 h 801"/>
              <a:gd name="T70" fmla="*/ 46 w 801"/>
              <a:gd name="T71" fmla="*/ 589 h 801"/>
              <a:gd name="T72" fmla="*/ 26 w 801"/>
              <a:gd name="T73" fmla="*/ 545 h 801"/>
              <a:gd name="T74" fmla="*/ 11 w 801"/>
              <a:gd name="T75" fmla="*/ 499 h 801"/>
              <a:gd name="T76" fmla="*/ 2 w 801"/>
              <a:gd name="T77" fmla="*/ 451 h 801"/>
              <a:gd name="T78" fmla="*/ 0 w 801"/>
              <a:gd name="T79" fmla="*/ 400 h 801"/>
              <a:gd name="T80" fmla="*/ 2 w 801"/>
              <a:gd name="T81" fmla="*/ 350 h 801"/>
              <a:gd name="T82" fmla="*/ 11 w 801"/>
              <a:gd name="T83" fmla="*/ 301 h 801"/>
              <a:gd name="T84" fmla="*/ 26 w 801"/>
              <a:gd name="T85" fmla="*/ 256 h 801"/>
              <a:gd name="T86" fmla="*/ 46 w 801"/>
              <a:gd name="T87" fmla="*/ 211 h 801"/>
              <a:gd name="T88" fmla="*/ 71 w 801"/>
              <a:gd name="T89" fmla="*/ 171 h 801"/>
              <a:gd name="T90" fmla="*/ 101 w 801"/>
              <a:gd name="T91" fmla="*/ 134 h 801"/>
              <a:gd name="T92" fmla="*/ 134 w 801"/>
              <a:gd name="T93" fmla="*/ 101 h 801"/>
              <a:gd name="T94" fmla="*/ 171 w 801"/>
              <a:gd name="T95" fmla="*/ 71 h 801"/>
              <a:gd name="T96" fmla="*/ 212 w 801"/>
              <a:gd name="T97" fmla="*/ 46 h 801"/>
              <a:gd name="T98" fmla="*/ 255 w 801"/>
              <a:gd name="T99" fmla="*/ 26 h 801"/>
              <a:gd name="T100" fmla="*/ 301 w 801"/>
              <a:gd name="T101" fmla="*/ 11 h 801"/>
              <a:gd name="T102" fmla="*/ 350 w 801"/>
              <a:gd name="T103" fmla="*/ 2 h 801"/>
              <a:gd name="T104" fmla="*/ 400 w 801"/>
              <a:gd name="T105"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1" h="801">
                <a:moveTo>
                  <a:pt x="400" y="0"/>
                </a:moveTo>
                <a:lnTo>
                  <a:pt x="451" y="2"/>
                </a:lnTo>
                <a:lnTo>
                  <a:pt x="499" y="11"/>
                </a:lnTo>
                <a:lnTo>
                  <a:pt x="545" y="26"/>
                </a:lnTo>
                <a:lnTo>
                  <a:pt x="588" y="46"/>
                </a:lnTo>
                <a:lnTo>
                  <a:pt x="629" y="71"/>
                </a:lnTo>
                <a:lnTo>
                  <a:pt x="667" y="101"/>
                </a:lnTo>
                <a:lnTo>
                  <a:pt x="700" y="134"/>
                </a:lnTo>
                <a:lnTo>
                  <a:pt x="729" y="171"/>
                </a:lnTo>
                <a:lnTo>
                  <a:pt x="754" y="211"/>
                </a:lnTo>
                <a:lnTo>
                  <a:pt x="774" y="256"/>
                </a:lnTo>
                <a:lnTo>
                  <a:pt x="788" y="301"/>
                </a:lnTo>
                <a:lnTo>
                  <a:pt x="798" y="350"/>
                </a:lnTo>
                <a:lnTo>
                  <a:pt x="801" y="400"/>
                </a:lnTo>
                <a:lnTo>
                  <a:pt x="798" y="451"/>
                </a:lnTo>
                <a:lnTo>
                  <a:pt x="788" y="499"/>
                </a:lnTo>
                <a:lnTo>
                  <a:pt x="774" y="545"/>
                </a:lnTo>
                <a:lnTo>
                  <a:pt x="754" y="589"/>
                </a:lnTo>
                <a:lnTo>
                  <a:pt x="729" y="630"/>
                </a:lnTo>
                <a:lnTo>
                  <a:pt x="700" y="667"/>
                </a:lnTo>
                <a:lnTo>
                  <a:pt x="667" y="700"/>
                </a:lnTo>
                <a:lnTo>
                  <a:pt x="629" y="730"/>
                </a:lnTo>
                <a:lnTo>
                  <a:pt x="588" y="755"/>
                </a:lnTo>
                <a:lnTo>
                  <a:pt x="545" y="774"/>
                </a:lnTo>
                <a:lnTo>
                  <a:pt x="499" y="789"/>
                </a:lnTo>
                <a:lnTo>
                  <a:pt x="451" y="798"/>
                </a:lnTo>
                <a:lnTo>
                  <a:pt x="400" y="801"/>
                </a:lnTo>
                <a:lnTo>
                  <a:pt x="350" y="798"/>
                </a:lnTo>
                <a:lnTo>
                  <a:pt x="301" y="789"/>
                </a:lnTo>
                <a:lnTo>
                  <a:pt x="255" y="774"/>
                </a:lnTo>
                <a:lnTo>
                  <a:pt x="212" y="755"/>
                </a:lnTo>
                <a:lnTo>
                  <a:pt x="171" y="730"/>
                </a:lnTo>
                <a:lnTo>
                  <a:pt x="134" y="700"/>
                </a:lnTo>
                <a:lnTo>
                  <a:pt x="101" y="667"/>
                </a:lnTo>
                <a:lnTo>
                  <a:pt x="71" y="630"/>
                </a:lnTo>
                <a:lnTo>
                  <a:pt x="46" y="589"/>
                </a:lnTo>
                <a:lnTo>
                  <a:pt x="26" y="545"/>
                </a:lnTo>
                <a:lnTo>
                  <a:pt x="11" y="499"/>
                </a:lnTo>
                <a:lnTo>
                  <a:pt x="2" y="451"/>
                </a:lnTo>
                <a:lnTo>
                  <a:pt x="0" y="400"/>
                </a:lnTo>
                <a:lnTo>
                  <a:pt x="2" y="350"/>
                </a:lnTo>
                <a:lnTo>
                  <a:pt x="11" y="301"/>
                </a:lnTo>
                <a:lnTo>
                  <a:pt x="26" y="256"/>
                </a:lnTo>
                <a:lnTo>
                  <a:pt x="46" y="211"/>
                </a:lnTo>
                <a:lnTo>
                  <a:pt x="71" y="171"/>
                </a:lnTo>
                <a:lnTo>
                  <a:pt x="101" y="134"/>
                </a:lnTo>
                <a:lnTo>
                  <a:pt x="134" y="101"/>
                </a:lnTo>
                <a:lnTo>
                  <a:pt x="171" y="71"/>
                </a:lnTo>
                <a:lnTo>
                  <a:pt x="212" y="46"/>
                </a:lnTo>
                <a:lnTo>
                  <a:pt x="255" y="26"/>
                </a:lnTo>
                <a:lnTo>
                  <a:pt x="301" y="11"/>
                </a:lnTo>
                <a:lnTo>
                  <a:pt x="350" y="2"/>
                </a:lnTo>
                <a:lnTo>
                  <a:pt x="400" y="0"/>
                </a:lnTo>
                <a:close/>
              </a:path>
            </a:pathLst>
          </a:custGeom>
          <a:solidFill>
            <a:schemeClr val="accent4"/>
          </a:solidFill>
          <a:ln w="0">
            <a:noFill/>
            <a:prstDash val="solid"/>
            <a:round/>
            <a:headEnd/>
            <a:tailEnd/>
          </a:ln>
        </p:spPr>
        <p:txBody>
          <a:bodyPr vert="horz" wrap="square" lIns="0" tIns="0" rIns="0" bIns="0" numCol="1" anchor="ctr" anchorCtr="1" compatLnSpc="1">
            <a:prstTxWarp prst="textNoShape">
              <a:avLst/>
            </a:prstTxWarp>
          </a:bodyPr>
          <a:lstStyle/>
          <a:p>
            <a:r>
              <a:rPr lang="en-IN" sz="3000" dirty="0">
                <a:solidFill>
                  <a:schemeClr val="bg1"/>
                </a:solidFill>
                <a:latin typeface="Arial" panose="020B0604020202020204" pitchFamily="34" charset="0"/>
                <a:cs typeface="Arial" panose="020B0604020202020204" pitchFamily="34" charset="0"/>
              </a:rPr>
              <a:t>04</a:t>
            </a:r>
          </a:p>
        </p:txBody>
      </p:sp>
      <p:sp>
        <p:nvSpPr>
          <p:cNvPr id="10" name="Freeform 6"/>
          <p:cNvSpPr>
            <a:spLocks noEditPoints="1"/>
          </p:cNvSpPr>
          <p:nvPr/>
        </p:nvSpPr>
        <p:spPr bwMode="auto">
          <a:xfrm>
            <a:off x="1901741" y="2117712"/>
            <a:ext cx="378436" cy="379450"/>
          </a:xfrm>
          <a:custGeom>
            <a:avLst/>
            <a:gdLst>
              <a:gd name="T0" fmla="*/ 1370 w 3359"/>
              <a:gd name="T1" fmla="*/ 1982 h 3362"/>
              <a:gd name="T2" fmla="*/ 1342 w 3359"/>
              <a:gd name="T3" fmla="*/ 2001 h 3362"/>
              <a:gd name="T4" fmla="*/ 1332 w 3359"/>
              <a:gd name="T5" fmla="*/ 2034 h 3362"/>
              <a:gd name="T6" fmla="*/ 2027 w 3359"/>
              <a:gd name="T7" fmla="*/ 3247 h 3362"/>
              <a:gd name="T8" fmla="*/ 2025 w 3359"/>
              <a:gd name="T9" fmla="*/ 2017 h 3362"/>
              <a:gd name="T10" fmla="*/ 2005 w 3359"/>
              <a:gd name="T11" fmla="*/ 1990 h 3362"/>
              <a:gd name="T12" fmla="*/ 1973 w 3359"/>
              <a:gd name="T13" fmla="*/ 1979 h 3362"/>
              <a:gd name="T14" fmla="*/ 2374 w 3359"/>
              <a:gd name="T15" fmla="*/ 424 h 3362"/>
              <a:gd name="T16" fmla="*/ 2722 w 3359"/>
              <a:gd name="T17" fmla="*/ 962 h 3362"/>
              <a:gd name="T18" fmla="*/ 2374 w 3359"/>
              <a:gd name="T19" fmla="*/ 424 h 3362"/>
              <a:gd name="T20" fmla="*/ 405 w 3359"/>
              <a:gd name="T21" fmla="*/ 1334 h 3362"/>
              <a:gd name="T22" fmla="*/ 1216 w 3359"/>
              <a:gd name="T23" fmla="*/ 3247 h 3362"/>
              <a:gd name="T24" fmla="*/ 1219 w 3359"/>
              <a:gd name="T25" fmla="*/ 2003 h 3362"/>
              <a:gd name="T26" fmla="*/ 1239 w 3359"/>
              <a:gd name="T27" fmla="*/ 1948 h 3362"/>
              <a:gd name="T28" fmla="*/ 1277 w 3359"/>
              <a:gd name="T29" fmla="*/ 1904 h 3362"/>
              <a:gd name="T30" fmla="*/ 1328 w 3359"/>
              <a:gd name="T31" fmla="*/ 1875 h 3362"/>
              <a:gd name="T32" fmla="*/ 1387 w 3359"/>
              <a:gd name="T33" fmla="*/ 1864 h 3362"/>
              <a:gd name="T34" fmla="*/ 2004 w 3359"/>
              <a:gd name="T35" fmla="*/ 1867 h 3362"/>
              <a:gd name="T36" fmla="*/ 2058 w 3359"/>
              <a:gd name="T37" fmla="*/ 1887 h 3362"/>
              <a:gd name="T38" fmla="*/ 2103 w 3359"/>
              <a:gd name="T39" fmla="*/ 1925 h 3362"/>
              <a:gd name="T40" fmla="*/ 2132 w 3359"/>
              <a:gd name="T41" fmla="*/ 1974 h 3362"/>
              <a:gd name="T42" fmla="*/ 2143 w 3359"/>
              <a:gd name="T43" fmla="*/ 2034 h 3362"/>
              <a:gd name="T44" fmla="*/ 2953 w 3359"/>
              <a:gd name="T45" fmla="*/ 3247 h 3362"/>
              <a:gd name="T46" fmla="*/ 2838 w 3359"/>
              <a:gd name="T47" fmla="*/ 1227 h 3362"/>
              <a:gd name="T48" fmla="*/ 1679 w 3359"/>
              <a:gd name="T49" fmla="*/ 157 h 3362"/>
              <a:gd name="T50" fmla="*/ 2258 w 3359"/>
              <a:gd name="T51" fmla="*/ 535 h 3362"/>
              <a:gd name="T52" fmla="*/ 2838 w 3359"/>
              <a:gd name="T53" fmla="*/ 309 h 3362"/>
              <a:gd name="T54" fmla="*/ 3341 w 3359"/>
              <a:gd name="T55" fmla="*/ 1534 h 3362"/>
              <a:gd name="T56" fmla="*/ 3357 w 3359"/>
              <a:gd name="T57" fmla="*/ 1559 h 3362"/>
              <a:gd name="T58" fmla="*/ 3358 w 3359"/>
              <a:gd name="T59" fmla="*/ 1589 h 3362"/>
              <a:gd name="T60" fmla="*/ 3344 w 3359"/>
              <a:gd name="T61" fmla="*/ 1616 h 3362"/>
              <a:gd name="T62" fmla="*/ 3317 w 3359"/>
              <a:gd name="T63" fmla="*/ 1632 h 3362"/>
              <a:gd name="T64" fmla="*/ 3287 w 3359"/>
              <a:gd name="T65" fmla="*/ 1633 h 3362"/>
              <a:gd name="T66" fmla="*/ 3262 w 3359"/>
              <a:gd name="T67" fmla="*/ 1618 h 3362"/>
              <a:gd name="T68" fmla="*/ 3069 w 3359"/>
              <a:gd name="T69" fmla="*/ 3362 h 3362"/>
              <a:gd name="T70" fmla="*/ 290 w 3359"/>
              <a:gd name="T71" fmla="*/ 1441 h 3362"/>
              <a:gd name="T72" fmla="*/ 85 w 3359"/>
              <a:gd name="T73" fmla="*/ 1627 h 3362"/>
              <a:gd name="T74" fmla="*/ 56 w 3359"/>
              <a:gd name="T75" fmla="*/ 1634 h 3362"/>
              <a:gd name="T76" fmla="*/ 28 w 3359"/>
              <a:gd name="T77" fmla="*/ 1625 h 3362"/>
              <a:gd name="T78" fmla="*/ 7 w 3359"/>
              <a:gd name="T79" fmla="*/ 1603 h 3362"/>
              <a:gd name="T80" fmla="*/ 0 w 3359"/>
              <a:gd name="T81" fmla="*/ 1574 h 3362"/>
              <a:gd name="T82" fmla="*/ 9 w 3359"/>
              <a:gd name="T83" fmla="*/ 1546 h 3362"/>
              <a:gd name="T84" fmla="*/ 1679 w 3359"/>
              <a:gd name="T85" fmla="*/ 0 h 3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59" h="3362">
                <a:moveTo>
                  <a:pt x="1387" y="1979"/>
                </a:moveTo>
                <a:lnTo>
                  <a:pt x="1370" y="1982"/>
                </a:lnTo>
                <a:lnTo>
                  <a:pt x="1354" y="1990"/>
                </a:lnTo>
                <a:lnTo>
                  <a:pt x="1342" y="2001"/>
                </a:lnTo>
                <a:lnTo>
                  <a:pt x="1335" y="2017"/>
                </a:lnTo>
                <a:lnTo>
                  <a:pt x="1332" y="2034"/>
                </a:lnTo>
                <a:lnTo>
                  <a:pt x="1332" y="3247"/>
                </a:lnTo>
                <a:lnTo>
                  <a:pt x="2027" y="3247"/>
                </a:lnTo>
                <a:lnTo>
                  <a:pt x="2027" y="2034"/>
                </a:lnTo>
                <a:lnTo>
                  <a:pt x="2025" y="2017"/>
                </a:lnTo>
                <a:lnTo>
                  <a:pt x="2016" y="2001"/>
                </a:lnTo>
                <a:lnTo>
                  <a:pt x="2005" y="1990"/>
                </a:lnTo>
                <a:lnTo>
                  <a:pt x="1990" y="1982"/>
                </a:lnTo>
                <a:lnTo>
                  <a:pt x="1973" y="1979"/>
                </a:lnTo>
                <a:lnTo>
                  <a:pt x="1387" y="1979"/>
                </a:lnTo>
                <a:close/>
                <a:moveTo>
                  <a:pt x="2374" y="424"/>
                </a:moveTo>
                <a:lnTo>
                  <a:pt x="2374" y="642"/>
                </a:lnTo>
                <a:lnTo>
                  <a:pt x="2722" y="962"/>
                </a:lnTo>
                <a:lnTo>
                  <a:pt x="2722" y="424"/>
                </a:lnTo>
                <a:lnTo>
                  <a:pt x="2374" y="424"/>
                </a:lnTo>
                <a:close/>
                <a:moveTo>
                  <a:pt x="1679" y="157"/>
                </a:moveTo>
                <a:lnTo>
                  <a:pt x="405" y="1334"/>
                </a:lnTo>
                <a:lnTo>
                  <a:pt x="405" y="3247"/>
                </a:lnTo>
                <a:lnTo>
                  <a:pt x="1216" y="3247"/>
                </a:lnTo>
                <a:lnTo>
                  <a:pt x="1216" y="2034"/>
                </a:lnTo>
                <a:lnTo>
                  <a:pt x="1219" y="2003"/>
                </a:lnTo>
                <a:lnTo>
                  <a:pt x="1228" y="1974"/>
                </a:lnTo>
                <a:lnTo>
                  <a:pt x="1239" y="1948"/>
                </a:lnTo>
                <a:lnTo>
                  <a:pt x="1256" y="1925"/>
                </a:lnTo>
                <a:lnTo>
                  <a:pt x="1277" y="1904"/>
                </a:lnTo>
                <a:lnTo>
                  <a:pt x="1300" y="1887"/>
                </a:lnTo>
                <a:lnTo>
                  <a:pt x="1328" y="1875"/>
                </a:lnTo>
                <a:lnTo>
                  <a:pt x="1356" y="1867"/>
                </a:lnTo>
                <a:lnTo>
                  <a:pt x="1387" y="1864"/>
                </a:lnTo>
                <a:lnTo>
                  <a:pt x="1973" y="1864"/>
                </a:lnTo>
                <a:lnTo>
                  <a:pt x="2004" y="1867"/>
                </a:lnTo>
                <a:lnTo>
                  <a:pt x="2032" y="1875"/>
                </a:lnTo>
                <a:lnTo>
                  <a:pt x="2058" y="1887"/>
                </a:lnTo>
                <a:lnTo>
                  <a:pt x="2083" y="1904"/>
                </a:lnTo>
                <a:lnTo>
                  <a:pt x="2103" y="1925"/>
                </a:lnTo>
                <a:lnTo>
                  <a:pt x="2119" y="1948"/>
                </a:lnTo>
                <a:lnTo>
                  <a:pt x="2132" y="1974"/>
                </a:lnTo>
                <a:lnTo>
                  <a:pt x="2141" y="2003"/>
                </a:lnTo>
                <a:lnTo>
                  <a:pt x="2143" y="2034"/>
                </a:lnTo>
                <a:lnTo>
                  <a:pt x="2143" y="3247"/>
                </a:lnTo>
                <a:lnTo>
                  <a:pt x="2953" y="3247"/>
                </a:lnTo>
                <a:lnTo>
                  <a:pt x="2953" y="1334"/>
                </a:lnTo>
                <a:lnTo>
                  <a:pt x="2838" y="1227"/>
                </a:lnTo>
                <a:lnTo>
                  <a:pt x="2507" y="922"/>
                </a:lnTo>
                <a:lnTo>
                  <a:pt x="1679" y="157"/>
                </a:lnTo>
                <a:close/>
                <a:moveTo>
                  <a:pt x="1679" y="0"/>
                </a:moveTo>
                <a:lnTo>
                  <a:pt x="2258" y="535"/>
                </a:lnTo>
                <a:lnTo>
                  <a:pt x="2258" y="309"/>
                </a:lnTo>
                <a:lnTo>
                  <a:pt x="2838" y="309"/>
                </a:lnTo>
                <a:lnTo>
                  <a:pt x="2838" y="1069"/>
                </a:lnTo>
                <a:lnTo>
                  <a:pt x="3341" y="1534"/>
                </a:lnTo>
                <a:lnTo>
                  <a:pt x="3350" y="1546"/>
                </a:lnTo>
                <a:lnTo>
                  <a:pt x="3357" y="1559"/>
                </a:lnTo>
                <a:lnTo>
                  <a:pt x="3359" y="1574"/>
                </a:lnTo>
                <a:lnTo>
                  <a:pt x="3358" y="1589"/>
                </a:lnTo>
                <a:lnTo>
                  <a:pt x="3352" y="1603"/>
                </a:lnTo>
                <a:lnTo>
                  <a:pt x="3344" y="1616"/>
                </a:lnTo>
                <a:lnTo>
                  <a:pt x="3331" y="1625"/>
                </a:lnTo>
                <a:lnTo>
                  <a:pt x="3317" y="1632"/>
                </a:lnTo>
                <a:lnTo>
                  <a:pt x="3302" y="1634"/>
                </a:lnTo>
                <a:lnTo>
                  <a:pt x="3287" y="1633"/>
                </a:lnTo>
                <a:lnTo>
                  <a:pt x="3273" y="1627"/>
                </a:lnTo>
                <a:lnTo>
                  <a:pt x="3262" y="1618"/>
                </a:lnTo>
                <a:lnTo>
                  <a:pt x="3069" y="1441"/>
                </a:lnTo>
                <a:lnTo>
                  <a:pt x="3069" y="3362"/>
                </a:lnTo>
                <a:lnTo>
                  <a:pt x="290" y="3362"/>
                </a:lnTo>
                <a:lnTo>
                  <a:pt x="290" y="1441"/>
                </a:lnTo>
                <a:lnTo>
                  <a:pt x="98" y="1618"/>
                </a:lnTo>
                <a:lnTo>
                  <a:pt x="85" y="1627"/>
                </a:lnTo>
                <a:lnTo>
                  <a:pt x="70" y="1633"/>
                </a:lnTo>
                <a:lnTo>
                  <a:pt x="56" y="1634"/>
                </a:lnTo>
                <a:lnTo>
                  <a:pt x="42" y="1632"/>
                </a:lnTo>
                <a:lnTo>
                  <a:pt x="28" y="1625"/>
                </a:lnTo>
                <a:lnTo>
                  <a:pt x="16" y="1616"/>
                </a:lnTo>
                <a:lnTo>
                  <a:pt x="7" y="1603"/>
                </a:lnTo>
                <a:lnTo>
                  <a:pt x="2" y="1589"/>
                </a:lnTo>
                <a:lnTo>
                  <a:pt x="0" y="1574"/>
                </a:lnTo>
                <a:lnTo>
                  <a:pt x="3" y="1559"/>
                </a:lnTo>
                <a:lnTo>
                  <a:pt x="9" y="1546"/>
                </a:lnTo>
                <a:lnTo>
                  <a:pt x="19" y="1534"/>
                </a:lnTo>
                <a:lnTo>
                  <a:pt x="16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11"/>
          <p:cNvSpPr>
            <a:spLocks noEditPoints="1"/>
          </p:cNvSpPr>
          <p:nvPr/>
        </p:nvSpPr>
        <p:spPr bwMode="auto">
          <a:xfrm>
            <a:off x="4235095" y="2117713"/>
            <a:ext cx="378436" cy="376407"/>
          </a:xfrm>
          <a:custGeom>
            <a:avLst/>
            <a:gdLst>
              <a:gd name="T0" fmla="*/ 2029 w 3359"/>
              <a:gd name="T1" fmla="*/ 3060 h 3341"/>
              <a:gd name="T2" fmla="*/ 2343 w 3359"/>
              <a:gd name="T3" fmla="*/ 3079 h 3341"/>
              <a:gd name="T4" fmla="*/ 2714 w 3359"/>
              <a:gd name="T5" fmla="*/ 2704 h 3341"/>
              <a:gd name="T6" fmla="*/ 817 w 3359"/>
              <a:gd name="T7" fmla="*/ 2613 h 3341"/>
              <a:gd name="T8" fmla="*/ 852 w 3359"/>
              <a:gd name="T9" fmla="*/ 2989 h 3341"/>
              <a:gd name="T10" fmla="*/ 1476 w 3359"/>
              <a:gd name="T11" fmla="*/ 3212 h 3341"/>
              <a:gd name="T12" fmla="*/ 1041 w 3359"/>
              <a:gd name="T13" fmla="*/ 2632 h 3341"/>
              <a:gd name="T14" fmla="*/ 2034 w 3359"/>
              <a:gd name="T15" fmla="*/ 2871 h 3341"/>
              <a:gd name="T16" fmla="*/ 1947 w 3359"/>
              <a:gd name="T17" fmla="*/ 2438 h 3341"/>
              <a:gd name="T18" fmla="*/ 1208 w 3359"/>
              <a:gd name="T19" fmla="*/ 2476 h 3341"/>
              <a:gd name="T20" fmla="*/ 1465 w 3359"/>
              <a:gd name="T21" fmla="*/ 3037 h 3341"/>
              <a:gd name="T22" fmla="*/ 2515 w 3359"/>
              <a:gd name="T23" fmla="*/ 2038 h 3341"/>
              <a:gd name="T24" fmla="*/ 2695 w 3359"/>
              <a:gd name="T25" fmla="*/ 2561 h 3341"/>
              <a:gd name="T26" fmla="*/ 3118 w 3359"/>
              <a:gd name="T27" fmla="*/ 2280 h 3341"/>
              <a:gd name="T28" fmla="*/ 2547 w 3359"/>
              <a:gd name="T29" fmla="*/ 1728 h 3341"/>
              <a:gd name="T30" fmla="*/ 2297 w 3359"/>
              <a:gd name="T31" fmla="*/ 2395 h 3341"/>
              <a:gd name="T32" fmla="*/ 1737 w 3359"/>
              <a:gd name="T33" fmla="*/ 1728 h 3341"/>
              <a:gd name="T34" fmla="*/ 1062 w 3359"/>
              <a:gd name="T35" fmla="*/ 2395 h 3341"/>
              <a:gd name="T36" fmla="*/ 929 w 3359"/>
              <a:gd name="T37" fmla="*/ 1728 h 3341"/>
              <a:gd name="T38" fmla="*/ 241 w 3359"/>
              <a:gd name="T39" fmla="*/ 2280 h 3341"/>
              <a:gd name="T40" fmla="*/ 664 w 3359"/>
              <a:gd name="T41" fmla="*/ 2561 h 3341"/>
              <a:gd name="T42" fmla="*/ 843 w 3359"/>
              <a:gd name="T43" fmla="*/ 2038 h 3341"/>
              <a:gd name="T44" fmla="*/ 2065 w 3359"/>
              <a:gd name="T45" fmla="*/ 944 h 3341"/>
              <a:gd name="T46" fmla="*/ 2414 w 3359"/>
              <a:gd name="T47" fmla="*/ 1400 h 3341"/>
              <a:gd name="T48" fmla="*/ 1046 w 3359"/>
              <a:gd name="T49" fmla="*/ 992 h 3341"/>
              <a:gd name="T50" fmla="*/ 1621 w 3359"/>
              <a:gd name="T51" fmla="*/ 1613 h 3341"/>
              <a:gd name="T52" fmla="*/ 2845 w 3359"/>
              <a:gd name="T53" fmla="*/ 636 h 3341"/>
              <a:gd name="T54" fmla="*/ 2461 w 3359"/>
              <a:gd name="T55" fmla="*/ 1066 h 3341"/>
              <a:gd name="T56" fmla="*/ 3235 w 3359"/>
              <a:gd name="T57" fmla="*/ 1511 h 3341"/>
              <a:gd name="T58" fmla="*/ 3018 w 3359"/>
              <a:gd name="T59" fmla="*/ 866 h 3341"/>
              <a:gd name="T60" fmla="*/ 342 w 3359"/>
              <a:gd name="T61" fmla="*/ 866 h 3341"/>
              <a:gd name="T62" fmla="*/ 125 w 3359"/>
              <a:gd name="T63" fmla="*/ 1511 h 3341"/>
              <a:gd name="T64" fmla="*/ 899 w 3359"/>
              <a:gd name="T65" fmla="*/ 1066 h 3341"/>
              <a:gd name="T66" fmla="*/ 515 w 3359"/>
              <a:gd name="T67" fmla="*/ 636 h 3341"/>
              <a:gd name="T68" fmla="*/ 2228 w 3359"/>
              <a:gd name="T69" fmla="*/ 789 h 3341"/>
              <a:gd name="T70" fmla="*/ 1813 w 3359"/>
              <a:gd name="T71" fmla="*/ 222 h 3341"/>
              <a:gd name="T72" fmla="*/ 1283 w 3359"/>
              <a:gd name="T73" fmla="*/ 529 h 3341"/>
              <a:gd name="T74" fmla="*/ 1521 w 3359"/>
              <a:gd name="T75" fmla="*/ 857 h 3341"/>
              <a:gd name="T76" fmla="*/ 2174 w 3359"/>
              <a:gd name="T77" fmla="*/ 467 h 3341"/>
              <a:gd name="T78" fmla="*/ 2682 w 3359"/>
              <a:gd name="T79" fmla="*/ 599 h 3341"/>
              <a:gd name="T80" fmla="*/ 2322 w 3359"/>
              <a:gd name="T81" fmla="*/ 253 h 3341"/>
              <a:gd name="T82" fmla="*/ 1385 w 3359"/>
              <a:gd name="T83" fmla="*/ 143 h 3341"/>
              <a:gd name="T84" fmla="*/ 803 w 3359"/>
              <a:gd name="T85" fmla="*/ 383 h 3341"/>
              <a:gd name="T86" fmla="*/ 932 w 3359"/>
              <a:gd name="T87" fmla="*/ 720 h 3341"/>
              <a:gd name="T88" fmla="*/ 1396 w 3359"/>
              <a:gd name="T89" fmla="*/ 208 h 3341"/>
              <a:gd name="T90" fmla="*/ 2047 w 3359"/>
              <a:gd name="T91" fmla="*/ 41 h 3341"/>
              <a:gd name="T92" fmla="*/ 2681 w 3359"/>
              <a:gd name="T93" fmla="*/ 331 h 3341"/>
              <a:gd name="T94" fmla="*/ 3081 w 3359"/>
              <a:gd name="T95" fmla="*/ 751 h 3341"/>
              <a:gd name="T96" fmla="*/ 3332 w 3359"/>
              <a:gd name="T97" fmla="*/ 1372 h 3341"/>
              <a:gd name="T98" fmla="*/ 3308 w 3359"/>
              <a:gd name="T99" fmla="*/ 2081 h 3341"/>
              <a:gd name="T100" fmla="*/ 3000 w 3359"/>
              <a:gd name="T101" fmla="*/ 2702 h 3341"/>
              <a:gd name="T102" fmla="*/ 2867 w 3359"/>
              <a:gd name="T103" fmla="*/ 2851 h 3341"/>
              <a:gd name="T104" fmla="*/ 2314 w 3359"/>
              <a:gd name="T105" fmla="*/ 3217 h 3341"/>
              <a:gd name="T106" fmla="*/ 1737 w 3359"/>
              <a:gd name="T107" fmla="*/ 3340 h 3341"/>
              <a:gd name="T108" fmla="*/ 1325 w 3359"/>
              <a:gd name="T109" fmla="*/ 3303 h 3341"/>
              <a:gd name="T110" fmla="*/ 712 w 3359"/>
              <a:gd name="T111" fmla="*/ 3034 h 3341"/>
              <a:gd name="T112" fmla="*/ 424 w 3359"/>
              <a:gd name="T113" fmla="*/ 2778 h 3341"/>
              <a:gd name="T114" fmla="*/ 114 w 3359"/>
              <a:gd name="T115" fmla="*/ 2273 h 3341"/>
              <a:gd name="T116" fmla="*/ 3 w 3359"/>
              <a:gd name="T117" fmla="*/ 1570 h 3341"/>
              <a:gd name="T118" fmla="*/ 182 w 3359"/>
              <a:gd name="T119" fmla="*/ 915 h 3341"/>
              <a:gd name="T120" fmla="*/ 457 w 3359"/>
              <a:gd name="T121" fmla="*/ 527 h 3341"/>
              <a:gd name="T122" fmla="*/ 1023 w 3359"/>
              <a:gd name="T123" fmla="*/ 134 h 3341"/>
              <a:gd name="T124" fmla="*/ 1654 w 3359"/>
              <a:gd name="T125" fmla="*/ 1 h 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9" h="3341">
                <a:moveTo>
                  <a:pt x="2363" y="2539"/>
                </a:moveTo>
                <a:lnTo>
                  <a:pt x="2318" y="2632"/>
                </a:lnTo>
                <a:lnTo>
                  <a:pt x="2269" y="2723"/>
                </a:lnTo>
                <a:lnTo>
                  <a:pt x="2215" y="2811"/>
                </a:lnTo>
                <a:lnTo>
                  <a:pt x="2157" y="2897"/>
                </a:lnTo>
                <a:lnTo>
                  <a:pt x="2095" y="2980"/>
                </a:lnTo>
                <a:lnTo>
                  <a:pt x="2029" y="3060"/>
                </a:lnTo>
                <a:lnTo>
                  <a:pt x="1958" y="3138"/>
                </a:lnTo>
                <a:lnTo>
                  <a:pt x="1884" y="3212"/>
                </a:lnTo>
                <a:lnTo>
                  <a:pt x="1979" y="3196"/>
                </a:lnTo>
                <a:lnTo>
                  <a:pt x="2074" y="3175"/>
                </a:lnTo>
                <a:lnTo>
                  <a:pt x="2166" y="3148"/>
                </a:lnTo>
                <a:lnTo>
                  <a:pt x="2255" y="3117"/>
                </a:lnTo>
                <a:lnTo>
                  <a:pt x="2343" y="3079"/>
                </a:lnTo>
                <a:lnTo>
                  <a:pt x="2426" y="3036"/>
                </a:lnTo>
                <a:lnTo>
                  <a:pt x="2507" y="2989"/>
                </a:lnTo>
                <a:lnTo>
                  <a:pt x="2585" y="2938"/>
                </a:lnTo>
                <a:lnTo>
                  <a:pt x="2660" y="2881"/>
                </a:lnTo>
                <a:lnTo>
                  <a:pt x="2731" y="2820"/>
                </a:lnTo>
                <a:lnTo>
                  <a:pt x="2798" y="2756"/>
                </a:lnTo>
                <a:lnTo>
                  <a:pt x="2714" y="2704"/>
                </a:lnTo>
                <a:lnTo>
                  <a:pt x="2629" y="2656"/>
                </a:lnTo>
                <a:lnTo>
                  <a:pt x="2542" y="2613"/>
                </a:lnTo>
                <a:lnTo>
                  <a:pt x="2453" y="2573"/>
                </a:lnTo>
                <a:lnTo>
                  <a:pt x="2363" y="2539"/>
                </a:lnTo>
                <a:close/>
                <a:moveTo>
                  <a:pt x="997" y="2539"/>
                </a:moveTo>
                <a:lnTo>
                  <a:pt x="907" y="2573"/>
                </a:lnTo>
                <a:lnTo>
                  <a:pt x="817" y="2613"/>
                </a:lnTo>
                <a:lnTo>
                  <a:pt x="730" y="2656"/>
                </a:lnTo>
                <a:lnTo>
                  <a:pt x="644" y="2704"/>
                </a:lnTo>
                <a:lnTo>
                  <a:pt x="561" y="2756"/>
                </a:lnTo>
                <a:lnTo>
                  <a:pt x="629" y="2820"/>
                </a:lnTo>
                <a:lnTo>
                  <a:pt x="700" y="2881"/>
                </a:lnTo>
                <a:lnTo>
                  <a:pt x="774" y="2938"/>
                </a:lnTo>
                <a:lnTo>
                  <a:pt x="852" y="2989"/>
                </a:lnTo>
                <a:lnTo>
                  <a:pt x="933" y="3036"/>
                </a:lnTo>
                <a:lnTo>
                  <a:pt x="1017" y="3079"/>
                </a:lnTo>
                <a:lnTo>
                  <a:pt x="1104" y="3117"/>
                </a:lnTo>
                <a:lnTo>
                  <a:pt x="1194" y="3148"/>
                </a:lnTo>
                <a:lnTo>
                  <a:pt x="1286" y="3175"/>
                </a:lnTo>
                <a:lnTo>
                  <a:pt x="1379" y="3196"/>
                </a:lnTo>
                <a:lnTo>
                  <a:pt x="1476" y="3212"/>
                </a:lnTo>
                <a:lnTo>
                  <a:pt x="1401" y="3138"/>
                </a:lnTo>
                <a:lnTo>
                  <a:pt x="1331" y="3060"/>
                </a:lnTo>
                <a:lnTo>
                  <a:pt x="1265" y="2979"/>
                </a:lnTo>
                <a:lnTo>
                  <a:pt x="1202" y="2897"/>
                </a:lnTo>
                <a:lnTo>
                  <a:pt x="1144" y="2811"/>
                </a:lnTo>
                <a:lnTo>
                  <a:pt x="1091" y="2722"/>
                </a:lnTo>
                <a:lnTo>
                  <a:pt x="1041" y="2632"/>
                </a:lnTo>
                <a:lnTo>
                  <a:pt x="997" y="2539"/>
                </a:lnTo>
                <a:close/>
                <a:moveTo>
                  <a:pt x="1737" y="2421"/>
                </a:moveTo>
                <a:lnTo>
                  <a:pt x="1737" y="3189"/>
                </a:lnTo>
                <a:lnTo>
                  <a:pt x="1818" y="3115"/>
                </a:lnTo>
                <a:lnTo>
                  <a:pt x="1895" y="3037"/>
                </a:lnTo>
                <a:lnTo>
                  <a:pt x="1967" y="2955"/>
                </a:lnTo>
                <a:lnTo>
                  <a:pt x="2034" y="2871"/>
                </a:lnTo>
                <a:lnTo>
                  <a:pt x="2096" y="2783"/>
                </a:lnTo>
                <a:lnTo>
                  <a:pt x="2153" y="2692"/>
                </a:lnTo>
                <a:lnTo>
                  <a:pt x="2205" y="2598"/>
                </a:lnTo>
                <a:lnTo>
                  <a:pt x="2252" y="2502"/>
                </a:lnTo>
                <a:lnTo>
                  <a:pt x="2152" y="2476"/>
                </a:lnTo>
                <a:lnTo>
                  <a:pt x="2050" y="2454"/>
                </a:lnTo>
                <a:lnTo>
                  <a:pt x="1947" y="2438"/>
                </a:lnTo>
                <a:lnTo>
                  <a:pt x="1843" y="2428"/>
                </a:lnTo>
                <a:lnTo>
                  <a:pt x="1737" y="2421"/>
                </a:lnTo>
                <a:close/>
                <a:moveTo>
                  <a:pt x="1621" y="2421"/>
                </a:moveTo>
                <a:lnTo>
                  <a:pt x="1516" y="2428"/>
                </a:lnTo>
                <a:lnTo>
                  <a:pt x="1413" y="2438"/>
                </a:lnTo>
                <a:lnTo>
                  <a:pt x="1310" y="2454"/>
                </a:lnTo>
                <a:lnTo>
                  <a:pt x="1208" y="2476"/>
                </a:lnTo>
                <a:lnTo>
                  <a:pt x="1108" y="2502"/>
                </a:lnTo>
                <a:lnTo>
                  <a:pt x="1154" y="2598"/>
                </a:lnTo>
                <a:lnTo>
                  <a:pt x="1207" y="2692"/>
                </a:lnTo>
                <a:lnTo>
                  <a:pt x="1263" y="2783"/>
                </a:lnTo>
                <a:lnTo>
                  <a:pt x="1326" y="2871"/>
                </a:lnTo>
                <a:lnTo>
                  <a:pt x="1393" y="2955"/>
                </a:lnTo>
                <a:lnTo>
                  <a:pt x="1465" y="3037"/>
                </a:lnTo>
                <a:lnTo>
                  <a:pt x="1540" y="3115"/>
                </a:lnTo>
                <a:lnTo>
                  <a:pt x="1621" y="3189"/>
                </a:lnTo>
                <a:lnTo>
                  <a:pt x="1621" y="2421"/>
                </a:lnTo>
                <a:close/>
                <a:moveTo>
                  <a:pt x="2547" y="1728"/>
                </a:moveTo>
                <a:lnTo>
                  <a:pt x="2542" y="1833"/>
                </a:lnTo>
                <a:lnTo>
                  <a:pt x="2531" y="1935"/>
                </a:lnTo>
                <a:lnTo>
                  <a:pt x="2515" y="2038"/>
                </a:lnTo>
                <a:lnTo>
                  <a:pt x="2495" y="2138"/>
                </a:lnTo>
                <a:lnTo>
                  <a:pt x="2471" y="2238"/>
                </a:lnTo>
                <a:lnTo>
                  <a:pt x="2442" y="2335"/>
                </a:lnTo>
                <a:lnTo>
                  <a:pt x="2407" y="2432"/>
                </a:lnTo>
                <a:lnTo>
                  <a:pt x="2505" y="2469"/>
                </a:lnTo>
                <a:lnTo>
                  <a:pt x="2601" y="2512"/>
                </a:lnTo>
                <a:lnTo>
                  <a:pt x="2695" y="2561"/>
                </a:lnTo>
                <a:lnTo>
                  <a:pt x="2787" y="2613"/>
                </a:lnTo>
                <a:lnTo>
                  <a:pt x="2877" y="2669"/>
                </a:lnTo>
                <a:lnTo>
                  <a:pt x="2933" y="2598"/>
                </a:lnTo>
                <a:lnTo>
                  <a:pt x="2987" y="2523"/>
                </a:lnTo>
                <a:lnTo>
                  <a:pt x="3036" y="2445"/>
                </a:lnTo>
                <a:lnTo>
                  <a:pt x="3079" y="2364"/>
                </a:lnTo>
                <a:lnTo>
                  <a:pt x="3118" y="2280"/>
                </a:lnTo>
                <a:lnTo>
                  <a:pt x="3152" y="2193"/>
                </a:lnTo>
                <a:lnTo>
                  <a:pt x="3181" y="2104"/>
                </a:lnTo>
                <a:lnTo>
                  <a:pt x="3205" y="2013"/>
                </a:lnTo>
                <a:lnTo>
                  <a:pt x="3223" y="1920"/>
                </a:lnTo>
                <a:lnTo>
                  <a:pt x="3236" y="1825"/>
                </a:lnTo>
                <a:lnTo>
                  <a:pt x="3242" y="1728"/>
                </a:lnTo>
                <a:lnTo>
                  <a:pt x="2547" y="1728"/>
                </a:lnTo>
                <a:close/>
                <a:moveTo>
                  <a:pt x="1737" y="1728"/>
                </a:moveTo>
                <a:lnTo>
                  <a:pt x="1737" y="2306"/>
                </a:lnTo>
                <a:lnTo>
                  <a:pt x="1852" y="2312"/>
                </a:lnTo>
                <a:lnTo>
                  <a:pt x="1966" y="2324"/>
                </a:lnTo>
                <a:lnTo>
                  <a:pt x="2077" y="2342"/>
                </a:lnTo>
                <a:lnTo>
                  <a:pt x="2188" y="2366"/>
                </a:lnTo>
                <a:lnTo>
                  <a:pt x="2297" y="2395"/>
                </a:lnTo>
                <a:lnTo>
                  <a:pt x="2335" y="2289"/>
                </a:lnTo>
                <a:lnTo>
                  <a:pt x="2367" y="2180"/>
                </a:lnTo>
                <a:lnTo>
                  <a:pt x="2392" y="2069"/>
                </a:lnTo>
                <a:lnTo>
                  <a:pt x="2411" y="1957"/>
                </a:lnTo>
                <a:lnTo>
                  <a:pt x="2425" y="1843"/>
                </a:lnTo>
                <a:lnTo>
                  <a:pt x="2431" y="1728"/>
                </a:lnTo>
                <a:lnTo>
                  <a:pt x="1737" y="1728"/>
                </a:lnTo>
                <a:close/>
                <a:moveTo>
                  <a:pt x="929" y="1728"/>
                </a:moveTo>
                <a:lnTo>
                  <a:pt x="935" y="1843"/>
                </a:lnTo>
                <a:lnTo>
                  <a:pt x="949" y="1957"/>
                </a:lnTo>
                <a:lnTo>
                  <a:pt x="968" y="2069"/>
                </a:lnTo>
                <a:lnTo>
                  <a:pt x="993" y="2180"/>
                </a:lnTo>
                <a:lnTo>
                  <a:pt x="1024" y="2288"/>
                </a:lnTo>
                <a:lnTo>
                  <a:pt x="1062" y="2395"/>
                </a:lnTo>
                <a:lnTo>
                  <a:pt x="1172" y="2366"/>
                </a:lnTo>
                <a:lnTo>
                  <a:pt x="1282" y="2342"/>
                </a:lnTo>
                <a:lnTo>
                  <a:pt x="1394" y="2324"/>
                </a:lnTo>
                <a:lnTo>
                  <a:pt x="1508" y="2312"/>
                </a:lnTo>
                <a:lnTo>
                  <a:pt x="1621" y="2306"/>
                </a:lnTo>
                <a:lnTo>
                  <a:pt x="1621" y="1728"/>
                </a:lnTo>
                <a:lnTo>
                  <a:pt x="929" y="1728"/>
                </a:lnTo>
                <a:close/>
                <a:moveTo>
                  <a:pt x="118" y="1728"/>
                </a:moveTo>
                <a:lnTo>
                  <a:pt x="124" y="1825"/>
                </a:lnTo>
                <a:lnTo>
                  <a:pt x="137" y="1920"/>
                </a:lnTo>
                <a:lnTo>
                  <a:pt x="155" y="2013"/>
                </a:lnTo>
                <a:lnTo>
                  <a:pt x="178" y="2104"/>
                </a:lnTo>
                <a:lnTo>
                  <a:pt x="207" y="2193"/>
                </a:lnTo>
                <a:lnTo>
                  <a:pt x="241" y="2280"/>
                </a:lnTo>
                <a:lnTo>
                  <a:pt x="280" y="2364"/>
                </a:lnTo>
                <a:lnTo>
                  <a:pt x="324" y="2445"/>
                </a:lnTo>
                <a:lnTo>
                  <a:pt x="373" y="2523"/>
                </a:lnTo>
                <a:lnTo>
                  <a:pt x="425" y="2598"/>
                </a:lnTo>
                <a:lnTo>
                  <a:pt x="483" y="2669"/>
                </a:lnTo>
                <a:lnTo>
                  <a:pt x="573" y="2613"/>
                </a:lnTo>
                <a:lnTo>
                  <a:pt x="664" y="2561"/>
                </a:lnTo>
                <a:lnTo>
                  <a:pt x="758" y="2512"/>
                </a:lnTo>
                <a:lnTo>
                  <a:pt x="855" y="2469"/>
                </a:lnTo>
                <a:lnTo>
                  <a:pt x="953" y="2432"/>
                </a:lnTo>
                <a:lnTo>
                  <a:pt x="918" y="2335"/>
                </a:lnTo>
                <a:lnTo>
                  <a:pt x="889" y="2238"/>
                </a:lnTo>
                <a:lnTo>
                  <a:pt x="863" y="2138"/>
                </a:lnTo>
                <a:lnTo>
                  <a:pt x="843" y="2038"/>
                </a:lnTo>
                <a:lnTo>
                  <a:pt x="829" y="1935"/>
                </a:lnTo>
                <a:lnTo>
                  <a:pt x="818" y="1833"/>
                </a:lnTo>
                <a:lnTo>
                  <a:pt x="813" y="1728"/>
                </a:lnTo>
                <a:lnTo>
                  <a:pt x="118" y="1728"/>
                </a:lnTo>
                <a:close/>
                <a:moveTo>
                  <a:pt x="2276" y="894"/>
                </a:moveTo>
                <a:lnTo>
                  <a:pt x="2171" y="922"/>
                </a:lnTo>
                <a:lnTo>
                  <a:pt x="2065" y="944"/>
                </a:lnTo>
                <a:lnTo>
                  <a:pt x="1956" y="960"/>
                </a:lnTo>
                <a:lnTo>
                  <a:pt x="1848" y="972"/>
                </a:lnTo>
                <a:lnTo>
                  <a:pt x="1737" y="977"/>
                </a:lnTo>
                <a:lnTo>
                  <a:pt x="1737" y="1613"/>
                </a:lnTo>
                <a:lnTo>
                  <a:pt x="2431" y="1613"/>
                </a:lnTo>
                <a:lnTo>
                  <a:pt x="2425" y="1506"/>
                </a:lnTo>
                <a:lnTo>
                  <a:pt x="2414" y="1400"/>
                </a:lnTo>
                <a:lnTo>
                  <a:pt x="2397" y="1295"/>
                </a:lnTo>
                <a:lnTo>
                  <a:pt x="2374" y="1193"/>
                </a:lnTo>
                <a:lnTo>
                  <a:pt x="2347" y="1091"/>
                </a:lnTo>
                <a:lnTo>
                  <a:pt x="2314" y="992"/>
                </a:lnTo>
                <a:lnTo>
                  <a:pt x="2276" y="894"/>
                </a:lnTo>
                <a:close/>
                <a:moveTo>
                  <a:pt x="1083" y="894"/>
                </a:moveTo>
                <a:lnTo>
                  <a:pt x="1046" y="992"/>
                </a:lnTo>
                <a:lnTo>
                  <a:pt x="1013" y="1091"/>
                </a:lnTo>
                <a:lnTo>
                  <a:pt x="984" y="1193"/>
                </a:lnTo>
                <a:lnTo>
                  <a:pt x="962" y="1295"/>
                </a:lnTo>
                <a:lnTo>
                  <a:pt x="945" y="1400"/>
                </a:lnTo>
                <a:lnTo>
                  <a:pt x="935" y="1506"/>
                </a:lnTo>
                <a:lnTo>
                  <a:pt x="929" y="1613"/>
                </a:lnTo>
                <a:lnTo>
                  <a:pt x="1621" y="1613"/>
                </a:lnTo>
                <a:lnTo>
                  <a:pt x="1621" y="977"/>
                </a:lnTo>
                <a:lnTo>
                  <a:pt x="1512" y="972"/>
                </a:lnTo>
                <a:lnTo>
                  <a:pt x="1402" y="960"/>
                </a:lnTo>
                <a:lnTo>
                  <a:pt x="1295" y="944"/>
                </a:lnTo>
                <a:lnTo>
                  <a:pt x="1189" y="922"/>
                </a:lnTo>
                <a:lnTo>
                  <a:pt x="1083" y="894"/>
                </a:lnTo>
                <a:close/>
                <a:moveTo>
                  <a:pt x="2845" y="636"/>
                </a:moveTo>
                <a:lnTo>
                  <a:pt x="2758" y="689"/>
                </a:lnTo>
                <a:lnTo>
                  <a:pt x="2668" y="738"/>
                </a:lnTo>
                <a:lnTo>
                  <a:pt x="2576" y="782"/>
                </a:lnTo>
                <a:lnTo>
                  <a:pt x="2483" y="823"/>
                </a:lnTo>
                <a:lnTo>
                  <a:pt x="2388" y="859"/>
                </a:lnTo>
                <a:lnTo>
                  <a:pt x="2427" y="961"/>
                </a:lnTo>
                <a:lnTo>
                  <a:pt x="2461" y="1066"/>
                </a:lnTo>
                <a:lnTo>
                  <a:pt x="2489" y="1172"/>
                </a:lnTo>
                <a:lnTo>
                  <a:pt x="2512" y="1281"/>
                </a:lnTo>
                <a:lnTo>
                  <a:pt x="2529" y="1390"/>
                </a:lnTo>
                <a:lnTo>
                  <a:pt x="2541" y="1501"/>
                </a:lnTo>
                <a:lnTo>
                  <a:pt x="2547" y="1613"/>
                </a:lnTo>
                <a:lnTo>
                  <a:pt x="3242" y="1613"/>
                </a:lnTo>
                <a:lnTo>
                  <a:pt x="3235" y="1511"/>
                </a:lnTo>
                <a:lnTo>
                  <a:pt x="3222" y="1412"/>
                </a:lnTo>
                <a:lnTo>
                  <a:pt x="3202" y="1314"/>
                </a:lnTo>
                <a:lnTo>
                  <a:pt x="3176" y="1220"/>
                </a:lnTo>
                <a:lnTo>
                  <a:pt x="3144" y="1127"/>
                </a:lnTo>
                <a:lnTo>
                  <a:pt x="3107" y="1037"/>
                </a:lnTo>
                <a:lnTo>
                  <a:pt x="3065" y="950"/>
                </a:lnTo>
                <a:lnTo>
                  <a:pt x="3018" y="866"/>
                </a:lnTo>
                <a:lnTo>
                  <a:pt x="2965" y="785"/>
                </a:lnTo>
                <a:lnTo>
                  <a:pt x="2907" y="709"/>
                </a:lnTo>
                <a:lnTo>
                  <a:pt x="2845" y="636"/>
                </a:lnTo>
                <a:close/>
                <a:moveTo>
                  <a:pt x="515" y="636"/>
                </a:moveTo>
                <a:lnTo>
                  <a:pt x="453" y="709"/>
                </a:lnTo>
                <a:lnTo>
                  <a:pt x="395" y="785"/>
                </a:lnTo>
                <a:lnTo>
                  <a:pt x="342" y="866"/>
                </a:lnTo>
                <a:lnTo>
                  <a:pt x="295" y="950"/>
                </a:lnTo>
                <a:lnTo>
                  <a:pt x="253" y="1037"/>
                </a:lnTo>
                <a:lnTo>
                  <a:pt x="215" y="1127"/>
                </a:lnTo>
                <a:lnTo>
                  <a:pt x="183" y="1220"/>
                </a:lnTo>
                <a:lnTo>
                  <a:pt x="158" y="1314"/>
                </a:lnTo>
                <a:lnTo>
                  <a:pt x="138" y="1412"/>
                </a:lnTo>
                <a:lnTo>
                  <a:pt x="125" y="1511"/>
                </a:lnTo>
                <a:lnTo>
                  <a:pt x="118" y="1613"/>
                </a:lnTo>
                <a:lnTo>
                  <a:pt x="813" y="1613"/>
                </a:lnTo>
                <a:lnTo>
                  <a:pt x="819" y="1501"/>
                </a:lnTo>
                <a:lnTo>
                  <a:pt x="831" y="1390"/>
                </a:lnTo>
                <a:lnTo>
                  <a:pt x="848" y="1281"/>
                </a:lnTo>
                <a:lnTo>
                  <a:pt x="871" y="1172"/>
                </a:lnTo>
                <a:lnTo>
                  <a:pt x="899" y="1066"/>
                </a:lnTo>
                <a:lnTo>
                  <a:pt x="933" y="961"/>
                </a:lnTo>
                <a:lnTo>
                  <a:pt x="972" y="859"/>
                </a:lnTo>
                <a:lnTo>
                  <a:pt x="877" y="823"/>
                </a:lnTo>
                <a:lnTo>
                  <a:pt x="783" y="782"/>
                </a:lnTo>
                <a:lnTo>
                  <a:pt x="692" y="738"/>
                </a:lnTo>
                <a:lnTo>
                  <a:pt x="602" y="689"/>
                </a:lnTo>
                <a:lnTo>
                  <a:pt x="515" y="636"/>
                </a:lnTo>
                <a:close/>
                <a:moveTo>
                  <a:pt x="1737" y="153"/>
                </a:moveTo>
                <a:lnTo>
                  <a:pt x="1737" y="862"/>
                </a:lnTo>
                <a:lnTo>
                  <a:pt x="1837" y="857"/>
                </a:lnTo>
                <a:lnTo>
                  <a:pt x="1937" y="847"/>
                </a:lnTo>
                <a:lnTo>
                  <a:pt x="2035" y="831"/>
                </a:lnTo>
                <a:lnTo>
                  <a:pt x="2132" y="813"/>
                </a:lnTo>
                <a:lnTo>
                  <a:pt x="2228" y="789"/>
                </a:lnTo>
                <a:lnTo>
                  <a:pt x="2182" y="700"/>
                </a:lnTo>
                <a:lnTo>
                  <a:pt x="2131" y="613"/>
                </a:lnTo>
                <a:lnTo>
                  <a:pt x="2076" y="529"/>
                </a:lnTo>
                <a:lnTo>
                  <a:pt x="2016" y="448"/>
                </a:lnTo>
                <a:lnTo>
                  <a:pt x="1953" y="370"/>
                </a:lnTo>
                <a:lnTo>
                  <a:pt x="1886" y="294"/>
                </a:lnTo>
                <a:lnTo>
                  <a:pt x="1813" y="222"/>
                </a:lnTo>
                <a:lnTo>
                  <a:pt x="1737" y="153"/>
                </a:lnTo>
                <a:close/>
                <a:moveTo>
                  <a:pt x="1621" y="153"/>
                </a:moveTo>
                <a:lnTo>
                  <a:pt x="1546" y="222"/>
                </a:lnTo>
                <a:lnTo>
                  <a:pt x="1474" y="294"/>
                </a:lnTo>
                <a:lnTo>
                  <a:pt x="1407" y="370"/>
                </a:lnTo>
                <a:lnTo>
                  <a:pt x="1342" y="448"/>
                </a:lnTo>
                <a:lnTo>
                  <a:pt x="1283" y="529"/>
                </a:lnTo>
                <a:lnTo>
                  <a:pt x="1229" y="613"/>
                </a:lnTo>
                <a:lnTo>
                  <a:pt x="1178" y="700"/>
                </a:lnTo>
                <a:lnTo>
                  <a:pt x="1132" y="789"/>
                </a:lnTo>
                <a:lnTo>
                  <a:pt x="1228" y="813"/>
                </a:lnTo>
                <a:lnTo>
                  <a:pt x="1325" y="831"/>
                </a:lnTo>
                <a:lnTo>
                  <a:pt x="1422" y="847"/>
                </a:lnTo>
                <a:lnTo>
                  <a:pt x="1521" y="857"/>
                </a:lnTo>
                <a:lnTo>
                  <a:pt x="1621" y="862"/>
                </a:lnTo>
                <a:lnTo>
                  <a:pt x="1621" y="153"/>
                </a:lnTo>
                <a:close/>
                <a:moveTo>
                  <a:pt x="1884" y="129"/>
                </a:moveTo>
                <a:lnTo>
                  <a:pt x="1964" y="208"/>
                </a:lnTo>
                <a:lnTo>
                  <a:pt x="2038" y="291"/>
                </a:lnTo>
                <a:lnTo>
                  <a:pt x="2109" y="378"/>
                </a:lnTo>
                <a:lnTo>
                  <a:pt x="2174" y="467"/>
                </a:lnTo>
                <a:lnTo>
                  <a:pt x="2234" y="560"/>
                </a:lnTo>
                <a:lnTo>
                  <a:pt x="2290" y="656"/>
                </a:lnTo>
                <a:lnTo>
                  <a:pt x="2341" y="753"/>
                </a:lnTo>
                <a:lnTo>
                  <a:pt x="2428" y="720"/>
                </a:lnTo>
                <a:lnTo>
                  <a:pt x="2514" y="684"/>
                </a:lnTo>
                <a:lnTo>
                  <a:pt x="2599" y="644"/>
                </a:lnTo>
                <a:lnTo>
                  <a:pt x="2682" y="599"/>
                </a:lnTo>
                <a:lnTo>
                  <a:pt x="2763" y="551"/>
                </a:lnTo>
                <a:lnTo>
                  <a:pt x="2698" y="491"/>
                </a:lnTo>
                <a:lnTo>
                  <a:pt x="2628" y="436"/>
                </a:lnTo>
                <a:lnTo>
                  <a:pt x="2555" y="383"/>
                </a:lnTo>
                <a:lnTo>
                  <a:pt x="2481" y="336"/>
                </a:lnTo>
                <a:lnTo>
                  <a:pt x="2403" y="292"/>
                </a:lnTo>
                <a:lnTo>
                  <a:pt x="2322" y="253"/>
                </a:lnTo>
                <a:lnTo>
                  <a:pt x="2238" y="219"/>
                </a:lnTo>
                <a:lnTo>
                  <a:pt x="2153" y="188"/>
                </a:lnTo>
                <a:lnTo>
                  <a:pt x="2065" y="163"/>
                </a:lnTo>
                <a:lnTo>
                  <a:pt x="1975" y="143"/>
                </a:lnTo>
                <a:lnTo>
                  <a:pt x="1884" y="129"/>
                </a:lnTo>
                <a:close/>
                <a:moveTo>
                  <a:pt x="1476" y="129"/>
                </a:moveTo>
                <a:lnTo>
                  <a:pt x="1385" y="143"/>
                </a:lnTo>
                <a:lnTo>
                  <a:pt x="1294" y="163"/>
                </a:lnTo>
                <a:lnTo>
                  <a:pt x="1207" y="188"/>
                </a:lnTo>
                <a:lnTo>
                  <a:pt x="1121" y="219"/>
                </a:lnTo>
                <a:lnTo>
                  <a:pt x="1038" y="253"/>
                </a:lnTo>
                <a:lnTo>
                  <a:pt x="957" y="292"/>
                </a:lnTo>
                <a:lnTo>
                  <a:pt x="879" y="336"/>
                </a:lnTo>
                <a:lnTo>
                  <a:pt x="803" y="383"/>
                </a:lnTo>
                <a:lnTo>
                  <a:pt x="732" y="436"/>
                </a:lnTo>
                <a:lnTo>
                  <a:pt x="662" y="491"/>
                </a:lnTo>
                <a:lnTo>
                  <a:pt x="597" y="551"/>
                </a:lnTo>
                <a:lnTo>
                  <a:pt x="678" y="599"/>
                </a:lnTo>
                <a:lnTo>
                  <a:pt x="760" y="644"/>
                </a:lnTo>
                <a:lnTo>
                  <a:pt x="845" y="684"/>
                </a:lnTo>
                <a:lnTo>
                  <a:pt x="932" y="720"/>
                </a:lnTo>
                <a:lnTo>
                  <a:pt x="1019" y="753"/>
                </a:lnTo>
                <a:lnTo>
                  <a:pt x="1070" y="656"/>
                </a:lnTo>
                <a:lnTo>
                  <a:pt x="1124" y="560"/>
                </a:lnTo>
                <a:lnTo>
                  <a:pt x="1186" y="467"/>
                </a:lnTo>
                <a:lnTo>
                  <a:pt x="1251" y="378"/>
                </a:lnTo>
                <a:lnTo>
                  <a:pt x="1321" y="291"/>
                </a:lnTo>
                <a:lnTo>
                  <a:pt x="1396" y="208"/>
                </a:lnTo>
                <a:lnTo>
                  <a:pt x="1476" y="129"/>
                </a:lnTo>
                <a:close/>
                <a:moveTo>
                  <a:pt x="1679" y="0"/>
                </a:moveTo>
                <a:lnTo>
                  <a:pt x="1706" y="1"/>
                </a:lnTo>
                <a:lnTo>
                  <a:pt x="1738" y="2"/>
                </a:lnTo>
                <a:lnTo>
                  <a:pt x="1843" y="8"/>
                </a:lnTo>
                <a:lnTo>
                  <a:pt x="1946" y="22"/>
                </a:lnTo>
                <a:lnTo>
                  <a:pt x="2047" y="41"/>
                </a:lnTo>
                <a:lnTo>
                  <a:pt x="2146" y="66"/>
                </a:lnTo>
                <a:lnTo>
                  <a:pt x="2243" y="97"/>
                </a:lnTo>
                <a:lnTo>
                  <a:pt x="2336" y="134"/>
                </a:lnTo>
                <a:lnTo>
                  <a:pt x="2427" y="175"/>
                </a:lnTo>
                <a:lnTo>
                  <a:pt x="2515" y="222"/>
                </a:lnTo>
                <a:lnTo>
                  <a:pt x="2600" y="274"/>
                </a:lnTo>
                <a:lnTo>
                  <a:pt x="2681" y="331"/>
                </a:lnTo>
                <a:lnTo>
                  <a:pt x="2759" y="392"/>
                </a:lnTo>
                <a:lnTo>
                  <a:pt x="2832" y="458"/>
                </a:lnTo>
                <a:lnTo>
                  <a:pt x="2903" y="527"/>
                </a:lnTo>
                <a:lnTo>
                  <a:pt x="2903" y="528"/>
                </a:lnTo>
                <a:lnTo>
                  <a:pt x="2966" y="599"/>
                </a:lnTo>
                <a:lnTo>
                  <a:pt x="3026" y="673"/>
                </a:lnTo>
                <a:lnTo>
                  <a:pt x="3081" y="751"/>
                </a:lnTo>
                <a:lnTo>
                  <a:pt x="3131" y="831"/>
                </a:lnTo>
                <a:lnTo>
                  <a:pt x="3177" y="915"/>
                </a:lnTo>
                <a:lnTo>
                  <a:pt x="3219" y="1001"/>
                </a:lnTo>
                <a:lnTo>
                  <a:pt x="3255" y="1091"/>
                </a:lnTo>
                <a:lnTo>
                  <a:pt x="3286" y="1182"/>
                </a:lnTo>
                <a:lnTo>
                  <a:pt x="3311" y="1276"/>
                </a:lnTo>
                <a:lnTo>
                  <a:pt x="3332" y="1372"/>
                </a:lnTo>
                <a:lnTo>
                  <a:pt x="3347" y="1469"/>
                </a:lnTo>
                <a:lnTo>
                  <a:pt x="3356" y="1570"/>
                </a:lnTo>
                <a:lnTo>
                  <a:pt x="3359" y="1670"/>
                </a:lnTo>
                <a:lnTo>
                  <a:pt x="3356" y="1776"/>
                </a:lnTo>
                <a:lnTo>
                  <a:pt x="3346" y="1880"/>
                </a:lnTo>
                <a:lnTo>
                  <a:pt x="3330" y="1981"/>
                </a:lnTo>
                <a:lnTo>
                  <a:pt x="3308" y="2081"/>
                </a:lnTo>
                <a:lnTo>
                  <a:pt x="3280" y="2178"/>
                </a:lnTo>
                <a:lnTo>
                  <a:pt x="3246" y="2273"/>
                </a:lnTo>
                <a:lnTo>
                  <a:pt x="3207" y="2365"/>
                </a:lnTo>
                <a:lnTo>
                  <a:pt x="3163" y="2454"/>
                </a:lnTo>
                <a:lnTo>
                  <a:pt x="3113" y="2540"/>
                </a:lnTo>
                <a:lnTo>
                  <a:pt x="3059" y="2622"/>
                </a:lnTo>
                <a:lnTo>
                  <a:pt x="3000" y="2702"/>
                </a:lnTo>
                <a:lnTo>
                  <a:pt x="2936" y="2777"/>
                </a:lnTo>
                <a:lnTo>
                  <a:pt x="2936" y="2778"/>
                </a:lnTo>
                <a:lnTo>
                  <a:pt x="2934" y="2779"/>
                </a:lnTo>
                <a:lnTo>
                  <a:pt x="2934" y="2780"/>
                </a:lnTo>
                <a:lnTo>
                  <a:pt x="2933" y="2780"/>
                </a:lnTo>
                <a:lnTo>
                  <a:pt x="2932" y="2781"/>
                </a:lnTo>
                <a:lnTo>
                  <a:pt x="2867" y="2851"/>
                </a:lnTo>
                <a:lnTo>
                  <a:pt x="2798" y="2916"/>
                </a:lnTo>
                <a:lnTo>
                  <a:pt x="2725" y="2976"/>
                </a:lnTo>
                <a:lnTo>
                  <a:pt x="2649" y="3034"/>
                </a:lnTo>
                <a:lnTo>
                  <a:pt x="2570" y="3086"/>
                </a:lnTo>
                <a:lnTo>
                  <a:pt x="2487" y="3134"/>
                </a:lnTo>
                <a:lnTo>
                  <a:pt x="2402" y="3178"/>
                </a:lnTo>
                <a:lnTo>
                  <a:pt x="2314" y="3217"/>
                </a:lnTo>
                <a:lnTo>
                  <a:pt x="2224" y="3251"/>
                </a:lnTo>
                <a:lnTo>
                  <a:pt x="2130" y="3280"/>
                </a:lnTo>
                <a:lnTo>
                  <a:pt x="2035" y="3303"/>
                </a:lnTo>
                <a:lnTo>
                  <a:pt x="1937" y="3321"/>
                </a:lnTo>
                <a:lnTo>
                  <a:pt x="1838" y="3333"/>
                </a:lnTo>
                <a:lnTo>
                  <a:pt x="1738" y="3340"/>
                </a:lnTo>
                <a:lnTo>
                  <a:pt x="1737" y="3340"/>
                </a:lnTo>
                <a:lnTo>
                  <a:pt x="1706" y="3341"/>
                </a:lnTo>
                <a:lnTo>
                  <a:pt x="1679" y="3341"/>
                </a:lnTo>
                <a:lnTo>
                  <a:pt x="1654" y="3341"/>
                </a:lnTo>
                <a:lnTo>
                  <a:pt x="1621" y="3340"/>
                </a:lnTo>
                <a:lnTo>
                  <a:pt x="1521" y="3333"/>
                </a:lnTo>
                <a:lnTo>
                  <a:pt x="1422" y="3321"/>
                </a:lnTo>
                <a:lnTo>
                  <a:pt x="1325" y="3303"/>
                </a:lnTo>
                <a:lnTo>
                  <a:pt x="1230" y="3280"/>
                </a:lnTo>
                <a:lnTo>
                  <a:pt x="1137" y="3251"/>
                </a:lnTo>
                <a:lnTo>
                  <a:pt x="1047" y="3217"/>
                </a:lnTo>
                <a:lnTo>
                  <a:pt x="958" y="3178"/>
                </a:lnTo>
                <a:lnTo>
                  <a:pt x="873" y="3134"/>
                </a:lnTo>
                <a:lnTo>
                  <a:pt x="791" y="3087"/>
                </a:lnTo>
                <a:lnTo>
                  <a:pt x="712" y="3034"/>
                </a:lnTo>
                <a:lnTo>
                  <a:pt x="635" y="2977"/>
                </a:lnTo>
                <a:lnTo>
                  <a:pt x="562" y="2917"/>
                </a:lnTo>
                <a:lnTo>
                  <a:pt x="494" y="2852"/>
                </a:lnTo>
                <a:lnTo>
                  <a:pt x="428" y="2783"/>
                </a:lnTo>
                <a:lnTo>
                  <a:pt x="426" y="2781"/>
                </a:lnTo>
                <a:lnTo>
                  <a:pt x="424" y="2779"/>
                </a:lnTo>
                <a:lnTo>
                  <a:pt x="424" y="2778"/>
                </a:lnTo>
                <a:lnTo>
                  <a:pt x="423" y="2777"/>
                </a:lnTo>
                <a:lnTo>
                  <a:pt x="360" y="2702"/>
                </a:lnTo>
                <a:lnTo>
                  <a:pt x="301" y="2622"/>
                </a:lnTo>
                <a:lnTo>
                  <a:pt x="246" y="2540"/>
                </a:lnTo>
                <a:lnTo>
                  <a:pt x="197" y="2454"/>
                </a:lnTo>
                <a:lnTo>
                  <a:pt x="153" y="2365"/>
                </a:lnTo>
                <a:lnTo>
                  <a:pt x="114" y="2273"/>
                </a:lnTo>
                <a:lnTo>
                  <a:pt x="80" y="2178"/>
                </a:lnTo>
                <a:lnTo>
                  <a:pt x="52" y="2081"/>
                </a:lnTo>
                <a:lnTo>
                  <a:pt x="29" y="1981"/>
                </a:lnTo>
                <a:lnTo>
                  <a:pt x="14" y="1880"/>
                </a:lnTo>
                <a:lnTo>
                  <a:pt x="4" y="1776"/>
                </a:lnTo>
                <a:lnTo>
                  <a:pt x="0" y="1670"/>
                </a:lnTo>
                <a:lnTo>
                  <a:pt x="3" y="1570"/>
                </a:lnTo>
                <a:lnTo>
                  <a:pt x="13" y="1469"/>
                </a:lnTo>
                <a:lnTo>
                  <a:pt x="27" y="1372"/>
                </a:lnTo>
                <a:lnTo>
                  <a:pt x="47" y="1276"/>
                </a:lnTo>
                <a:lnTo>
                  <a:pt x="74" y="1182"/>
                </a:lnTo>
                <a:lnTo>
                  <a:pt x="105" y="1091"/>
                </a:lnTo>
                <a:lnTo>
                  <a:pt x="141" y="1001"/>
                </a:lnTo>
                <a:lnTo>
                  <a:pt x="182" y="915"/>
                </a:lnTo>
                <a:lnTo>
                  <a:pt x="228" y="831"/>
                </a:lnTo>
                <a:lnTo>
                  <a:pt x="279" y="751"/>
                </a:lnTo>
                <a:lnTo>
                  <a:pt x="334" y="673"/>
                </a:lnTo>
                <a:lnTo>
                  <a:pt x="393" y="599"/>
                </a:lnTo>
                <a:lnTo>
                  <a:pt x="456" y="528"/>
                </a:lnTo>
                <a:lnTo>
                  <a:pt x="457" y="528"/>
                </a:lnTo>
                <a:lnTo>
                  <a:pt x="457" y="527"/>
                </a:lnTo>
                <a:lnTo>
                  <a:pt x="527" y="458"/>
                </a:lnTo>
                <a:lnTo>
                  <a:pt x="601" y="392"/>
                </a:lnTo>
                <a:lnTo>
                  <a:pt x="679" y="331"/>
                </a:lnTo>
                <a:lnTo>
                  <a:pt x="760" y="274"/>
                </a:lnTo>
                <a:lnTo>
                  <a:pt x="844" y="222"/>
                </a:lnTo>
                <a:lnTo>
                  <a:pt x="933" y="175"/>
                </a:lnTo>
                <a:lnTo>
                  <a:pt x="1023" y="134"/>
                </a:lnTo>
                <a:lnTo>
                  <a:pt x="1117" y="97"/>
                </a:lnTo>
                <a:lnTo>
                  <a:pt x="1214" y="66"/>
                </a:lnTo>
                <a:lnTo>
                  <a:pt x="1313" y="41"/>
                </a:lnTo>
                <a:lnTo>
                  <a:pt x="1414" y="22"/>
                </a:lnTo>
                <a:lnTo>
                  <a:pt x="1517" y="8"/>
                </a:lnTo>
                <a:lnTo>
                  <a:pt x="1621" y="2"/>
                </a:lnTo>
                <a:lnTo>
                  <a:pt x="1654" y="1"/>
                </a:lnTo>
                <a:lnTo>
                  <a:pt x="167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21" name="Group 20"/>
          <p:cNvGrpSpPr/>
          <p:nvPr/>
        </p:nvGrpSpPr>
        <p:grpSpPr>
          <a:xfrm>
            <a:off x="6559321" y="2085228"/>
            <a:ext cx="413945" cy="418003"/>
            <a:chOff x="7770813" y="3619500"/>
            <a:chExt cx="647700" cy="654050"/>
          </a:xfrm>
          <a:solidFill>
            <a:schemeClr val="bg1"/>
          </a:solidFill>
        </p:grpSpPr>
        <p:sp>
          <p:nvSpPr>
            <p:cNvPr id="18" name="Freeform 16"/>
            <p:cNvSpPr>
              <a:spLocks noEditPoints="1"/>
            </p:cNvSpPr>
            <p:nvPr/>
          </p:nvSpPr>
          <p:spPr bwMode="auto">
            <a:xfrm>
              <a:off x="7770813" y="3619500"/>
              <a:ext cx="647700" cy="654050"/>
            </a:xfrm>
            <a:custGeom>
              <a:avLst/>
              <a:gdLst>
                <a:gd name="T0" fmla="*/ 1354 w 3262"/>
                <a:gd name="T1" fmla="*/ 128 h 3292"/>
                <a:gd name="T2" fmla="*/ 1004 w 3262"/>
                <a:gd name="T3" fmla="*/ 237 h 3292"/>
                <a:gd name="T4" fmla="*/ 690 w 3262"/>
                <a:gd name="T5" fmla="*/ 429 h 3292"/>
                <a:gd name="T6" fmla="*/ 426 w 3262"/>
                <a:gd name="T7" fmla="*/ 696 h 3292"/>
                <a:gd name="T8" fmla="*/ 236 w 3262"/>
                <a:gd name="T9" fmla="*/ 1013 h 3292"/>
                <a:gd name="T10" fmla="*/ 127 w 3262"/>
                <a:gd name="T11" fmla="*/ 1365 h 3292"/>
                <a:gd name="T12" fmla="*/ 105 w 3262"/>
                <a:gd name="T13" fmla="*/ 1741 h 3292"/>
                <a:gd name="T14" fmla="*/ 171 w 3262"/>
                <a:gd name="T15" fmla="*/ 2106 h 3292"/>
                <a:gd name="T16" fmla="*/ 321 w 3262"/>
                <a:gd name="T17" fmla="*/ 2442 h 3292"/>
                <a:gd name="T18" fmla="*/ 549 w 3262"/>
                <a:gd name="T19" fmla="*/ 2736 h 3292"/>
                <a:gd name="T20" fmla="*/ 841 w 3262"/>
                <a:gd name="T21" fmla="*/ 2968 h 3292"/>
                <a:gd name="T22" fmla="*/ 1175 w 3262"/>
                <a:gd name="T23" fmla="*/ 3120 h 3292"/>
                <a:gd name="T24" fmla="*/ 1538 w 3262"/>
                <a:gd name="T25" fmla="*/ 3186 h 3292"/>
                <a:gd name="T26" fmla="*/ 1909 w 3262"/>
                <a:gd name="T27" fmla="*/ 3164 h 3292"/>
                <a:gd name="T28" fmla="*/ 2258 w 3262"/>
                <a:gd name="T29" fmla="*/ 3053 h 3292"/>
                <a:gd name="T30" fmla="*/ 2572 w 3262"/>
                <a:gd name="T31" fmla="*/ 2862 h 3292"/>
                <a:gd name="T32" fmla="*/ 2836 w 3262"/>
                <a:gd name="T33" fmla="*/ 2596 h 3292"/>
                <a:gd name="T34" fmla="*/ 3027 w 3262"/>
                <a:gd name="T35" fmla="*/ 2279 h 3292"/>
                <a:gd name="T36" fmla="*/ 3135 w 3262"/>
                <a:gd name="T37" fmla="*/ 1927 h 3292"/>
                <a:gd name="T38" fmla="*/ 3157 w 3262"/>
                <a:gd name="T39" fmla="*/ 1551 h 3292"/>
                <a:gd name="T40" fmla="*/ 3091 w 3262"/>
                <a:gd name="T41" fmla="*/ 1185 h 3292"/>
                <a:gd name="T42" fmla="*/ 2941 w 3262"/>
                <a:gd name="T43" fmla="*/ 849 h 3292"/>
                <a:gd name="T44" fmla="*/ 2712 w 3262"/>
                <a:gd name="T45" fmla="*/ 554 h 3292"/>
                <a:gd name="T46" fmla="*/ 2421 w 3262"/>
                <a:gd name="T47" fmla="*/ 323 h 3292"/>
                <a:gd name="T48" fmla="*/ 2087 w 3262"/>
                <a:gd name="T49" fmla="*/ 172 h 3292"/>
                <a:gd name="T50" fmla="*/ 1725 w 3262"/>
                <a:gd name="T51" fmla="*/ 105 h 3292"/>
                <a:gd name="T52" fmla="*/ 1816 w 3262"/>
                <a:gd name="T53" fmla="*/ 10 h 3292"/>
                <a:gd name="T54" fmla="*/ 2171 w 3262"/>
                <a:gd name="T55" fmla="*/ 92 h 3292"/>
                <a:gd name="T56" fmla="*/ 2498 w 3262"/>
                <a:gd name="T57" fmla="*/ 251 h 3292"/>
                <a:gd name="T58" fmla="*/ 2784 w 3262"/>
                <a:gd name="T59" fmla="*/ 482 h 3292"/>
                <a:gd name="T60" fmla="*/ 3014 w 3262"/>
                <a:gd name="T61" fmla="*/ 771 h 3292"/>
                <a:gd name="T62" fmla="*/ 3171 w 3262"/>
                <a:gd name="T63" fmla="*/ 1101 h 3292"/>
                <a:gd name="T64" fmla="*/ 3252 w 3262"/>
                <a:gd name="T65" fmla="*/ 1459 h 3292"/>
                <a:gd name="T66" fmla="*/ 3252 w 3262"/>
                <a:gd name="T67" fmla="*/ 1833 h 3292"/>
                <a:gd name="T68" fmla="*/ 3171 w 3262"/>
                <a:gd name="T69" fmla="*/ 2190 h 3292"/>
                <a:gd name="T70" fmla="*/ 3014 w 3262"/>
                <a:gd name="T71" fmla="*/ 2519 h 3292"/>
                <a:gd name="T72" fmla="*/ 2784 w 3262"/>
                <a:gd name="T73" fmla="*/ 2810 h 3292"/>
                <a:gd name="T74" fmla="*/ 2498 w 3262"/>
                <a:gd name="T75" fmla="*/ 3041 h 3292"/>
                <a:gd name="T76" fmla="*/ 2171 w 3262"/>
                <a:gd name="T77" fmla="*/ 3200 h 3292"/>
                <a:gd name="T78" fmla="*/ 1816 w 3262"/>
                <a:gd name="T79" fmla="*/ 3282 h 3292"/>
                <a:gd name="T80" fmla="*/ 1446 w 3262"/>
                <a:gd name="T81" fmla="*/ 3282 h 3292"/>
                <a:gd name="T82" fmla="*/ 1092 w 3262"/>
                <a:gd name="T83" fmla="*/ 3200 h 3292"/>
                <a:gd name="T84" fmla="*/ 765 w 3262"/>
                <a:gd name="T85" fmla="*/ 3041 h 3292"/>
                <a:gd name="T86" fmla="*/ 478 w 3262"/>
                <a:gd name="T87" fmla="*/ 2810 h 3292"/>
                <a:gd name="T88" fmla="*/ 249 w 3262"/>
                <a:gd name="T89" fmla="*/ 2519 h 3292"/>
                <a:gd name="T90" fmla="*/ 91 w 3262"/>
                <a:gd name="T91" fmla="*/ 2190 h 3292"/>
                <a:gd name="T92" fmla="*/ 10 w 3262"/>
                <a:gd name="T93" fmla="*/ 1833 h 3292"/>
                <a:gd name="T94" fmla="*/ 10 w 3262"/>
                <a:gd name="T95" fmla="*/ 1459 h 3292"/>
                <a:gd name="T96" fmla="*/ 91 w 3262"/>
                <a:gd name="T97" fmla="*/ 1101 h 3292"/>
                <a:gd name="T98" fmla="*/ 249 w 3262"/>
                <a:gd name="T99" fmla="*/ 771 h 3292"/>
                <a:gd name="T100" fmla="*/ 478 w 3262"/>
                <a:gd name="T101" fmla="*/ 482 h 3292"/>
                <a:gd name="T102" fmla="*/ 765 w 3262"/>
                <a:gd name="T103" fmla="*/ 251 h 3292"/>
                <a:gd name="T104" fmla="*/ 1092 w 3262"/>
                <a:gd name="T105" fmla="*/ 92 h 3292"/>
                <a:gd name="T106" fmla="*/ 1446 w 3262"/>
                <a:gd name="T107" fmla="*/ 1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62" h="3292">
                  <a:moveTo>
                    <a:pt x="1631" y="103"/>
                  </a:moveTo>
                  <a:lnTo>
                    <a:pt x="1538" y="105"/>
                  </a:lnTo>
                  <a:lnTo>
                    <a:pt x="1445" y="113"/>
                  </a:lnTo>
                  <a:lnTo>
                    <a:pt x="1354" y="128"/>
                  </a:lnTo>
                  <a:lnTo>
                    <a:pt x="1264" y="147"/>
                  </a:lnTo>
                  <a:lnTo>
                    <a:pt x="1175" y="172"/>
                  </a:lnTo>
                  <a:lnTo>
                    <a:pt x="1089" y="202"/>
                  </a:lnTo>
                  <a:lnTo>
                    <a:pt x="1004" y="237"/>
                  </a:lnTo>
                  <a:lnTo>
                    <a:pt x="922" y="277"/>
                  </a:lnTo>
                  <a:lnTo>
                    <a:pt x="841" y="323"/>
                  </a:lnTo>
                  <a:lnTo>
                    <a:pt x="764" y="373"/>
                  </a:lnTo>
                  <a:lnTo>
                    <a:pt x="690" y="429"/>
                  </a:lnTo>
                  <a:lnTo>
                    <a:pt x="618" y="489"/>
                  </a:lnTo>
                  <a:lnTo>
                    <a:pt x="549" y="554"/>
                  </a:lnTo>
                  <a:lnTo>
                    <a:pt x="486" y="623"/>
                  </a:lnTo>
                  <a:lnTo>
                    <a:pt x="426" y="696"/>
                  </a:lnTo>
                  <a:lnTo>
                    <a:pt x="371" y="771"/>
                  </a:lnTo>
                  <a:lnTo>
                    <a:pt x="321" y="849"/>
                  </a:lnTo>
                  <a:lnTo>
                    <a:pt x="276" y="929"/>
                  </a:lnTo>
                  <a:lnTo>
                    <a:pt x="236" y="1013"/>
                  </a:lnTo>
                  <a:lnTo>
                    <a:pt x="201" y="1097"/>
                  </a:lnTo>
                  <a:lnTo>
                    <a:pt x="171" y="1185"/>
                  </a:lnTo>
                  <a:lnTo>
                    <a:pt x="146" y="1274"/>
                  </a:lnTo>
                  <a:lnTo>
                    <a:pt x="127" y="1365"/>
                  </a:lnTo>
                  <a:lnTo>
                    <a:pt x="114" y="1458"/>
                  </a:lnTo>
                  <a:lnTo>
                    <a:pt x="105" y="1551"/>
                  </a:lnTo>
                  <a:lnTo>
                    <a:pt x="102" y="1646"/>
                  </a:lnTo>
                  <a:lnTo>
                    <a:pt x="105" y="1741"/>
                  </a:lnTo>
                  <a:lnTo>
                    <a:pt x="114" y="1834"/>
                  </a:lnTo>
                  <a:lnTo>
                    <a:pt x="127" y="1927"/>
                  </a:lnTo>
                  <a:lnTo>
                    <a:pt x="146" y="2017"/>
                  </a:lnTo>
                  <a:lnTo>
                    <a:pt x="171" y="2106"/>
                  </a:lnTo>
                  <a:lnTo>
                    <a:pt x="201" y="2193"/>
                  </a:lnTo>
                  <a:lnTo>
                    <a:pt x="236" y="2279"/>
                  </a:lnTo>
                  <a:lnTo>
                    <a:pt x="276" y="2361"/>
                  </a:lnTo>
                  <a:lnTo>
                    <a:pt x="321" y="2442"/>
                  </a:lnTo>
                  <a:lnTo>
                    <a:pt x="371" y="2521"/>
                  </a:lnTo>
                  <a:lnTo>
                    <a:pt x="426" y="2596"/>
                  </a:lnTo>
                  <a:lnTo>
                    <a:pt x="486" y="2668"/>
                  </a:lnTo>
                  <a:lnTo>
                    <a:pt x="549" y="2736"/>
                  </a:lnTo>
                  <a:lnTo>
                    <a:pt x="618" y="2801"/>
                  </a:lnTo>
                  <a:lnTo>
                    <a:pt x="690" y="2862"/>
                  </a:lnTo>
                  <a:lnTo>
                    <a:pt x="764" y="2917"/>
                  </a:lnTo>
                  <a:lnTo>
                    <a:pt x="841" y="2968"/>
                  </a:lnTo>
                  <a:lnTo>
                    <a:pt x="922" y="3013"/>
                  </a:lnTo>
                  <a:lnTo>
                    <a:pt x="1004" y="3053"/>
                  </a:lnTo>
                  <a:lnTo>
                    <a:pt x="1089" y="3090"/>
                  </a:lnTo>
                  <a:lnTo>
                    <a:pt x="1175" y="3120"/>
                  </a:lnTo>
                  <a:lnTo>
                    <a:pt x="1264" y="3144"/>
                  </a:lnTo>
                  <a:lnTo>
                    <a:pt x="1354" y="3164"/>
                  </a:lnTo>
                  <a:lnTo>
                    <a:pt x="1445" y="3177"/>
                  </a:lnTo>
                  <a:lnTo>
                    <a:pt x="1538" y="3186"/>
                  </a:lnTo>
                  <a:lnTo>
                    <a:pt x="1631" y="3189"/>
                  </a:lnTo>
                  <a:lnTo>
                    <a:pt x="1725" y="3186"/>
                  </a:lnTo>
                  <a:lnTo>
                    <a:pt x="1817" y="3177"/>
                  </a:lnTo>
                  <a:lnTo>
                    <a:pt x="1909" y="3164"/>
                  </a:lnTo>
                  <a:lnTo>
                    <a:pt x="1999" y="3144"/>
                  </a:lnTo>
                  <a:lnTo>
                    <a:pt x="2087" y="3120"/>
                  </a:lnTo>
                  <a:lnTo>
                    <a:pt x="2174" y="3090"/>
                  </a:lnTo>
                  <a:lnTo>
                    <a:pt x="2258" y="3053"/>
                  </a:lnTo>
                  <a:lnTo>
                    <a:pt x="2341" y="3013"/>
                  </a:lnTo>
                  <a:lnTo>
                    <a:pt x="2421" y="2968"/>
                  </a:lnTo>
                  <a:lnTo>
                    <a:pt x="2498" y="2917"/>
                  </a:lnTo>
                  <a:lnTo>
                    <a:pt x="2572" y="2862"/>
                  </a:lnTo>
                  <a:lnTo>
                    <a:pt x="2644" y="2801"/>
                  </a:lnTo>
                  <a:lnTo>
                    <a:pt x="2712" y="2736"/>
                  </a:lnTo>
                  <a:lnTo>
                    <a:pt x="2777" y="2668"/>
                  </a:lnTo>
                  <a:lnTo>
                    <a:pt x="2836" y="2596"/>
                  </a:lnTo>
                  <a:lnTo>
                    <a:pt x="2891" y="2521"/>
                  </a:lnTo>
                  <a:lnTo>
                    <a:pt x="2941" y="2442"/>
                  </a:lnTo>
                  <a:lnTo>
                    <a:pt x="2987" y="2361"/>
                  </a:lnTo>
                  <a:lnTo>
                    <a:pt x="3027" y="2279"/>
                  </a:lnTo>
                  <a:lnTo>
                    <a:pt x="3061" y="2193"/>
                  </a:lnTo>
                  <a:lnTo>
                    <a:pt x="3091" y="2106"/>
                  </a:lnTo>
                  <a:lnTo>
                    <a:pt x="3116" y="2017"/>
                  </a:lnTo>
                  <a:lnTo>
                    <a:pt x="3135" y="1927"/>
                  </a:lnTo>
                  <a:lnTo>
                    <a:pt x="3149" y="1834"/>
                  </a:lnTo>
                  <a:lnTo>
                    <a:pt x="3157" y="1741"/>
                  </a:lnTo>
                  <a:lnTo>
                    <a:pt x="3161" y="1646"/>
                  </a:lnTo>
                  <a:lnTo>
                    <a:pt x="3157" y="1551"/>
                  </a:lnTo>
                  <a:lnTo>
                    <a:pt x="3149" y="1458"/>
                  </a:lnTo>
                  <a:lnTo>
                    <a:pt x="3135" y="1365"/>
                  </a:lnTo>
                  <a:lnTo>
                    <a:pt x="3116" y="1274"/>
                  </a:lnTo>
                  <a:lnTo>
                    <a:pt x="3091" y="1185"/>
                  </a:lnTo>
                  <a:lnTo>
                    <a:pt x="3061" y="1097"/>
                  </a:lnTo>
                  <a:lnTo>
                    <a:pt x="3027" y="1013"/>
                  </a:lnTo>
                  <a:lnTo>
                    <a:pt x="2987" y="929"/>
                  </a:lnTo>
                  <a:lnTo>
                    <a:pt x="2941" y="849"/>
                  </a:lnTo>
                  <a:lnTo>
                    <a:pt x="2891" y="771"/>
                  </a:lnTo>
                  <a:lnTo>
                    <a:pt x="2836" y="696"/>
                  </a:lnTo>
                  <a:lnTo>
                    <a:pt x="2777" y="623"/>
                  </a:lnTo>
                  <a:lnTo>
                    <a:pt x="2712" y="554"/>
                  </a:lnTo>
                  <a:lnTo>
                    <a:pt x="2644" y="489"/>
                  </a:lnTo>
                  <a:lnTo>
                    <a:pt x="2572" y="429"/>
                  </a:lnTo>
                  <a:lnTo>
                    <a:pt x="2498" y="373"/>
                  </a:lnTo>
                  <a:lnTo>
                    <a:pt x="2421" y="323"/>
                  </a:lnTo>
                  <a:lnTo>
                    <a:pt x="2341" y="277"/>
                  </a:lnTo>
                  <a:lnTo>
                    <a:pt x="2258" y="237"/>
                  </a:lnTo>
                  <a:lnTo>
                    <a:pt x="2174" y="202"/>
                  </a:lnTo>
                  <a:lnTo>
                    <a:pt x="2087" y="172"/>
                  </a:lnTo>
                  <a:lnTo>
                    <a:pt x="1999" y="147"/>
                  </a:lnTo>
                  <a:lnTo>
                    <a:pt x="1909" y="128"/>
                  </a:lnTo>
                  <a:lnTo>
                    <a:pt x="1817" y="113"/>
                  </a:lnTo>
                  <a:lnTo>
                    <a:pt x="1725" y="105"/>
                  </a:lnTo>
                  <a:lnTo>
                    <a:pt x="1631" y="103"/>
                  </a:lnTo>
                  <a:close/>
                  <a:moveTo>
                    <a:pt x="1631" y="0"/>
                  </a:moveTo>
                  <a:lnTo>
                    <a:pt x="1724" y="2"/>
                  </a:lnTo>
                  <a:lnTo>
                    <a:pt x="1816" y="10"/>
                  </a:lnTo>
                  <a:lnTo>
                    <a:pt x="1907" y="22"/>
                  </a:lnTo>
                  <a:lnTo>
                    <a:pt x="1996" y="41"/>
                  </a:lnTo>
                  <a:lnTo>
                    <a:pt x="2084" y="64"/>
                  </a:lnTo>
                  <a:lnTo>
                    <a:pt x="2171" y="92"/>
                  </a:lnTo>
                  <a:lnTo>
                    <a:pt x="2255" y="124"/>
                  </a:lnTo>
                  <a:lnTo>
                    <a:pt x="2338" y="162"/>
                  </a:lnTo>
                  <a:lnTo>
                    <a:pt x="2419" y="203"/>
                  </a:lnTo>
                  <a:lnTo>
                    <a:pt x="2498" y="251"/>
                  </a:lnTo>
                  <a:lnTo>
                    <a:pt x="2573" y="301"/>
                  </a:lnTo>
                  <a:lnTo>
                    <a:pt x="2646" y="357"/>
                  </a:lnTo>
                  <a:lnTo>
                    <a:pt x="2716" y="417"/>
                  </a:lnTo>
                  <a:lnTo>
                    <a:pt x="2784" y="482"/>
                  </a:lnTo>
                  <a:lnTo>
                    <a:pt x="2848" y="550"/>
                  </a:lnTo>
                  <a:lnTo>
                    <a:pt x="2908" y="621"/>
                  </a:lnTo>
                  <a:lnTo>
                    <a:pt x="2963" y="695"/>
                  </a:lnTo>
                  <a:lnTo>
                    <a:pt x="3014" y="771"/>
                  </a:lnTo>
                  <a:lnTo>
                    <a:pt x="3060" y="851"/>
                  </a:lnTo>
                  <a:lnTo>
                    <a:pt x="3101" y="932"/>
                  </a:lnTo>
                  <a:lnTo>
                    <a:pt x="3139" y="1016"/>
                  </a:lnTo>
                  <a:lnTo>
                    <a:pt x="3171" y="1101"/>
                  </a:lnTo>
                  <a:lnTo>
                    <a:pt x="3198" y="1188"/>
                  </a:lnTo>
                  <a:lnTo>
                    <a:pt x="3221" y="1277"/>
                  </a:lnTo>
                  <a:lnTo>
                    <a:pt x="3239" y="1367"/>
                  </a:lnTo>
                  <a:lnTo>
                    <a:pt x="3252" y="1459"/>
                  </a:lnTo>
                  <a:lnTo>
                    <a:pt x="3260" y="1552"/>
                  </a:lnTo>
                  <a:lnTo>
                    <a:pt x="3262" y="1646"/>
                  </a:lnTo>
                  <a:lnTo>
                    <a:pt x="3260" y="1740"/>
                  </a:lnTo>
                  <a:lnTo>
                    <a:pt x="3252" y="1833"/>
                  </a:lnTo>
                  <a:lnTo>
                    <a:pt x="3239" y="1924"/>
                  </a:lnTo>
                  <a:lnTo>
                    <a:pt x="3221" y="2014"/>
                  </a:lnTo>
                  <a:lnTo>
                    <a:pt x="3198" y="2103"/>
                  </a:lnTo>
                  <a:lnTo>
                    <a:pt x="3171" y="2190"/>
                  </a:lnTo>
                  <a:lnTo>
                    <a:pt x="3139" y="2276"/>
                  </a:lnTo>
                  <a:lnTo>
                    <a:pt x="3101" y="2359"/>
                  </a:lnTo>
                  <a:lnTo>
                    <a:pt x="3060" y="2441"/>
                  </a:lnTo>
                  <a:lnTo>
                    <a:pt x="3014" y="2519"/>
                  </a:lnTo>
                  <a:lnTo>
                    <a:pt x="2963" y="2596"/>
                  </a:lnTo>
                  <a:lnTo>
                    <a:pt x="2908" y="2670"/>
                  </a:lnTo>
                  <a:lnTo>
                    <a:pt x="2848" y="2742"/>
                  </a:lnTo>
                  <a:lnTo>
                    <a:pt x="2784" y="2810"/>
                  </a:lnTo>
                  <a:lnTo>
                    <a:pt x="2716" y="2874"/>
                  </a:lnTo>
                  <a:lnTo>
                    <a:pt x="2646" y="2934"/>
                  </a:lnTo>
                  <a:lnTo>
                    <a:pt x="2573" y="2989"/>
                  </a:lnTo>
                  <a:lnTo>
                    <a:pt x="2498" y="3041"/>
                  </a:lnTo>
                  <a:lnTo>
                    <a:pt x="2419" y="3087"/>
                  </a:lnTo>
                  <a:lnTo>
                    <a:pt x="2338" y="3130"/>
                  </a:lnTo>
                  <a:lnTo>
                    <a:pt x="2255" y="3167"/>
                  </a:lnTo>
                  <a:lnTo>
                    <a:pt x="2171" y="3200"/>
                  </a:lnTo>
                  <a:lnTo>
                    <a:pt x="2084" y="3228"/>
                  </a:lnTo>
                  <a:lnTo>
                    <a:pt x="1996" y="3251"/>
                  </a:lnTo>
                  <a:lnTo>
                    <a:pt x="1907" y="3268"/>
                  </a:lnTo>
                  <a:lnTo>
                    <a:pt x="1816" y="3282"/>
                  </a:lnTo>
                  <a:lnTo>
                    <a:pt x="1724" y="3289"/>
                  </a:lnTo>
                  <a:lnTo>
                    <a:pt x="1631" y="3292"/>
                  </a:lnTo>
                  <a:lnTo>
                    <a:pt x="1538" y="3289"/>
                  </a:lnTo>
                  <a:lnTo>
                    <a:pt x="1446" y="3282"/>
                  </a:lnTo>
                  <a:lnTo>
                    <a:pt x="1356" y="3268"/>
                  </a:lnTo>
                  <a:lnTo>
                    <a:pt x="1266" y="3251"/>
                  </a:lnTo>
                  <a:lnTo>
                    <a:pt x="1178" y="3228"/>
                  </a:lnTo>
                  <a:lnTo>
                    <a:pt x="1092" y="3200"/>
                  </a:lnTo>
                  <a:lnTo>
                    <a:pt x="1007" y="3167"/>
                  </a:lnTo>
                  <a:lnTo>
                    <a:pt x="924" y="3130"/>
                  </a:lnTo>
                  <a:lnTo>
                    <a:pt x="843" y="3087"/>
                  </a:lnTo>
                  <a:lnTo>
                    <a:pt x="765" y="3041"/>
                  </a:lnTo>
                  <a:lnTo>
                    <a:pt x="690" y="2989"/>
                  </a:lnTo>
                  <a:lnTo>
                    <a:pt x="616" y="2934"/>
                  </a:lnTo>
                  <a:lnTo>
                    <a:pt x="545" y="2874"/>
                  </a:lnTo>
                  <a:lnTo>
                    <a:pt x="478" y="2810"/>
                  </a:lnTo>
                  <a:lnTo>
                    <a:pt x="414" y="2742"/>
                  </a:lnTo>
                  <a:lnTo>
                    <a:pt x="354" y="2670"/>
                  </a:lnTo>
                  <a:lnTo>
                    <a:pt x="299" y="2596"/>
                  </a:lnTo>
                  <a:lnTo>
                    <a:pt x="249" y="2519"/>
                  </a:lnTo>
                  <a:lnTo>
                    <a:pt x="203" y="2441"/>
                  </a:lnTo>
                  <a:lnTo>
                    <a:pt x="161" y="2359"/>
                  </a:lnTo>
                  <a:lnTo>
                    <a:pt x="124" y="2276"/>
                  </a:lnTo>
                  <a:lnTo>
                    <a:pt x="91" y="2190"/>
                  </a:lnTo>
                  <a:lnTo>
                    <a:pt x="63" y="2103"/>
                  </a:lnTo>
                  <a:lnTo>
                    <a:pt x="41" y="2014"/>
                  </a:lnTo>
                  <a:lnTo>
                    <a:pt x="24" y="1924"/>
                  </a:lnTo>
                  <a:lnTo>
                    <a:pt x="10" y="1833"/>
                  </a:lnTo>
                  <a:lnTo>
                    <a:pt x="3" y="1740"/>
                  </a:lnTo>
                  <a:lnTo>
                    <a:pt x="0" y="1646"/>
                  </a:lnTo>
                  <a:lnTo>
                    <a:pt x="3" y="1552"/>
                  </a:lnTo>
                  <a:lnTo>
                    <a:pt x="10" y="1459"/>
                  </a:lnTo>
                  <a:lnTo>
                    <a:pt x="24" y="1367"/>
                  </a:lnTo>
                  <a:lnTo>
                    <a:pt x="41" y="1277"/>
                  </a:lnTo>
                  <a:lnTo>
                    <a:pt x="63" y="1188"/>
                  </a:lnTo>
                  <a:lnTo>
                    <a:pt x="91" y="1101"/>
                  </a:lnTo>
                  <a:lnTo>
                    <a:pt x="124" y="1016"/>
                  </a:lnTo>
                  <a:lnTo>
                    <a:pt x="161" y="932"/>
                  </a:lnTo>
                  <a:lnTo>
                    <a:pt x="203" y="851"/>
                  </a:lnTo>
                  <a:lnTo>
                    <a:pt x="249" y="771"/>
                  </a:lnTo>
                  <a:lnTo>
                    <a:pt x="299" y="695"/>
                  </a:lnTo>
                  <a:lnTo>
                    <a:pt x="354" y="621"/>
                  </a:lnTo>
                  <a:lnTo>
                    <a:pt x="414" y="550"/>
                  </a:lnTo>
                  <a:lnTo>
                    <a:pt x="478" y="482"/>
                  </a:lnTo>
                  <a:lnTo>
                    <a:pt x="545" y="417"/>
                  </a:lnTo>
                  <a:lnTo>
                    <a:pt x="616" y="357"/>
                  </a:lnTo>
                  <a:lnTo>
                    <a:pt x="690" y="301"/>
                  </a:lnTo>
                  <a:lnTo>
                    <a:pt x="765" y="251"/>
                  </a:lnTo>
                  <a:lnTo>
                    <a:pt x="843" y="203"/>
                  </a:lnTo>
                  <a:lnTo>
                    <a:pt x="924" y="162"/>
                  </a:lnTo>
                  <a:lnTo>
                    <a:pt x="1007" y="124"/>
                  </a:lnTo>
                  <a:lnTo>
                    <a:pt x="1092" y="92"/>
                  </a:lnTo>
                  <a:lnTo>
                    <a:pt x="1178" y="64"/>
                  </a:lnTo>
                  <a:lnTo>
                    <a:pt x="1266" y="41"/>
                  </a:lnTo>
                  <a:lnTo>
                    <a:pt x="1356" y="22"/>
                  </a:lnTo>
                  <a:lnTo>
                    <a:pt x="1446" y="10"/>
                  </a:lnTo>
                  <a:lnTo>
                    <a:pt x="1538" y="2"/>
                  </a:lnTo>
                  <a:lnTo>
                    <a:pt x="16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Rectangle 17"/>
            <p:cNvSpPr>
              <a:spLocks noChangeArrowheads="1"/>
            </p:cNvSpPr>
            <p:nvPr/>
          </p:nvSpPr>
          <p:spPr bwMode="auto">
            <a:xfrm>
              <a:off x="8083551" y="3794125"/>
              <a:ext cx="20638" cy="2238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0" name="Rectangle 18"/>
            <p:cNvSpPr>
              <a:spLocks noChangeArrowheads="1"/>
            </p:cNvSpPr>
            <p:nvPr/>
          </p:nvSpPr>
          <p:spPr bwMode="auto">
            <a:xfrm>
              <a:off x="8083551" y="4059238"/>
              <a:ext cx="20638" cy="412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IN"/>
            </a:p>
          </p:txBody>
        </p:sp>
      </p:grpSp>
      <p:sp>
        <p:nvSpPr>
          <p:cNvPr id="54" name="TextBox 53"/>
          <p:cNvSpPr txBox="1"/>
          <p:nvPr/>
        </p:nvSpPr>
        <p:spPr>
          <a:xfrm>
            <a:off x="2819401" y="3328096"/>
            <a:ext cx="986167" cy="523220"/>
          </a:xfrm>
          <a:prstGeom prst="rect">
            <a:avLst/>
          </a:prstGeom>
          <a:noFill/>
        </p:spPr>
        <p:txBody>
          <a:bodyPr wrap="none" rtlCol="0">
            <a:spAutoFit/>
          </a:bodyPr>
          <a:lstStyle/>
          <a:p>
            <a:r>
              <a:rPr lang="en-IN" sz="2800" b="1" dirty="0" smtClean="0">
                <a:solidFill>
                  <a:schemeClr val="tx1">
                    <a:lumMod val="75000"/>
                    <a:lumOff val="25000"/>
                  </a:schemeClr>
                </a:solidFill>
                <a:latin typeface="Arial" panose="020B0604020202020204" pitchFamily="34" charset="0"/>
                <a:cs typeface="Arial" panose="020B0604020202020204" pitchFamily="34" charset="0"/>
              </a:rPr>
              <a:t>2017</a:t>
            </a:r>
            <a:endParaRPr lang="en-IN"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5" name="TextBox 54"/>
          <p:cNvSpPr txBox="1"/>
          <p:nvPr/>
        </p:nvSpPr>
        <p:spPr>
          <a:xfrm>
            <a:off x="5122654" y="3328096"/>
            <a:ext cx="986167" cy="523220"/>
          </a:xfrm>
          <a:prstGeom prst="rect">
            <a:avLst/>
          </a:prstGeom>
          <a:noFill/>
        </p:spPr>
        <p:txBody>
          <a:bodyPr wrap="none" rtlCol="0">
            <a:spAutoFit/>
          </a:bodyPr>
          <a:lstStyle/>
          <a:p>
            <a:r>
              <a:rPr lang="en-IN" sz="2800" b="1" dirty="0" smtClean="0">
                <a:solidFill>
                  <a:schemeClr val="tx1">
                    <a:lumMod val="75000"/>
                    <a:lumOff val="25000"/>
                  </a:schemeClr>
                </a:solidFill>
                <a:latin typeface="Arial" panose="020B0604020202020204" pitchFamily="34" charset="0"/>
                <a:cs typeface="Arial" panose="020B0604020202020204" pitchFamily="34" charset="0"/>
              </a:rPr>
              <a:t>2018</a:t>
            </a:r>
            <a:endParaRPr lang="en-IN"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6" name="TextBox 55"/>
          <p:cNvSpPr txBox="1"/>
          <p:nvPr/>
        </p:nvSpPr>
        <p:spPr>
          <a:xfrm>
            <a:off x="7486292" y="3328096"/>
            <a:ext cx="986167" cy="523220"/>
          </a:xfrm>
          <a:prstGeom prst="rect">
            <a:avLst/>
          </a:prstGeom>
          <a:noFill/>
        </p:spPr>
        <p:txBody>
          <a:bodyPr wrap="none" rtlCol="0">
            <a:spAutoFit/>
          </a:bodyPr>
          <a:lstStyle/>
          <a:p>
            <a:r>
              <a:rPr lang="en-IN" sz="2800" b="1" dirty="0" smtClean="0">
                <a:solidFill>
                  <a:schemeClr val="tx1">
                    <a:lumMod val="75000"/>
                    <a:lumOff val="25000"/>
                  </a:schemeClr>
                </a:solidFill>
                <a:latin typeface="Arial" panose="020B0604020202020204" pitchFamily="34" charset="0"/>
                <a:cs typeface="Arial" panose="020B0604020202020204" pitchFamily="34" charset="0"/>
              </a:rPr>
              <a:t>2019</a:t>
            </a:r>
            <a:endParaRPr lang="en-IN" sz="2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9" name="TextBox 58"/>
          <p:cNvSpPr txBox="1"/>
          <p:nvPr/>
        </p:nvSpPr>
        <p:spPr>
          <a:xfrm>
            <a:off x="2190820" y="5089535"/>
            <a:ext cx="1990484" cy="1200329"/>
          </a:xfrm>
          <a:prstGeom prst="rect">
            <a:avLst/>
          </a:prstGeom>
          <a:noFill/>
        </p:spPr>
        <p:txBody>
          <a:bodyPr wrap="square" rtlCol="0" anchor="ctr" anchorCtr="0">
            <a:spAutoFit/>
          </a:bodyPr>
          <a:lstStyle/>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Drafting PID</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Distributing PID to KSC &amp; project members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Approval of PID</a:t>
            </a:r>
            <a:endParaRPr lang="en-US" sz="1600"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0" name="TextBox 59"/>
          <p:cNvSpPr txBox="1"/>
          <p:nvPr/>
        </p:nvSpPr>
        <p:spPr>
          <a:xfrm>
            <a:off x="2437227" y="4468381"/>
            <a:ext cx="1768151" cy="584775"/>
          </a:xfrm>
          <a:prstGeom prst="rect">
            <a:avLst/>
          </a:prstGeom>
          <a:noFill/>
        </p:spPr>
        <p:txBody>
          <a:bodyPr wrap="square" rtlCol="0">
            <a:spAutoFit/>
          </a:bodyPr>
          <a:lstStyle/>
          <a:p>
            <a:r>
              <a:rPr lang="en-US" sz="1600" b="1"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PROJECT PROPOSAL</a:t>
            </a:r>
            <a:endParaRPr lang="en-US" sz="1600" b="1"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2" name="TextBox 61"/>
          <p:cNvSpPr txBox="1"/>
          <p:nvPr/>
        </p:nvSpPr>
        <p:spPr>
          <a:xfrm>
            <a:off x="4767261" y="5089535"/>
            <a:ext cx="1768151" cy="1643527"/>
          </a:xfrm>
          <a:prstGeom prst="rect">
            <a:avLst/>
          </a:prstGeom>
          <a:noFill/>
        </p:spPr>
        <p:txBody>
          <a:bodyPr wrap="square" rtlCol="0" anchor="ctr" anchorCtr="0">
            <a:spAutoFit/>
          </a:bodyPr>
          <a:lstStyle/>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Literature studies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FGDs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Preparing case studies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Drafting </a:t>
            </a:r>
          </a:p>
          <a:p>
            <a:pPr marL="285750" indent="-285750">
              <a:lnSpc>
                <a:spcPct val="90000"/>
              </a:lnSpc>
              <a:buFont typeface="Wingdings" panose="05000000000000000000" pitchFamily="2" charset="2"/>
              <a:buChar char="§"/>
            </a:pPr>
            <a:endParaRPr lang="en-US" sz="1600"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TextBox 62"/>
          <p:cNvSpPr txBox="1"/>
          <p:nvPr/>
        </p:nvSpPr>
        <p:spPr>
          <a:xfrm>
            <a:off x="4757733" y="4468381"/>
            <a:ext cx="1768151" cy="584775"/>
          </a:xfrm>
          <a:prstGeom prst="rect">
            <a:avLst/>
          </a:prstGeom>
          <a:noFill/>
        </p:spPr>
        <p:txBody>
          <a:bodyPr wrap="square" rtlCol="0">
            <a:spAutoFit/>
          </a:bodyPr>
          <a:lstStyle/>
          <a:p>
            <a:r>
              <a:rPr lang="en-US" sz="1600" b="1" kern="0" dirty="0" smtClean="0">
                <a:solidFill>
                  <a:schemeClr val="tx1">
                    <a:lumMod val="75000"/>
                    <a:lumOff val="25000"/>
                  </a:schemeClr>
                </a:solidFill>
                <a:latin typeface="Arial" panose="020B0604020202020204" pitchFamily="34" charset="0"/>
                <a:cs typeface="Arial" panose="020B0604020202020204" pitchFamily="34" charset="0"/>
              </a:rPr>
              <a:t>RESEARCH &amp; DRAFTING</a:t>
            </a:r>
            <a:endParaRPr lang="en-US" sz="16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TextBox 64"/>
          <p:cNvSpPr txBox="1"/>
          <p:nvPr/>
        </p:nvSpPr>
        <p:spPr>
          <a:xfrm>
            <a:off x="7121370" y="5160585"/>
            <a:ext cx="1768151" cy="1200329"/>
          </a:xfrm>
          <a:prstGeom prst="rect">
            <a:avLst/>
          </a:prstGeom>
          <a:noFill/>
        </p:spPr>
        <p:txBody>
          <a:bodyPr wrap="square" rtlCol="0" anchor="ctr" anchorCtr="0">
            <a:spAutoFit/>
          </a:bodyPr>
          <a:lstStyle/>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Distributing draft for comments</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Revising draft</a:t>
            </a:r>
          </a:p>
          <a:p>
            <a:pPr marL="285750" indent="-285750">
              <a:lnSpc>
                <a:spcPct val="90000"/>
              </a:lnSpc>
              <a:buFont typeface="Wingdings" panose="05000000000000000000" pitchFamily="2" charset="2"/>
              <a:buChar char="§"/>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Finalization </a:t>
            </a:r>
            <a:endParaRPr lang="en-US" sz="1600"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6" name="TextBox 65"/>
          <p:cNvSpPr txBox="1"/>
          <p:nvPr/>
        </p:nvSpPr>
        <p:spPr>
          <a:xfrm>
            <a:off x="7121371" y="4468381"/>
            <a:ext cx="1768151" cy="584775"/>
          </a:xfrm>
          <a:prstGeom prst="rect">
            <a:avLst/>
          </a:prstGeom>
          <a:noFill/>
        </p:spPr>
        <p:txBody>
          <a:bodyPr wrap="square" rtlCol="0">
            <a:spAutoFit/>
          </a:bodyPr>
          <a:lstStyle/>
          <a:p>
            <a:r>
              <a:rPr lang="en-US" sz="1600" b="1" kern="0" dirty="0" smtClean="0">
                <a:solidFill>
                  <a:schemeClr val="tx1">
                    <a:lumMod val="75000"/>
                    <a:lumOff val="25000"/>
                  </a:schemeClr>
                </a:solidFill>
                <a:latin typeface="Arial" panose="020B0604020202020204" pitchFamily="34" charset="0"/>
                <a:cs typeface="Arial" panose="020B0604020202020204" pitchFamily="34" charset="0"/>
              </a:rPr>
              <a:t>COMMENTS &amp; FINALISATION</a:t>
            </a:r>
            <a:endParaRPr lang="en-US" sz="1600" b="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8" name="TextBox 67"/>
          <p:cNvSpPr txBox="1"/>
          <p:nvPr/>
        </p:nvSpPr>
        <p:spPr>
          <a:xfrm>
            <a:off x="9433250" y="5195487"/>
            <a:ext cx="1768151" cy="535531"/>
          </a:xfrm>
          <a:prstGeom prst="rect">
            <a:avLst/>
          </a:prstGeom>
          <a:noFill/>
        </p:spPr>
        <p:txBody>
          <a:bodyPr wrap="square" rtlCol="0" anchor="ctr" anchorCtr="0">
            <a:spAutoFit/>
          </a:bodyPr>
          <a:lstStyle/>
          <a:p>
            <a:pPr>
              <a:lnSpc>
                <a:spcPct val="90000"/>
              </a:lnSpc>
            </a:pPr>
            <a:r>
              <a:rPr lang="en-US" sz="16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Research project to be approved</a:t>
            </a:r>
            <a:endParaRPr lang="en-US" sz="1600" kern="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69" name="TextBox 68"/>
          <p:cNvSpPr txBox="1"/>
          <p:nvPr/>
        </p:nvSpPr>
        <p:spPr>
          <a:xfrm>
            <a:off x="9433250" y="4468381"/>
            <a:ext cx="1768151" cy="338554"/>
          </a:xfrm>
          <a:prstGeom prst="rect">
            <a:avLst/>
          </a:prstGeom>
          <a:noFill/>
        </p:spPr>
        <p:txBody>
          <a:bodyPr wrap="square" rtlCol="0">
            <a:spAutoFit/>
          </a:bodyPr>
          <a:lstStyle/>
          <a:p>
            <a:r>
              <a:rPr lang="en-US" sz="1600" b="1" kern="0" dirty="0" smtClean="0">
                <a:solidFill>
                  <a:schemeClr val="tx1">
                    <a:lumMod val="75000"/>
                    <a:lumOff val="25000"/>
                  </a:schemeClr>
                </a:solidFill>
                <a:latin typeface="Arial" panose="020B0604020202020204" pitchFamily="34" charset="0"/>
                <a:cs typeface="Arial" panose="020B0604020202020204" pitchFamily="34" charset="0"/>
              </a:rPr>
              <a:t>FINAL OUTPUT</a:t>
            </a:r>
            <a:endParaRPr lang="en-US" sz="1600" b="1" kern="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0"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554" y="38637"/>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11</a:t>
            </a:fld>
            <a:endParaRPr lang="en-US" dirty="0"/>
          </a:p>
        </p:txBody>
      </p:sp>
    </p:spTree>
    <p:extLst>
      <p:ext uri="{BB962C8B-B14F-4D97-AF65-F5344CB8AC3E}">
        <p14:creationId xmlns:p14="http://schemas.microsoft.com/office/powerpoint/2010/main" val="2582954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286" y="90152"/>
            <a:ext cx="799768" cy="81332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627921958"/>
              </p:ext>
            </p:extLst>
          </p:nvPr>
        </p:nvGraphicFramePr>
        <p:xfrm>
          <a:off x="779488" y="1034320"/>
          <a:ext cx="10792919" cy="5510756"/>
        </p:xfrm>
        <a:graphic>
          <a:graphicData uri="http://schemas.openxmlformats.org/drawingml/2006/table">
            <a:tbl>
              <a:tblPr firstRow="1" firstCol="1" bandRow="1">
                <a:tableStyleId>{5C22544A-7EE6-4342-B048-85BDC9FD1C3A}</a:tableStyleId>
              </a:tblPr>
              <a:tblGrid>
                <a:gridCol w="845100">
                  <a:extLst>
                    <a:ext uri="{9D8B030D-6E8A-4147-A177-3AD203B41FA5}">
                      <a16:colId xmlns:a16="http://schemas.microsoft.com/office/drawing/2014/main" val="2771745607"/>
                    </a:ext>
                  </a:extLst>
                </a:gridCol>
                <a:gridCol w="6984238">
                  <a:extLst>
                    <a:ext uri="{9D8B030D-6E8A-4147-A177-3AD203B41FA5}">
                      <a16:colId xmlns:a16="http://schemas.microsoft.com/office/drawing/2014/main" val="448494554"/>
                    </a:ext>
                  </a:extLst>
                </a:gridCol>
                <a:gridCol w="2963581">
                  <a:extLst>
                    <a:ext uri="{9D8B030D-6E8A-4147-A177-3AD203B41FA5}">
                      <a16:colId xmlns:a16="http://schemas.microsoft.com/office/drawing/2014/main" val="1977855371"/>
                    </a:ext>
                  </a:extLst>
                </a:gridCol>
              </a:tblGrid>
              <a:tr h="429576">
                <a:tc>
                  <a:txBody>
                    <a:bodyPr/>
                    <a:lstStyle/>
                    <a:p>
                      <a:pPr marL="0" indent="46038" algn="ctr">
                        <a:lnSpc>
                          <a:spcPct val="107000"/>
                        </a:lnSpc>
                        <a:spcBef>
                          <a:spcPts val="600"/>
                        </a:spcBef>
                        <a:spcAft>
                          <a:spcPts val="600"/>
                        </a:spcAft>
                      </a:pPr>
                      <a:r>
                        <a:rPr lang="en-US"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457200" algn="ctr">
                        <a:lnSpc>
                          <a:spcPct val="107000"/>
                        </a:lnSpc>
                        <a:spcBef>
                          <a:spcPts val="600"/>
                        </a:spcBef>
                        <a:spcAft>
                          <a:spcPts val="600"/>
                        </a:spcAft>
                      </a:pPr>
                      <a:r>
                        <a:rPr lang="en-US" sz="1800" dirty="0">
                          <a:effectLst/>
                        </a:rPr>
                        <a:t>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457200" algn="ctr">
                        <a:lnSpc>
                          <a:spcPct val="107000"/>
                        </a:lnSpc>
                        <a:spcBef>
                          <a:spcPts val="600"/>
                        </a:spcBef>
                        <a:spcAft>
                          <a:spcPts val="600"/>
                        </a:spcAft>
                      </a:pPr>
                      <a:r>
                        <a:rPr lang="en-US" sz="1800">
                          <a:effectLst/>
                        </a:rPr>
                        <a:t>Timeline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663917703"/>
                  </a:ext>
                </a:extLst>
              </a:tr>
              <a:tr h="323135">
                <a:tc>
                  <a:txBody>
                    <a:bodyPr/>
                    <a:lstStyle/>
                    <a:p>
                      <a:pPr marL="0" indent="1588" algn="ctr">
                        <a:lnSpc>
                          <a:spcPct val="107000"/>
                        </a:lnSpc>
                        <a:spcBef>
                          <a:spcPts val="600"/>
                        </a:spcBef>
                        <a:spcAft>
                          <a:spcPts val="600"/>
                        </a:spcAft>
                      </a:pPr>
                      <a:r>
                        <a:rPr lang="en-US" sz="1800" dirty="0">
                          <a:effectLst/>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dirty="0">
                          <a:effectLst/>
                        </a:rPr>
                        <a:t>First draft of </a:t>
                      </a:r>
                      <a:r>
                        <a:rPr lang="en-US" sz="1800" dirty="0" smtClean="0">
                          <a:effectLst/>
                        </a:rPr>
                        <a:t>Project</a:t>
                      </a:r>
                      <a:r>
                        <a:rPr lang="en-US" sz="1800" baseline="0" dirty="0" smtClean="0">
                          <a:effectLst/>
                        </a:rPr>
                        <a:t> Initiation Document (</a:t>
                      </a:r>
                      <a:r>
                        <a:rPr lang="en-US" sz="1800" dirty="0" smtClean="0">
                          <a:effectLst/>
                        </a:rPr>
                        <a:t>PID)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dirty="0">
                          <a:effectLst/>
                        </a:rPr>
                        <a:t>February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383946766"/>
                  </a:ext>
                </a:extLst>
              </a:tr>
              <a:tr h="323135">
                <a:tc>
                  <a:txBody>
                    <a:bodyPr/>
                    <a:lstStyle/>
                    <a:p>
                      <a:pPr marL="0" indent="1588" algn="ctr">
                        <a:lnSpc>
                          <a:spcPct val="107000"/>
                        </a:lnSpc>
                        <a:spcBef>
                          <a:spcPts val="600"/>
                        </a:spcBef>
                        <a:spcAft>
                          <a:spcPts val="600"/>
                        </a:spcAft>
                      </a:pPr>
                      <a:r>
                        <a:rPr lang="en-US" sz="1800" dirty="0">
                          <a:effectLst/>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Distributing PID for comments</a:t>
                      </a:r>
                    </a:p>
                  </a:txBody>
                  <a:tcPr marL="68584" marR="68584" marT="0" marB="0"/>
                </a:tc>
                <a:tc>
                  <a:txBody>
                    <a:bodyPr/>
                    <a:lstStyle/>
                    <a:p>
                      <a:pPr marL="0" indent="0" algn="just">
                        <a:lnSpc>
                          <a:spcPct val="107000"/>
                        </a:lnSpc>
                        <a:spcBef>
                          <a:spcPts val="600"/>
                        </a:spcBef>
                        <a:spcAft>
                          <a:spcPts val="600"/>
                        </a:spcAft>
                      </a:pPr>
                      <a:r>
                        <a:rPr lang="en-US" sz="1800" dirty="0">
                          <a:effectLst/>
                        </a:rPr>
                        <a:t>March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4206668390"/>
                  </a:ext>
                </a:extLst>
              </a:tr>
              <a:tr h="323135">
                <a:tc>
                  <a:txBody>
                    <a:bodyPr/>
                    <a:lstStyle/>
                    <a:p>
                      <a:pPr marL="0" indent="1588" algn="ctr">
                        <a:lnSpc>
                          <a:spcPct val="107000"/>
                        </a:lnSpc>
                        <a:spcBef>
                          <a:spcPts val="600"/>
                        </a:spcBef>
                        <a:spcAft>
                          <a:spcPts val="600"/>
                        </a:spcAft>
                      </a:pPr>
                      <a:r>
                        <a:rPr lang="en-US" sz="1800" dirty="0">
                          <a:effectLst/>
                        </a:rPr>
                        <a:t>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Receiving comments and revising draft PID</a:t>
                      </a:r>
                    </a:p>
                  </a:txBody>
                  <a:tcPr marL="68584" marR="68584" marT="0" marB="0"/>
                </a:tc>
                <a:tc>
                  <a:txBody>
                    <a:bodyPr/>
                    <a:lstStyle/>
                    <a:p>
                      <a:pPr marL="0" indent="0" algn="just">
                        <a:lnSpc>
                          <a:spcPct val="107000"/>
                        </a:lnSpc>
                        <a:spcBef>
                          <a:spcPts val="600"/>
                        </a:spcBef>
                        <a:spcAft>
                          <a:spcPts val="600"/>
                        </a:spcAft>
                      </a:pPr>
                      <a:r>
                        <a:rPr lang="en-US" sz="1800" dirty="0">
                          <a:effectLst/>
                        </a:rPr>
                        <a:t>March - May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535067411"/>
                  </a:ext>
                </a:extLst>
              </a:tr>
              <a:tr h="323135">
                <a:tc>
                  <a:txBody>
                    <a:bodyPr/>
                    <a:lstStyle/>
                    <a:p>
                      <a:pPr marL="0" indent="1588" algn="ctr">
                        <a:lnSpc>
                          <a:spcPct val="107000"/>
                        </a:lnSpc>
                        <a:spcBef>
                          <a:spcPts val="600"/>
                        </a:spcBef>
                        <a:spcAft>
                          <a:spcPts val="600"/>
                        </a:spcAft>
                      </a:pPr>
                      <a:r>
                        <a:rPr lang="en-US" sz="1800" dirty="0">
                          <a:effectLst/>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Final version of PID and Approval of PID from KSC</a:t>
                      </a:r>
                    </a:p>
                  </a:txBody>
                  <a:tcPr marL="68584" marR="68584" marT="0" marB="0"/>
                </a:tc>
                <a:tc>
                  <a:txBody>
                    <a:bodyPr/>
                    <a:lstStyle/>
                    <a:p>
                      <a:pPr marL="0" indent="0" algn="just">
                        <a:lnSpc>
                          <a:spcPct val="107000"/>
                        </a:lnSpc>
                        <a:spcBef>
                          <a:spcPts val="600"/>
                        </a:spcBef>
                        <a:spcAft>
                          <a:spcPts val="600"/>
                        </a:spcAft>
                      </a:pPr>
                      <a:r>
                        <a:rPr lang="en-US" sz="1800" dirty="0">
                          <a:effectLst/>
                        </a:rPr>
                        <a:t>June - July </a:t>
                      </a:r>
                      <a:r>
                        <a:rPr lang="en-US" sz="1800" dirty="0" smtClean="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233433133"/>
                  </a:ext>
                </a:extLst>
              </a:tr>
              <a:tr h="293497">
                <a:tc>
                  <a:txBody>
                    <a:bodyPr/>
                    <a:lstStyle/>
                    <a:p>
                      <a:pPr algn="ctr">
                        <a:lnSpc>
                          <a:spcPct val="107000"/>
                        </a:lnSpc>
                        <a:spcAft>
                          <a:spcPts val="0"/>
                        </a:spcAft>
                      </a:pPr>
                      <a:r>
                        <a:rPr lang="en-US" sz="1800" dirty="0">
                          <a:effectLst/>
                          <a:latin typeface="+mn-lt"/>
                          <a:ea typeface="+mn-ea"/>
                          <a:cs typeface="+mn-cs"/>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Meeting of research project group to discuss the Project Plan (TBD)</a:t>
                      </a:r>
                    </a:p>
                  </a:txBody>
                  <a:tcPr marL="68584" marR="68584" marT="0" marB="0"/>
                </a:tc>
                <a:tc>
                  <a:txBody>
                    <a:bodyPr/>
                    <a:lstStyle/>
                    <a:p>
                      <a:pPr>
                        <a:lnSpc>
                          <a:spcPct val="107000"/>
                        </a:lnSpc>
                        <a:spcAft>
                          <a:spcPts val="0"/>
                        </a:spcAft>
                      </a:pPr>
                      <a:r>
                        <a:rPr lang="en-US" sz="1800" dirty="0" smtClean="0">
                          <a:effectLst/>
                        </a:rPr>
                        <a:t>August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71256989"/>
                  </a:ext>
                </a:extLst>
              </a:tr>
              <a:tr h="293497">
                <a:tc>
                  <a:txBody>
                    <a:bodyPr/>
                    <a:lstStyle/>
                    <a:p>
                      <a:pPr algn="ct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solidFill>
                      <a:srgbClr val="00B050"/>
                    </a:solidFill>
                  </a:tcPr>
                </a:tc>
                <a:tc>
                  <a:txBody>
                    <a:bodyPr/>
                    <a:lstStyle/>
                    <a:p>
                      <a:pPr>
                        <a:lnSpc>
                          <a:spcPct val="107000"/>
                        </a:lnSpc>
                        <a:spcAft>
                          <a:spcPts val="0"/>
                        </a:spcAft>
                      </a:pPr>
                      <a:r>
                        <a:rPr lang="en-US" sz="1800" kern="1200" dirty="0">
                          <a:solidFill>
                            <a:schemeClr val="dk1"/>
                          </a:solidFill>
                          <a:effectLst/>
                          <a:latin typeface="+mn-lt"/>
                          <a:ea typeface="+mn-ea"/>
                          <a:cs typeface="+mn-cs"/>
                        </a:rPr>
                        <a:t>Research, audit, and literature studies to identify the government policies</a:t>
                      </a:r>
                    </a:p>
                  </a:txBody>
                  <a:tcPr marL="68584" marR="68584" marT="0" marB="0">
                    <a:solidFill>
                      <a:srgbClr val="00B050"/>
                    </a:solidFill>
                  </a:tcPr>
                </a:tc>
                <a:tc>
                  <a:txBody>
                    <a:bodyPr/>
                    <a:lstStyle/>
                    <a:p>
                      <a:pPr>
                        <a:lnSpc>
                          <a:spcPct val="107000"/>
                        </a:lnSpc>
                        <a:spcAft>
                          <a:spcPts val="0"/>
                        </a:spcAft>
                      </a:pPr>
                      <a:r>
                        <a:rPr lang="en-US" sz="1800" dirty="0">
                          <a:effectLst/>
                        </a:rPr>
                        <a:t>Sept 2017 – Sept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solidFill>
                      <a:srgbClr val="00B050"/>
                    </a:solidFill>
                  </a:tcPr>
                </a:tc>
                <a:extLst>
                  <a:ext uri="{0D108BD9-81ED-4DB2-BD59-A6C34878D82A}">
                    <a16:rowId xmlns:a16="http://schemas.microsoft.com/office/drawing/2014/main" val="1314408512"/>
                  </a:ext>
                </a:extLst>
              </a:tr>
              <a:tr h="323135">
                <a:tc>
                  <a:txBody>
                    <a:bodyPr/>
                    <a:lstStyle/>
                    <a:p>
                      <a:pPr algn="ctr">
                        <a:lnSpc>
                          <a:spcPct val="107000"/>
                        </a:lnSpc>
                        <a:spcAft>
                          <a:spcPts val="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0"/>
                        </a:spcAft>
                      </a:pPr>
                      <a:r>
                        <a:rPr lang="en-US" sz="1800" kern="1200" dirty="0">
                          <a:solidFill>
                            <a:schemeClr val="dk1"/>
                          </a:solidFill>
                          <a:effectLst/>
                          <a:latin typeface="+mn-lt"/>
                          <a:ea typeface="+mn-ea"/>
                          <a:cs typeface="+mn-cs"/>
                        </a:rPr>
                        <a:t>Reporting of research, audit &amp; literature studies</a:t>
                      </a:r>
                    </a:p>
                  </a:txBody>
                  <a:tcPr marL="68584" marR="68584" marT="0" marB="0"/>
                </a:tc>
                <a:tc>
                  <a:txBody>
                    <a:bodyPr/>
                    <a:lstStyle/>
                    <a:p>
                      <a:pPr>
                        <a:lnSpc>
                          <a:spcPct val="107000"/>
                        </a:lnSpc>
                        <a:spcAft>
                          <a:spcPts val="0"/>
                        </a:spcAft>
                      </a:pPr>
                      <a:r>
                        <a:rPr lang="en-US" sz="1800" dirty="0">
                          <a:effectLst/>
                        </a:rPr>
                        <a:t>October 2017 –October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467923459"/>
                  </a:ext>
                </a:extLst>
              </a:tr>
              <a:tr h="323135">
                <a:tc>
                  <a:txBody>
                    <a:bodyPr/>
                    <a:lstStyle/>
                    <a:p>
                      <a:pPr marL="457200" indent="-458788" algn="ctr">
                        <a:lnSpc>
                          <a:spcPct val="107000"/>
                        </a:lnSpc>
                        <a:spcBef>
                          <a:spcPts val="600"/>
                        </a:spcBef>
                        <a:spcAft>
                          <a:spcPts val="60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pPr>
                      <a:r>
                        <a:rPr lang="en-US" sz="1800" kern="1200" dirty="0">
                          <a:solidFill>
                            <a:schemeClr val="dk1"/>
                          </a:solidFill>
                          <a:effectLst/>
                          <a:latin typeface="+mn-lt"/>
                          <a:ea typeface="+mn-ea"/>
                          <a:cs typeface="+mn-cs"/>
                        </a:rPr>
                        <a:t>Compiling and drafting the project output (research paper)</a:t>
                      </a:r>
                    </a:p>
                  </a:txBody>
                  <a:tcPr marL="68584" marR="68584" marT="0" marB="0"/>
                </a:tc>
                <a:tc>
                  <a:txBody>
                    <a:bodyPr/>
                    <a:lstStyle/>
                    <a:p>
                      <a:pPr>
                        <a:lnSpc>
                          <a:spcPct val="107000"/>
                        </a:lnSpc>
                        <a:spcAft>
                          <a:spcPts val="0"/>
                        </a:spcAft>
                      </a:pPr>
                      <a:r>
                        <a:rPr lang="en-US" sz="1800" dirty="0">
                          <a:effectLst/>
                        </a:rPr>
                        <a:t>November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752492336"/>
                  </a:ext>
                </a:extLst>
              </a:tr>
              <a:tr h="646204">
                <a:tc>
                  <a:txBody>
                    <a:bodyPr/>
                    <a:lstStyle/>
                    <a:p>
                      <a:pPr algn="ctr">
                        <a:lnSpc>
                          <a:spcPct val="107000"/>
                        </a:lnSpc>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0"/>
                        </a:spcAft>
                      </a:pPr>
                      <a:r>
                        <a:rPr lang="en-US" sz="1800" kern="1200" dirty="0">
                          <a:solidFill>
                            <a:schemeClr val="dk1"/>
                          </a:solidFill>
                          <a:effectLst/>
                          <a:latin typeface="+mn-lt"/>
                          <a:ea typeface="+mn-ea"/>
                          <a:cs typeface="+mn-cs"/>
                        </a:rPr>
                        <a:t>Meeting of research project group to discuss the draft of Research report(TBD)</a:t>
                      </a:r>
                    </a:p>
                  </a:txBody>
                  <a:tcPr marL="68584" marR="68584" marT="0" marB="0"/>
                </a:tc>
                <a:tc>
                  <a:txBody>
                    <a:bodyPr/>
                    <a:lstStyle/>
                    <a:p>
                      <a:pPr>
                        <a:lnSpc>
                          <a:spcPct val="107000"/>
                        </a:lnSpc>
                        <a:spcAft>
                          <a:spcPts val="0"/>
                        </a:spcAft>
                      </a:pPr>
                      <a:r>
                        <a:rPr lang="en-US" sz="1800" dirty="0">
                          <a:effectLst/>
                        </a:rPr>
                        <a:t>December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4201913889"/>
                  </a:ext>
                </a:extLst>
              </a:tr>
              <a:tr h="323135">
                <a:tc>
                  <a:txBody>
                    <a:bodyPr/>
                    <a:lstStyle/>
                    <a:p>
                      <a:pPr marL="457200" indent="-458788" algn="ctr">
                        <a:lnSpc>
                          <a:spcPct val="107000"/>
                        </a:lnSpc>
                        <a:spcBef>
                          <a:spcPts val="600"/>
                        </a:spcBef>
                        <a:spcAft>
                          <a:spcPts val="600"/>
                        </a:spcAft>
                      </a:pPr>
                      <a:r>
                        <a:rPr lang="en-US"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tabLst>
                          <a:tab pos="2565400" algn="l"/>
                        </a:tabLst>
                      </a:pPr>
                      <a:r>
                        <a:rPr lang="en-US" sz="1800" kern="1200" dirty="0">
                          <a:solidFill>
                            <a:schemeClr val="dk1"/>
                          </a:solidFill>
                          <a:effectLst/>
                          <a:latin typeface="+mn-lt"/>
                          <a:ea typeface="+mn-ea"/>
                          <a:cs typeface="+mn-cs"/>
                        </a:rPr>
                        <a:t>Distributing Draft of Research Paper for comments</a:t>
                      </a:r>
                    </a:p>
                  </a:txBody>
                  <a:tcPr marL="68584" marR="68584" marT="0" marB="0"/>
                </a:tc>
                <a:tc>
                  <a:txBody>
                    <a:bodyPr/>
                    <a:lstStyle/>
                    <a:p>
                      <a:pPr marL="0" indent="0" algn="just">
                        <a:lnSpc>
                          <a:spcPct val="107000"/>
                        </a:lnSpc>
                        <a:spcBef>
                          <a:spcPts val="600"/>
                        </a:spcBef>
                        <a:spcAft>
                          <a:spcPts val="600"/>
                        </a:spcAft>
                      </a:pPr>
                      <a:r>
                        <a:rPr lang="en-US" sz="1800" dirty="0">
                          <a:effectLst/>
                        </a:rPr>
                        <a:t>January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799890729"/>
                  </a:ext>
                </a:extLst>
              </a:tr>
              <a:tr h="323135">
                <a:tc>
                  <a:txBody>
                    <a:bodyPr/>
                    <a:lstStyle/>
                    <a:p>
                      <a:pPr marL="457200" indent="-458788" algn="ctr">
                        <a:lnSpc>
                          <a:spcPct val="107000"/>
                        </a:lnSpc>
                        <a:spcBef>
                          <a:spcPts val="600"/>
                        </a:spcBef>
                        <a:spcAft>
                          <a:spcPts val="600"/>
                        </a:spcAft>
                      </a:pPr>
                      <a:r>
                        <a:rPr lang="en-US" sz="1800" dirty="0">
                          <a:effectLst/>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tabLst>
                          <a:tab pos="2565400" algn="l"/>
                        </a:tabLst>
                      </a:pPr>
                      <a:r>
                        <a:rPr lang="en-US" sz="1800" kern="1200" dirty="0">
                          <a:solidFill>
                            <a:schemeClr val="dk1"/>
                          </a:solidFill>
                          <a:effectLst/>
                          <a:latin typeface="+mn-lt"/>
                          <a:ea typeface="+mn-ea"/>
                          <a:cs typeface="+mn-cs"/>
                        </a:rPr>
                        <a:t>Receiving comments and revising draft Research Paper</a:t>
                      </a:r>
                    </a:p>
                  </a:txBody>
                  <a:tcPr marL="68584" marR="68584" marT="0" marB="0"/>
                </a:tc>
                <a:tc>
                  <a:txBody>
                    <a:bodyPr/>
                    <a:lstStyle/>
                    <a:p>
                      <a:pPr marL="0" indent="0" algn="just">
                        <a:lnSpc>
                          <a:spcPct val="107000"/>
                        </a:lnSpc>
                        <a:spcBef>
                          <a:spcPts val="600"/>
                        </a:spcBef>
                        <a:spcAft>
                          <a:spcPts val="600"/>
                        </a:spcAft>
                      </a:pPr>
                      <a:r>
                        <a:rPr lang="en-US" sz="1800" dirty="0">
                          <a:effectLst/>
                        </a:rPr>
                        <a:t>February – April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2119322329"/>
                  </a:ext>
                </a:extLst>
              </a:tr>
              <a:tr h="323135">
                <a:tc>
                  <a:txBody>
                    <a:bodyPr/>
                    <a:lstStyle/>
                    <a:p>
                      <a:pPr marL="457200" indent="-458788" algn="ctr">
                        <a:lnSpc>
                          <a:spcPct val="107000"/>
                        </a:lnSpc>
                        <a:spcBef>
                          <a:spcPts val="600"/>
                        </a:spcBef>
                        <a:spcAft>
                          <a:spcPts val="600"/>
                        </a:spcAft>
                      </a:pPr>
                      <a:r>
                        <a:rPr lang="en-US" sz="1800" dirty="0">
                          <a:effectLst/>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indent="0" algn="just">
                        <a:lnSpc>
                          <a:spcPct val="107000"/>
                        </a:lnSpc>
                        <a:spcBef>
                          <a:spcPts val="600"/>
                        </a:spcBef>
                        <a:spcAft>
                          <a:spcPts val="600"/>
                        </a:spcAft>
                        <a:tabLst>
                          <a:tab pos="2565400" algn="l"/>
                        </a:tabLst>
                      </a:pPr>
                      <a:r>
                        <a:rPr lang="en-US" sz="1800" kern="1200" dirty="0">
                          <a:solidFill>
                            <a:schemeClr val="dk1"/>
                          </a:solidFill>
                          <a:effectLst/>
                          <a:latin typeface="+mn-lt"/>
                          <a:ea typeface="+mn-ea"/>
                          <a:cs typeface="+mn-cs"/>
                        </a:rPr>
                        <a:t>Final version of draft research paper</a:t>
                      </a:r>
                    </a:p>
                  </a:txBody>
                  <a:tcPr marL="68584" marR="68584" marT="0" marB="0"/>
                </a:tc>
                <a:tc>
                  <a:txBody>
                    <a:bodyPr/>
                    <a:lstStyle/>
                    <a:p>
                      <a:pPr marL="0" indent="0" algn="just">
                        <a:lnSpc>
                          <a:spcPct val="107000"/>
                        </a:lnSpc>
                        <a:spcBef>
                          <a:spcPts val="600"/>
                        </a:spcBef>
                        <a:spcAft>
                          <a:spcPts val="600"/>
                        </a:spcAft>
                      </a:pPr>
                      <a:r>
                        <a:rPr lang="en-US" sz="1800" dirty="0">
                          <a:effectLst/>
                        </a:rPr>
                        <a:t>May – June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1404961436"/>
                  </a:ext>
                </a:extLst>
              </a:tr>
              <a:tr h="646270">
                <a:tc>
                  <a:txBody>
                    <a:bodyPr/>
                    <a:lstStyle/>
                    <a:p>
                      <a:pPr algn="ctr">
                        <a:lnSpc>
                          <a:spcPct val="107000"/>
                        </a:lnSpc>
                        <a:spcAft>
                          <a:spcPts val="0"/>
                        </a:spcAft>
                      </a:pPr>
                      <a:r>
                        <a:rPr lang="en-US" sz="1800" dirty="0">
                          <a:effectLst/>
                        </a:rPr>
                        <a:t>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a:lnSpc>
                          <a:spcPct val="107000"/>
                        </a:lnSpc>
                        <a:spcAft>
                          <a:spcPts val="0"/>
                        </a:spcAft>
                      </a:pPr>
                      <a:r>
                        <a:rPr lang="en-US" sz="1800" kern="1200" dirty="0">
                          <a:solidFill>
                            <a:schemeClr val="dk1"/>
                          </a:solidFill>
                          <a:effectLst/>
                          <a:latin typeface="+mn-lt"/>
                          <a:ea typeface="+mn-ea"/>
                          <a:cs typeface="+mn-cs"/>
                        </a:rPr>
                        <a:t>Report to KSC</a:t>
                      </a:r>
                    </a:p>
                  </a:txBody>
                  <a:tcPr marL="68584" marR="68584" marT="0" marB="0"/>
                </a:tc>
                <a:tc>
                  <a:txBody>
                    <a:bodyPr/>
                    <a:lstStyle/>
                    <a:p>
                      <a:pPr>
                        <a:lnSpc>
                          <a:spcPct val="107000"/>
                        </a:lnSpc>
                        <a:spcAft>
                          <a:spcPts val="0"/>
                        </a:spcAft>
                      </a:pPr>
                      <a:r>
                        <a:rPr lang="en-US" sz="1800" dirty="0">
                          <a:effectLst/>
                        </a:rPr>
                        <a:t>August 2019</a:t>
                      </a:r>
                    </a:p>
                    <a:p>
                      <a:pPr>
                        <a:lnSpc>
                          <a:spcPct val="107000"/>
                        </a:lnSpc>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val="3001711127"/>
                  </a:ext>
                </a:extLst>
              </a:tr>
            </a:tbl>
          </a:graphicData>
        </a:graphic>
      </p:graphicFrame>
      <p:sp>
        <p:nvSpPr>
          <p:cNvPr id="7" name="TextBox 6"/>
          <p:cNvSpPr txBox="1"/>
          <p:nvPr/>
        </p:nvSpPr>
        <p:spPr>
          <a:xfrm>
            <a:off x="2008682" y="414900"/>
            <a:ext cx="4961745" cy="461665"/>
          </a:xfrm>
          <a:prstGeom prst="rect">
            <a:avLst/>
          </a:prstGeom>
          <a:noFill/>
        </p:spPr>
        <p:txBody>
          <a:bodyPr wrap="square" rtlCol="0">
            <a:spAutoFit/>
          </a:bodyPr>
          <a:lstStyle/>
          <a:p>
            <a:r>
              <a:rPr lang="en-US" sz="2400" dirty="0" smtClean="0"/>
              <a:t>Detail of Time Frame</a:t>
            </a:r>
            <a:endParaRPr lang="en-US" sz="2400" dirty="0"/>
          </a:p>
        </p:txBody>
      </p:sp>
    </p:spTree>
    <p:extLst>
      <p:ext uri="{BB962C8B-B14F-4D97-AF65-F5344CB8AC3E}">
        <p14:creationId xmlns:p14="http://schemas.microsoft.com/office/powerpoint/2010/main" val="3101545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Ebrima" panose="02000000000000000000" pitchFamily="2" charset="0"/>
                <a:ea typeface="Ebrima" panose="02000000000000000000" pitchFamily="2" charset="0"/>
                <a:cs typeface="Ebrima" panose="02000000000000000000" pitchFamily="2" charset="0"/>
              </a:rPr>
              <a:t>3. PROGRESS TO DATE</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4286" y="90152"/>
            <a:ext cx="799768" cy="8133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8016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98443"/>
            <a:ext cx="10353762" cy="970450"/>
          </a:xfrm>
        </p:spPr>
        <p:txBody>
          <a:bodyPr>
            <a:normAutofit/>
          </a:bodyPr>
          <a:lstStyle/>
          <a:p>
            <a:r>
              <a:rPr lang="en-GB" sz="3600" dirty="0" smtClean="0">
                <a:latin typeface="Ebrima" panose="02000000000000000000" pitchFamily="2" charset="0"/>
                <a:ea typeface="Ebrima" panose="02000000000000000000" pitchFamily="2" charset="0"/>
                <a:cs typeface="Ebrima" panose="02000000000000000000" pitchFamily="2" charset="0"/>
              </a:rPr>
              <a:t>ACTIVITIES OF THE TEAM</a:t>
            </a:r>
            <a:endParaRPr lang="en-GB" sz="3600" dirty="0">
              <a:latin typeface="Ebrima" panose="02000000000000000000" pitchFamily="2" charset="0"/>
              <a:ea typeface="Ebrima" panose="02000000000000000000" pitchFamily="2" charset="0"/>
              <a:cs typeface="Ebrima" panose="02000000000000000000" pitchFamily="2" charset="0"/>
            </a:endParaRPr>
          </a:p>
        </p:txBody>
      </p:sp>
      <p:sp>
        <p:nvSpPr>
          <p:cNvPr id="3" name="Rectangle 2"/>
          <p:cNvSpPr/>
          <p:nvPr/>
        </p:nvSpPr>
        <p:spPr>
          <a:xfrm>
            <a:off x="628848" y="1261568"/>
            <a:ext cx="10923653" cy="519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65138" indent="-465138" algn="just">
              <a:spcBef>
                <a:spcPts val="6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Attended the 9</a:t>
            </a:r>
            <a:r>
              <a:rPr lang="en-US" sz="2200" baseline="30000" dirty="0" smtClean="0">
                <a:latin typeface="Ebrima" panose="02000000000000000000" pitchFamily="2" charset="0"/>
                <a:ea typeface="Ebrima" panose="02000000000000000000" pitchFamily="2" charset="0"/>
                <a:cs typeface="Ebrima" panose="02000000000000000000" pitchFamily="2" charset="0"/>
              </a:rPr>
              <a:t>th</a:t>
            </a:r>
            <a:r>
              <a:rPr lang="en-US" sz="2200" dirty="0" smtClean="0">
                <a:latin typeface="Ebrima" panose="02000000000000000000" pitchFamily="2" charset="0"/>
                <a:ea typeface="Ebrima" panose="02000000000000000000" pitchFamily="2" charset="0"/>
                <a:cs typeface="Ebrima" panose="02000000000000000000" pitchFamily="2" charset="0"/>
              </a:rPr>
              <a:t> KSC Meeting in Bali For Presentation of The Project Initiation Document (PID)</a:t>
            </a:r>
          </a:p>
          <a:p>
            <a:pPr marL="465138" indent="-465138" algn="just">
              <a:spcBef>
                <a:spcPts val="6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Revised the PID Corresponding the KSC Meeting Comments and Thought as a Follows :</a:t>
            </a:r>
          </a:p>
          <a:p>
            <a:pPr marL="854075" indent="-388938" algn="just">
              <a:spcBef>
                <a:spcPts val="600"/>
              </a:spcBef>
              <a:buFont typeface="+mj-lt"/>
              <a:buAutoNum type="arabicParenR"/>
            </a:pPr>
            <a:r>
              <a:rPr lang="en-US" sz="2200" dirty="0" smtClean="0">
                <a:latin typeface="Ebrima" panose="02000000000000000000" pitchFamily="2" charset="0"/>
                <a:ea typeface="Ebrima" panose="02000000000000000000" pitchFamily="2" charset="0"/>
                <a:cs typeface="Ebrima" panose="02000000000000000000" pitchFamily="2" charset="0"/>
              </a:rPr>
              <a:t>Complete the PID with the level of Quality Assurance</a:t>
            </a:r>
          </a:p>
          <a:p>
            <a:pPr marL="854075" indent="-388938" algn="just">
              <a:spcBef>
                <a:spcPts val="600"/>
              </a:spcBef>
              <a:buFont typeface="+mj-lt"/>
              <a:buAutoNum type="arabicParenR"/>
            </a:pPr>
            <a:r>
              <a:rPr lang="en-US" sz="2200" dirty="0" smtClean="0">
                <a:latin typeface="Ebrima" panose="02000000000000000000" pitchFamily="2" charset="0"/>
                <a:ea typeface="Ebrima" panose="02000000000000000000" pitchFamily="2" charset="0"/>
                <a:cs typeface="Ebrima" panose="02000000000000000000" pitchFamily="2" charset="0"/>
              </a:rPr>
              <a:t>Extend the Research Scope not only “Natural Disaster” but also will cover “Man Made Disaster” </a:t>
            </a:r>
            <a:r>
              <a:rPr lang="en-US" sz="2200" dirty="0">
                <a:latin typeface="Ebrima" panose="02000000000000000000" pitchFamily="2" charset="0"/>
                <a:ea typeface="Ebrima" panose="02000000000000000000" pitchFamily="2" charset="0"/>
                <a:cs typeface="Ebrima" panose="02000000000000000000" pitchFamily="2" charset="0"/>
              </a:rPr>
              <a:t>like C</a:t>
            </a:r>
            <a:r>
              <a:rPr lang="id-ID" sz="2200" dirty="0" smtClean="0">
                <a:latin typeface="Ebrima" panose="02000000000000000000" pitchFamily="2" charset="0"/>
                <a:ea typeface="Ebrima" panose="02000000000000000000" pitchFamily="2" charset="0"/>
                <a:cs typeface="Ebrima" panose="02000000000000000000" pitchFamily="2" charset="0"/>
              </a:rPr>
              <a:t>yber </a:t>
            </a:r>
            <a:r>
              <a:rPr lang="en-US" sz="2200" dirty="0" smtClean="0">
                <a:latin typeface="Ebrima" panose="02000000000000000000" pitchFamily="2" charset="0"/>
                <a:ea typeface="Ebrima" panose="02000000000000000000" pitchFamily="2" charset="0"/>
                <a:cs typeface="Ebrima" panose="02000000000000000000" pitchFamily="2" charset="0"/>
              </a:rPr>
              <a:t>A</a:t>
            </a:r>
            <a:r>
              <a:rPr lang="id-ID" sz="2200" dirty="0" smtClean="0">
                <a:latin typeface="Ebrima" panose="02000000000000000000" pitchFamily="2" charset="0"/>
                <a:ea typeface="Ebrima" panose="02000000000000000000" pitchFamily="2" charset="0"/>
                <a:cs typeface="Ebrima" panose="02000000000000000000" pitchFamily="2" charset="0"/>
              </a:rPr>
              <a:t>ttack </a:t>
            </a:r>
            <a:r>
              <a:rPr lang="id-ID" sz="2200" dirty="0">
                <a:latin typeface="Ebrima" panose="02000000000000000000" pitchFamily="2" charset="0"/>
                <a:ea typeface="Ebrima" panose="02000000000000000000" pitchFamily="2" charset="0"/>
                <a:cs typeface="Ebrima" panose="02000000000000000000" pitchFamily="2" charset="0"/>
              </a:rPr>
              <a:t>dan </a:t>
            </a:r>
            <a:r>
              <a:rPr lang="en-US" sz="2200" dirty="0" smtClean="0">
                <a:latin typeface="Ebrima" panose="02000000000000000000" pitchFamily="2" charset="0"/>
                <a:ea typeface="Ebrima" panose="02000000000000000000" pitchFamily="2" charset="0"/>
                <a:cs typeface="Ebrima" panose="02000000000000000000" pitchFamily="2" charset="0"/>
              </a:rPr>
              <a:t>Flow of Migration</a:t>
            </a:r>
            <a:endParaRPr lang="en-US" sz="2200" dirty="0">
              <a:latin typeface="Ebrima" panose="02000000000000000000" pitchFamily="2" charset="0"/>
              <a:ea typeface="Ebrima" panose="02000000000000000000" pitchFamily="2" charset="0"/>
              <a:cs typeface="Ebrima" panose="02000000000000000000" pitchFamily="2" charset="0"/>
            </a:endParaRPr>
          </a:p>
          <a:p>
            <a:pPr marL="854075" indent="-388938" algn="just">
              <a:spcBef>
                <a:spcPts val="600"/>
              </a:spcBef>
              <a:buFont typeface="+mj-lt"/>
              <a:buAutoNum type="arabicParenR"/>
            </a:pPr>
            <a:r>
              <a:rPr lang="en-US" sz="2200" dirty="0" smtClean="0">
                <a:latin typeface="Ebrima" panose="02000000000000000000" pitchFamily="2" charset="0"/>
                <a:ea typeface="Ebrima" panose="02000000000000000000" pitchFamily="2" charset="0"/>
                <a:cs typeface="Ebrima" panose="02000000000000000000" pitchFamily="2" charset="0"/>
              </a:rPr>
              <a:t>Accommodate the other </a:t>
            </a:r>
            <a:r>
              <a:rPr lang="en-US" sz="2200" dirty="0" smtClean="0">
                <a:latin typeface="Ebrima" panose="02000000000000000000" pitchFamily="2" charset="0"/>
                <a:ea typeface="Ebrima" panose="02000000000000000000" pitchFamily="2" charset="0"/>
                <a:cs typeface="Ebrima" panose="02000000000000000000" pitchFamily="2" charset="0"/>
              </a:rPr>
              <a:t>Countries' </a:t>
            </a:r>
            <a:r>
              <a:rPr lang="en-US" sz="2200" dirty="0" smtClean="0">
                <a:latin typeface="Ebrima" panose="02000000000000000000" pitchFamily="2" charset="0"/>
                <a:ea typeface="Ebrima" panose="02000000000000000000" pitchFamily="2" charset="0"/>
                <a:cs typeface="Ebrima" panose="02000000000000000000" pitchFamily="2" charset="0"/>
              </a:rPr>
              <a:t>Experiences in Emergency Preparedness policies for Increasing the value of the research.</a:t>
            </a:r>
          </a:p>
          <a:p>
            <a:pPr marL="854075" indent="-388938" algn="just">
              <a:spcBef>
                <a:spcPts val="600"/>
              </a:spcBef>
              <a:buFont typeface="+mj-lt"/>
              <a:buAutoNum type="arabicParenR"/>
            </a:pPr>
            <a:r>
              <a:rPr lang="en-US" sz="2200" dirty="0" smtClean="0">
                <a:latin typeface="Ebrima" panose="02000000000000000000" pitchFamily="2" charset="0"/>
                <a:ea typeface="Ebrima" panose="02000000000000000000" pitchFamily="2" charset="0"/>
                <a:cs typeface="Ebrima" panose="02000000000000000000" pitchFamily="2" charset="0"/>
              </a:rPr>
              <a:t>Using the “Cloud” as Communication Channel among the SAI Members that involved in the Research Project.</a:t>
            </a:r>
            <a:endParaRPr lang="en-US" sz="2200" dirty="0">
              <a:latin typeface="Ebrima" panose="02000000000000000000" pitchFamily="2" charset="0"/>
              <a:ea typeface="Ebrima" panose="02000000000000000000" pitchFamily="2" charset="0"/>
              <a:cs typeface="Ebrima" panose="02000000000000000000" pitchFamily="2" charset="0"/>
            </a:endParaRPr>
          </a:p>
          <a:p>
            <a:pPr marL="465138" indent="-465138" algn="just">
              <a:spcBef>
                <a:spcPts val="600"/>
              </a:spcBef>
              <a:buFont typeface="Wingdings" panose="05000000000000000000" pitchFamily="2" charset="2"/>
              <a:buChar char="q"/>
            </a:pPr>
            <a:r>
              <a:rPr lang="en-US" sz="2200" dirty="0">
                <a:latin typeface="Ebrima" panose="02000000000000000000" pitchFamily="2" charset="0"/>
                <a:ea typeface="Ebrima" panose="02000000000000000000" pitchFamily="2" charset="0"/>
                <a:cs typeface="Ebrima" panose="02000000000000000000" pitchFamily="2" charset="0"/>
              </a:rPr>
              <a:t>Thank you and high </a:t>
            </a:r>
            <a:r>
              <a:rPr lang="en-US" sz="2200" dirty="0">
                <a:latin typeface="Ebrima" panose="02000000000000000000" pitchFamily="2" charset="0"/>
                <a:ea typeface="Ebrima" panose="02000000000000000000" pitchFamily="2" charset="0"/>
                <a:cs typeface="Ebrima" panose="02000000000000000000" pitchFamily="2" charset="0"/>
              </a:rPr>
              <a:t>a</a:t>
            </a:r>
            <a:r>
              <a:rPr lang="en-US" sz="2200" dirty="0" smtClean="0">
                <a:latin typeface="Ebrima" panose="02000000000000000000" pitchFamily="2" charset="0"/>
                <a:ea typeface="Ebrima" panose="02000000000000000000" pitchFamily="2" charset="0"/>
                <a:cs typeface="Ebrima" panose="02000000000000000000" pitchFamily="2" charset="0"/>
              </a:rPr>
              <a:t>ppreciation </a:t>
            </a:r>
            <a:r>
              <a:rPr lang="en-US" sz="2200" dirty="0">
                <a:latin typeface="Ebrima" panose="02000000000000000000" pitchFamily="2" charset="0"/>
                <a:ea typeface="Ebrima" panose="02000000000000000000" pitchFamily="2" charset="0"/>
                <a:cs typeface="Ebrima" panose="02000000000000000000" pitchFamily="2" charset="0"/>
              </a:rPr>
              <a:t>for </a:t>
            </a:r>
            <a:r>
              <a:rPr lang="en-US" sz="2200" dirty="0" smtClean="0">
                <a:latin typeface="Ebrima" panose="02000000000000000000" pitchFamily="2" charset="0"/>
                <a:ea typeface="Ebrima" panose="02000000000000000000" pitchFamily="2" charset="0"/>
                <a:cs typeface="Ebrima" panose="02000000000000000000" pitchFamily="2" charset="0"/>
              </a:rPr>
              <a:t>the members special to SAI </a:t>
            </a:r>
            <a:r>
              <a:rPr lang="en-US" sz="2200" dirty="0">
                <a:latin typeface="Ebrima" panose="02000000000000000000" pitchFamily="2" charset="0"/>
                <a:ea typeface="Ebrima" panose="02000000000000000000" pitchFamily="2" charset="0"/>
                <a:cs typeface="Ebrima" panose="02000000000000000000" pitchFamily="2" charset="0"/>
              </a:rPr>
              <a:t>Austria, Guatemala and </a:t>
            </a:r>
            <a:r>
              <a:rPr lang="en-US" sz="2200" dirty="0" smtClean="0">
                <a:latin typeface="Ebrima" panose="02000000000000000000" pitchFamily="2" charset="0"/>
                <a:ea typeface="Ebrima" panose="02000000000000000000" pitchFamily="2" charset="0"/>
                <a:cs typeface="Ebrima" panose="02000000000000000000" pitchFamily="2" charset="0"/>
              </a:rPr>
              <a:t>Philippines </a:t>
            </a:r>
            <a:r>
              <a:rPr lang="en-US" sz="2200" dirty="0">
                <a:latin typeface="Ebrima" panose="02000000000000000000" pitchFamily="2" charset="0"/>
                <a:ea typeface="Ebrima" panose="02000000000000000000" pitchFamily="2" charset="0"/>
                <a:cs typeface="Ebrima" panose="02000000000000000000" pitchFamily="2" charset="0"/>
              </a:rPr>
              <a:t>with your </a:t>
            </a:r>
            <a:r>
              <a:rPr lang="en-US" sz="2200" dirty="0" smtClean="0">
                <a:latin typeface="Ebrima" panose="02000000000000000000" pitchFamily="2" charset="0"/>
                <a:ea typeface="Ebrima" panose="02000000000000000000" pitchFamily="2" charset="0"/>
                <a:cs typeface="Ebrima" panose="02000000000000000000" pitchFamily="2" charset="0"/>
              </a:rPr>
              <a:t>comments </a:t>
            </a:r>
            <a:r>
              <a:rPr lang="en-US" sz="2200" dirty="0">
                <a:latin typeface="Ebrima" panose="02000000000000000000" pitchFamily="2" charset="0"/>
                <a:ea typeface="Ebrima" panose="02000000000000000000" pitchFamily="2" charset="0"/>
                <a:cs typeface="Ebrima" panose="02000000000000000000" pitchFamily="2" charset="0"/>
              </a:rPr>
              <a:t>and input during the updated of </a:t>
            </a:r>
            <a:r>
              <a:rPr lang="en-US" sz="2200" dirty="0" smtClean="0">
                <a:latin typeface="Ebrima" panose="02000000000000000000" pitchFamily="2" charset="0"/>
                <a:ea typeface="Ebrima" panose="02000000000000000000" pitchFamily="2" charset="0"/>
                <a:cs typeface="Ebrima" panose="02000000000000000000" pitchFamily="2" charset="0"/>
              </a:rPr>
              <a:t>PID.</a:t>
            </a:r>
            <a:endParaRPr lang="en-US" sz="2200"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7557" y="98443"/>
            <a:ext cx="799768" cy="8133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1734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891" y="57800"/>
            <a:ext cx="10353762" cy="970450"/>
          </a:xfrm>
        </p:spPr>
        <p:txBody>
          <a:bodyPr/>
          <a:lstStyle/>
          <a:p>
            <a:r>
              <a:rPr lang="en-US" sz="5000" dirty="0" smtClean="0">
                <a:latin typeface="Ebrima" panose="02000000000000000000" pitchFamily="2" charset="0"/>
                <a:ea typeface="Ebrima" panose="02000000000000000000" pitchFamily="2" charset="0"/>
                <a:cs typeface="Ebrima" panose="02000000000000000000" pitchFamily="2" charset="0"/>
              </a:rPr>
              <a:t>FOLLOW UP &amp; PROGRESS</a:t>
            </a:r>
            <a:endParaRPr lang="en-US" sz="5000" dirty="0">
              <a:latin typeface="Ebrima" panose="02000000000000000000" pitchFamily="2" charset="0"/>
              <a:ea typeface="Ebrima" panose="02000000000000000000" pitchFamily="2" charset="0"/>
              <a:cs typeface="Ebrima" panose="02000000000000000000" pitchFamily="2" charset="0"/>
            </a:endParaRPr>
          </a:p>
        </p:txBody>
      </p:sp>
      <p:pic>
        <p:nvPicPr>
          <p:cNvPr id="138"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2889" y="51516"/>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15</a:t>
            </a:fld>
            <a:endParaRPr lang="en-US" dirty="0"/>
          </a:p>
        </p:txBody>
      </p:sp>
      <p:sp>
        <p:nvSpPr>
          <p:cNvPr id="451" name="Rectangle 450"/>
          <p:cNvSpPr/>
          <p:nvPr/>
        </p:nvSpPr>
        <p:spPr>
          <a:xfrm>
            <a:off x="671891" y="1112293"/>
            <a:ext cx="11155348" cy="6063198"/>
          </a:xfrm>
          <a:prstGeom prst="rect">
            <a:avLst/>
          </a:prstGeom>
        </p:spPr>
        <p:txBody>
          <a:bodyPr wrap="square">
            <a:spAutoFit/>
          </a:bodyPr>
          <a:lstStyle/>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Distribute The Revised PID to KSC and SAI Members on January 2018</a:t>
            </a:r>
            <a:endParaRPr lang="en-US" sz="2200" dirty="0">
              <a:latin typeface="Ebrima" panose="02000000000000000000" pitchFamily="2" charset="0"/>
              <a:ea typeface="Ebrima" panose="02000000000000000000" pitchFamily="2" charset="0"/>
              <a:cs typeface="Ebrima" panose="02000000000000000000" pitchFamily="2" charset="0"/>
            </a:endParaRPr>
          </a:p>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Update and attach the Regular Reporting Dashboard as of February and July 2018</a:t>
            </a:r>
          </a:p>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Deliver to SAI Members also KSC The “Country Paper Form” For Collecting data and information about Other </a:t>
            </a:r>
            <a:r>
              <a:rPr lang="en-US" sz="2200" dirty="0" smtClean="0">
                <a:latin typeface="Ebrima" panose="02000000000000000000" pitchFamily="2" charset="0"/>
                <a:ea typeface="Ebrima" panose="02000000000000000000" pitchFamily="2" charset="0"/>
                <a:cs typeface="Ebrima" panose="02000000000000000000" pitchFamily="2" charset="0"/>
              </a:rPr>
              <a:t>Countries' </a:t>
            </a:r>
            <a:r>
              <a:rPr lang="en-US" sz="2200" dirty="0" smtClean="0">
                <a:latin typeface="Ebrima" panose="02000000000000000000" pitchFamily="2" charset="0"/>
                <a:ea typeface="Ebrima" panose="02000000000000000000" pitchFamily="2" charset="0"/>
                <a:cs typeface="Ebrima" panose="02000000000000000000" pitchFamily="2" charset="0"/>
              </a:rPr>
              <a:t>Experience in Emergency Preparedness Policies and Activities on March 2018</a:t>
            </a:r>
          </a:p>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Analysis the Country Paper Answer on April 2018</a:t>
            </a:r>
          </a:p>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Thank You for SAI Guatemala that have sent the Country Paper Answer, We’re still waiting from Other SAI’s Participation. </a:t>
            </a:r>
          </a:p>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For SAI Austria with the “</a:t>
            </a:r>
            <a:r>
              <a:rPr lang="en-US" sz="2200" i="1" dirty="0" smtClean="0">
                <a:latin typeface="Ebrima" panose="02000000000000000000" pitchFamily="2" charset="0"/>
                <a:ea typeface="Ebrima" panose="02000000000000000000" pitchFamily="2" charset="0"/>
                <a:cs typeface="Ebrima" panose="02000000000000000000" pitchFamily="2" charset="0"/>
              </a:rPr>
              <a:t>Cyber Crime</a:t>
            </a:r>
            <a:r>
              <a:rPr lang="en-US" sz="2200" dirty="0" smtClean="0">
                <a:latin typeface="Ebrima" panose="02000000000000000000" pitchFamily="2" charset="0"/>
                <a:ea typeface="Ebrima" panose="02000000000000000000" pitchFamily="2" charset="0"/>
                <a:cs typeface="Ebrima" panose="02000000000000000000" pitchFamily="2" charset="0"/>
              </a:rPr>
              <a:t>” audit Experiences, we need more information.</a:t>
            </a:r>
          </a:p>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We apologize for Cloud and Skype communication models not yet be done </a:t>
            </a:r>
          </a:p>
          <a:p>
            <a:pPr marL="465138" indent="-465138" algn="just">
              <a:spcBef>
                <a:spcPts val="1200"/>
              </a:spcBef>
              <a:buFont typeface="Wingdings" panose="05000000000000000000" pitchFamily="2" charset="2"/>
              <a:buChar char="q"/>
            </a:pPr>
            <a:r>
              <a:rPr lang="en-US" sz="2200" dirty="0" smtClean="0">
                <a:latin typeface="Ebrima" panose="02000000000000000000" pitchFamily="2" charset="0"/>
                <a:ea typeface="Ebrima" panose="02000000000000000000" pitchFamily="2" charset="0"/>
                <a:cs typeface="Ebrima" panose="02000000000000000000" pitchFamily="2" charset="0"/>
              </a:rPr>
              <a:t>Drafting the Research Project with progress </a:t>
            </a:r>
            <a:r>
              <a:rPr lang="en-US" sz="2200" b="1" dirty="0" smtClean="0">
                <a:solidFill>
                  <a:srgbClr val="00B050"/>
                </a:solidFill>
                <a:latin typeface="Ebrima" panose="02000000000000000000" pitchFamily="2" charset="0"/>
                <a:ea typeface="Ebrima" panose="02000000000000000000" pitchFamily="2" charset="0"/>
                <a:cs typeface="Ebrima" panose="02000000000000000000" pitchFamily="2" charset="0"/>
              </a:rPr>
              <a:t>around 45%, </a:t>
            </a:r>
            <a:r>
              <a:rPr lang="en-US" sz="2200" dirty="0" smtClean="0">
                <a:latin typeface="Ebrima" panose="02000000000000000000" pitchFamily="2" charset="0"/>
                <a:ea typeface="Ebrima" panose="02000000000000000000" pitchFamily="2" charset="0"/>
                <a:cs typeface="Ebrima" panose="02000000000000000000" pitchFamily="2" charset="0"/>
              </a:rPr>
              <a:t>but I think the progress still on the track based on the timelines approved in PID.</a:t>
            </a:r>
          </a:p>
          <a:p>
            <a:pPr marL="465138" indent="-465138" algn="just">
              <a:spcBef>
                <a:spcPts val="600"/>
              </a:spcBef>
              <a:buFont typeface="Wingdings" panose="05000000000000000000" pitchFamily="2" charset="2"/>
              <a:buChar char="q"/>
            </a:pPr>
            <a:endParaRPr lang="en-US" sz="2200" dirty="0" smtClean="0">
              <a:latin typeface="Ebrima" panose="02000000000000000000" pitchFamily="2" charset="0"/>
              <a:ea typeface="Ebrima" panose="02000000000000000000" pitchFamily="2" charset="0"/>
              <a:cs typeface="Ebrima" panose="02000000000000000000" pitchFamily="2" charset="0"/>
            </a:endParaRPr>
          </a:p>
          <a:p>
            <a:pPr marL="465138" indent="-465138" algn="just">
              <a:spcBef>
                <a:spcPts val="600"/>
              </a:spcBef>
              <a:buFont typeface="Wingdings" panose="05000000000000000000" pitchFamily="2" charset="2"/>
              <a:buChar char="q"/>
            </a:pPr>
            <a:endParaRPr lang="en-US" sz="2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62078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891" y="177720"/>
            <a:ext cx="10353762" cy="970450"/>
          </a:xfrm>
        </p:spPr>
        <p:txBody>
          <a:bodyPr/>
          <a:lstStyle/>
          <a:p>
            <a:r>
              <a:rPr lang="en-US" sz="5000" dirty="0" smtClean="0">
                <a:latin typeface="Ebrima" panose="02000000000000000000" pitchFamily="2" charset="0"/>
                <a:ea typeface="Ebrima" panose="02000000000000000000" pitchFamily="2" charset="0"/>
                <a:cs typeface="Ebrima" panose="02000000000000000000" pitchFamily="2" charset="0"/>
              </a:rPr>
              <a:t>DETAIL REPORT OF PROGRESS</a:t>
            </a:r>
            <a:endParaRPr lang="en-US" sz="5000" dirty="0">
              <a:latin typeface="Ebrima" panose="02000000000000000000" pitchFamily="2" charset="0"/>
              <a:ea typeface="Ebrima" panose="02000000000000000000" pitchFamily="2" charset="0"/>
              <a:cs typeface="Ebrima" panose="02000000000000000000" pitchFamily="2" charset="0"/>
            </a:endParaRPr>
          </a:p>
        </p:txBody>
      </p:sp>
      <p:pic>
        <p:nvPicPr>
          <p:cNvPr id="138"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2889" y="51516"/>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40246959"/>
              </p:ext>
            </p:extLst>
          </p:nvPr>
        </p:nvGraphicFramePr>
        <p:xfrm>
          <a:off x="832829" y="1139856"/>
          <a:ext cx="10057954" cy="4920004"/>
        </p:xfrm>
        <a:graphic>
          <a:graphicData uri="http://schemas.openxmlformats.org/drawingml/2006/table">
            <a:tbl>
              <a:tblPr firstRow="1" bandRow="1">
                <a:tableStyleId>{5C22544A-7EE6-4342-B048-85BDC9FD1C3A}</a:tableStyleId>
              </a:tblPr>
              <a:tblGrid>
                <a:gridCol w="842972">
                  <a:extLst>
                    <a:ext uri="{9D8B030D-6E8A-4147-A177-3AD203B41FA5}">
                      <a16:colId xmlns:a16="http://schemas.microsoft.com/office/drawing/2014/main" val="2279794123"/>
                    </a:ext>
                  </a:extLst>
                </a:gridCol>
                <a:gridCol w="5977465">
                  <a:extLst>
                    <a:ext uri="{9D8B030D-6E8A-4147-A177-3AD203B41FA5}">
                      <a16:colId xmlns:a16="http://schemas.microsoft.com/office/drawing/2014/main" val="1521935669"/>
                    </a:ext>
                  </a:extLst>
                </a:gridCol>
                <a:gridCol w="1610704">
                  <a:extLst>
                    <a:ext uri="{9D8B030D-6E8A-4147-A177-3AD203B41FA5}">
                      <a16:colId xmlns:a16="http://schemas.microsoft.com/office/drawing/2014/main" val="2731791063"/>
                    </a:ext>
                  </a:extLst>
                </a:gridCol>
                <a:gridCol w="1626813">
                  <a:extLst>
                    <a:ext uri="{9D8B030D-6E8A-4147-A177-3AD203B41FA5}">
                      <a16:colId xmlns:a16="http://schemas.microsoft.com/office/drawing/2014/main" val="215301228"/>
                    </a:ext>
                  </a:extLst>
                </a:gridCol>
              </a:tblGrid>
              <a:tr h="614812">
                <a:tc>
                  <a:txBody>
                    <a:bodyPr/>
                    <a:lstStyle/>
                    <a:p>
                      <a:pPr algn="ctr"/>
                      <a:r>
                        <a:rPr lang="en-US" dirty="0" smtClean="0"/>
                        <a:t>No</a:t>
                      </a:r>
                      <a:endParaRPr lang="en-US" dirty="0"/>
                    </a:p>
                  </a:txBody>
                  <a:tcPr anchor="ctr"/>
                </a:tc>
                <a:tc>
                  <a:txBody>
                    <a:bodyPr/>
                    <a:lstStyle/>
                    <a:p>
                      <a:pPr algn="ctr"/>
                      <a:r>
                        <a:rPr lang="en-US" dirty="0" smtClean="0"/>
                        <a:t>Outlines</a:t>
                      </a:r>
                      <a:r>
                        <a:rPr lang="en-US" baseline="0" dirty="0" smtClean="0"/>
                        <a:t> of Deliverables</a:t>
                      </a:r>
                      <a:endParaRPr lang="en-US" dirty="0"/>
                    </a:p>
                  </a:txBody>
                  <a:tcPr anchor="ctr"/>
                </a:tc>
                <a:tc>
                  <a:txBody>
                    <a:bodyPr/>
                    <a:lstStyle/>
                    <a:p>
                      <a:pPr algn="ctr"/>
                      <a:r>
                        <a:rPr lang="en-US" dirty="0" smtClean="0"/>
                        <a:t>PID</a:t>
                      </a:r>
                      <a:endParaRPr lang="en-US" dirty="0"/>
                    </a:p>
                  </a:txBody>
                  <a:tcPr anchor="ctr"/>
                </a:tc>
                <a:tc>
                  <a:txBody>
                    <a:bodyPr/>
                    <a:lstStyle/>
                    <a:p>
                      <a:pPr algn="ctr"/>
                      <a:r>
                        <a:rPr lang="en-US" dirty="0" smtClean="0"/>
                        <a:t>Drafting</a:t>
                      </a:r>
                      <a:r>
                        <a:rPr lang="en-US" baseline="0" dirty="0" smtClean="0"/>
                        <a:t> Process</a:t>
                      </a:r>
                      <a:endParaRPr lang="en-US" dirty="0"/>
                    </a:p>
                  </a:txBody>
                  <a:tcPr anchor="ctr"/>
                </a:tc>
                <a:extLst>
                  <a:ext uri="{0D108BD9-81ED-4DB2-BD59-A6C34878D82A}">
                    <a16:rowId xmlns:a16="http://schemas.microsoft.com/office/drawing/2014/main" val="1057243724"/>
                  </a:ext>
                </a:extLst>
              </a:tr>
              <a:tr h="668811">
                <a:tc>
                  <a:txBody>
                    <a:bodyPr/>
                    <a:lstStyle/>
                    <a:p>
                      <a:pPr algn="ctr"/>
                      <a:r>
                        <a:rPr lang="en-US" sz="2000" dirty="0" smtClean="0">
                          <a:latin typeface="Tw Cen MT" panose="020B0602020104020603" pitchFamily="34" charset="0"/>
                        </a:rPr>
                        <a:t>1.1</a:t>
                      </a:r>
                      <a:endParaRPr lang="en-US" sz="2000" dirty="0">
                        <a:latin typeface="Tw Cen MT" panose="020B0602020104020603" pitchFamily="34" charset="0"/>
                      </a:endParaRPr>
                    </a:p>
                  </a:txBody>
                  <a:tcPr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Tw Cen MT" panose="020B0602020104020603" pitchFamily="34" charset="0"/>
                          <a:ea typeface="+mn-ea"/>
                          <a:cs typeface="+mn-cs"/>
                        </a:rPr>
                        <a:t>Common phenomenon leading to disasters and their impact</a:t>
                      </a: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1031177520"/>
                  </a:ext>
                </a:extLst>
              </a:tr>
              <a:tr h="668811">
                <a:tc>
                  <a:txBody>
                    <a:bodyPr/>
                    <a:lstStyle/>
                    <a:p>
                      <a:pPr algn="ctr"/>
                      <a:endParaRPr lang="en-US" sz="2000" dirty="0">
                        <a:latin typeface="Tw Cen MT" panose="020B0602020104020603" pitchFamily="34" charset="0"/>
                      </a:endParaRPr>
                    </a:p>
                  </a:txBody>
                  <a:tcPr anchor="ctr"/>
                </a:tc>
                <a:tc>
                  <a:txBody>
                    <a:bodyPr/>
                    <a:lstStyle/>
                    <a:p>
                      <a:pPr marL="342900" marR="0" lvl="0" indent="-342900" algn="just" defTabSz="457200" rtl="0" eaLnBrk="1" fontAlgn="auto" latinLnBrk="0" hangingPunct="1">
                        <a:lnSpc>
                          <a:spcPct val="100000"/>
                        </a:lnSpc>
                        <a:spcBef>
                          <a:spcPts val="0"/>
                        </a:spcBef>
                        <a:spcAft>
                          <a:spcPts val="0"/>
                        </a:spcAft>
                        <a:buClrTx/>
                        <a:buSzTx/>
                        <a:buFont typeface="+mj-lt"/>
                        <a:buAutoNum type="alphaLcPeriod"/>
                        <a:tabLst/>
                        <a:defRPr/>
                      </a:pPr>
                      <a:r>
                        <a:rPr lang="id-ID" sz="2000" kern="1200" dirty="0" smtClean="0">
                          <a:solidFill>
                            <a:schemeClr val="dk1"/>
                          </a:solidFill>
                          <a:effectLst/>
                          <a:latin typeface="Tw Cen MT" panose="020B0602020104020603" pitchFamily="34" charset="0"/>
                          <a:ea typeface="+mn-ea"/>
                          <a:cs typeface="+mn-cs"/>
                        </a:rPr>
                        <a:t>V</a:t>
                      </a:r>
                      <a:r>
                        <a:rPr lang="en-US" sz="2000" kern="1200" dirty="0" err="1" smtClean="0">
                          <a:solidFill>
                            <a:schemeClr val="dk1"/>
                          </a:solidFill>
                          <a:effectLst/>
                          <a:latin typeface="Tw Cen MT" panose="020B0602020104020603" pitchFamily="34" charset="0"/>
                          <a:ea typeface="+mn-ea"/>
                          <a:cs typeface="+mn-cs"/>
                        </a:rPr>
                        <a:t>ulnerabilities</a:t>
                      </a:r>
                      <a:r>
                        <a:rPr lang="en-US" sz="2000" kern="1200" dirty="0" smtClean="0">
                          <a:solidFill>
                            <a:schemeClr val="dk1"/>
                          </a:solidFill>
                          <a:effectLst/>
                          <a:latin typeface="Tw Cen MT" panose="020B0602020104020603" pitchFamily="34" charset="0"/>
                          <a:ea typeface="+mn-ea"/>
                          <a:cs typeface="+mn-cs"/>
                        </a:rPr>
                        <a:t> and hazard</a:t>
                      </a:r>
                      <a:r>
                        <a:rPr lang="id-ID" sz="2000" kern="1200" dirty="0" smtClean="0">
                          <a:solidFill>
                            <a:schemeClr val="dk1"/>
                          </a:solidFill>
                          <a:effectLst/>
                          <a:latin typeface="Tw Cen MT" panose="020B0602020104020603" pitchFamily="34" charset="0"/>
                          <a:ea typeface="+mn-ea"/>
                          <a:cs typeface="+mn-cs"/>
                        </a:rPr>
                        <a:t>s threatening people </a:t>
                      </a:r>
                      <a:r>
                        <a:rPr lang="en-US" sz="2000" kern="1200" dirty="0" smtClean="0">
                          <a:solidFill>
                            <a:schemeClr val="dk1"/>
                          </a:solidFill>
                          <a:effectLst/>
                          <a:latin typeface="Tw Cen MT" panose="020B0602020104020603" pitchFamily="34" charset="0"/>
                          <a:ea typeface="+mn-ea"/>
                          <a:cs typeface="+mn-cs"/>
                        </a:rPr>
                        <a:t>in the world</a:t>
                      </a:r>
                    </a:p>
                  </a:txBody>
                  <a:tcPr anchor="ctr"/>
                </a:tc>
                <a:tc>
                  <a:txBody>
                    <a:bodyPr/>
                    <a:lstStyle/>
                    <a:p>
                      <a:pPr algn="ctr"/>
                      <a:r>
                        <a:rPr lang="en-US" sz="2000" dirty="0" smtClean="0">
                          <a:latin typeface="Tw Cen MT" panose="020B0602020104020603" pitchFamily="34" charset="0"/>
                        </a:rPr>
                        <a:t>√</a:t>
                      </a:r>
                      <a:endParaRPr lang="en-US" sz="2000" dirty="0">
                        <a:latin typeface="Tw Cen MT" panose="020B0602020104020603"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Tw Cen MT" panose="020B0602020104020603" pitchFamily="34" charset="0"/>
                        </a:rPr>
                        <a:t>√</a:t>
                      </a:r>
                    </a:p>
                  </a:txBody>
                  <a:tcPr anchor="ctr"/>
                </a:tc>
                <a:extLst>
                  <a:ext uri="{0D108BD9-81ED-4DB2-BD59-A6C34878D82A}">
                    <a16:rowId xmlns:a16="http://schemas.microsoft.com/office/drawing/2014/main" val="2320385776"/>
                  </a:ext>
                </a:extLst>
              </a:tr>
              <a:tr h="392358">
                <a:tc>
                  <a:txBody>
                    <a:bodyPr/>
                    <a:lstStyle/>
                    <a:p>
                      <a:pPr algn="ctr"/>
                      <a:endParaRPr lang="en-US" sz="2000" dirty="0">
                        <a:latin typeface="Tw Cen MT" panose="020B0602020104020603" pitchFamily="34" charset="0"/>
                      </a:endParaRPr>
                    </a:p>
                  </a:txBody>
                  <a:tcPr anchor="ctr"/>
                </a:tc>
                <a:tc>
                  <a:txBody>
                    <a:bodyPr/>
                    <a:lstStyle/>
                    <a:p>
                      <a:pPr marL="342900" marR="0" lvl="0" indent="-342900" algn="just" defTabSz="457200" rtl="0" eaLnBrk="1" fontAlgn="auto" latinLnBrk="0" hangingPunct="1">
                        <a:lnSpc>
                          <a:spcPct val="100000"/>
                        </a:lnSpc>
                        <a:spcBef>
                          <a:spcPts val="0"/>
                        </a:spcBef>
                        <a:spcAft>
                          <a:spcPts val="0"/>
                        </a:spcAft>
                        <a:buClrTx/>
                        <a:buSzTx/>
                        <a:buFont typeface="+mj-lt"/>
                        <a:buAutoNum type="alphaLcPeriod" startAt="2"/>
                        <a:tabLst/>
                        <a:defRPr/>
                      </a:pPr>
                      <a:r>
                        <a:rPr lang="en-US" sz="2000" kern="1200" dirty="0" smtClean="0">
                          <a:solidFill>
                            <a:schemeClr val="dk1"/>
                          </a:solidFill>
                          <a:effectLst/>
                          <a:latin typeface="Tw Cen MT" panose="020B0602020104020603" pitchFamily="34" charset="0"/>
                          <a:ea typeface="+mn-ea"/>
                          <a:cs typeface="+mn-cs"/>
                        </a:rPr>
                        <a:t>Statistics data of the disaster impact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X</a:t>
                      </a:r>
                      <a:endParaRPr lang="en-US" sz="2000" dirty="0">
                        <a:latin typeface="Tw Cen MT" panose="020B0602020104020603" pitchFamily="34" charset="0"/>
                      </a:endParaRPr>
                    </a:p>
                  </a:txBody>
                  <a:tcPr anchor="ctr"/>
                </a:tc>
                <a:extLst>
                  <a:ext uri="{0D108BD9-81ED-4DB2-BD59-A6C34878D82A}">
                    <a16:rowId xmlns:a16="http://schemas.microsoft.com/office/drawing/2014/main" val="73765404"/>
                  </a:ext>
                </a:extLst>
              </a:tr>
              <a:tr h="386128">
                <a:tc>
                  <a:txBody>
                    <a:bodyPr/>
                    <a:lstStyle/>
                    <a:p>
                      <a:pPr algn="ctr"/>
                      <a:endParaRPr lang="en-US" sz="2000" dirty="0">
                        <a:latin typeface="Tw Cen MT" panose="020B0602020104020603" pitchFamily="34" charset="0"/>
                      </a:endParaRPr>
                    </a:p>
                  </a:txBody>
                  <a:tcPr anchor="ctr"/>
                </a:tc>
                <a:tc>
                  <a:txBody>
                    <a:bodyPr/>
                    <a:lstStyle/>
                    <a:p>
                      <a:pPr marL="457200" marR="0" lvl="0" indent="-457200" algn="just" defTabSz="457200" rtl="0" eaLnBrk="1" fontAlgn="auto" latinLnBrk="0" hangingPunct="1">
                        <a:lnSpc>
                          <a:spcPct val="100000"/>
                        </a:lnSpc>
                        <a:spcBef>
                          <a:spcPts val="0"/>
                        </a:spcBef>
                        <a:spcAft>
                          <a:spcPts val="0"/>
                        </a:spcAft>
                        <a:buClrTx/>
                        <a:buSzTx/>
                        <a:buFont typeface="+mj-lt"/>
                        <a:buAutoNum type="alphaLcPeriod" startAt="3"/>
                        <a:tabLst/>
                        <a:defRPr/>
                      </a:pPr>
                      <a:r>
                        <a:rPr lang="id-ID" sz="2000" kern="1200" dirty="0" smtClean="0">
                          <a:solidFill>
                            <a:schemeClr val="dk1"/>
                          </a:solidFill>
                          <a:effectLst/>
                          <a:latin typeface="Tw Cen MT" panose="020B0602020104020603" pitchFamily="34" charset="0"/>
                          <a:ea typeface="+mn-ea"/>
                          <a:cs typeface="+mn-cs"/>
                        </a:rPr>
                        <a:t>Disasters and SDGs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X </a:t>
                      </a:r>
                      <a:endParaRPr lang="en-US" sz="2000" dirty="0">
                        <a:latin typeface="Tw Cen MT" panose="020B0602020104020603" pitchFamily="34" charset="0"/>
                      </a:endParaRPr>
                    </a:p>
                  </a:txBody>
                  <a:tcPr anchor="ctr"/>
                </a:tc>
                <a:extLst>
                  <a:ext uri="{0D108BD9-81ED-4DB2-BD59-A6C34878D82A}">
                    <a16:rowId xmlns:a16="http://schemas.microsoft.com/office/drawing/2014/main" val="1972795819"/>
                  </a:ext>
                </a:extLst>
              </a:tr>
              <a:tr h="378024">
                <a:tc>
                  <a:txBody>
                    <a:bodyPr/>
                    <a:lstStyle/>
                    <a:p>
                      <a:pPr algn="ctr"/>
                      <a:r>
                        <a:rPr lang="en-US" sz="2000" dirty="0" smtClean="0">
                          <a:latin typeface="Tw Cen MT" panose="020B0602020104020603" pitchFamily="34" charset="0"/>
                        </a:rPr>
                        <a:t>1.2</a:t>
                      </a:r>
                      <a:endParaRPr lang="en-US" sz="2000" dirty="0">
                        <a:latin typeface="Tw Cen MT" panose="020B0602020104020603" pitchFamily="34" charset="0"/>
                      </a:endParaRPr>
                    </a:p>
                  </a:txBody>
                  <a:tcPr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Tw Cen MT" panose="020B0602020104020603" pitchFamily="34" charset="0"/>
                          <a:ea typeface="+mn-ea"/>
                          <a:cs typeface="+mn-cs"/>
                        </a:rPr>
                        <a:t>Concept and definition</a:t>
                      </a: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2000075034"/>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a:pPr>
                      <a:r>
                        <a:rPr lang="id-ID" sz="2000" kern="1200" dirty="0" smtClean="0">
                          <a:solidFill>
                            <a:schemeClr val="dk1"/>
                          </a:solidFill>
                          <a:effectLst/>
                          <a:latin typeface="Tw Cen MT" panose="020B0602020104020603" pitchFamily="34" charset="0"/>
                          <a:ea typeface="+mn-ea"/>
                          <a:cs typeface="+mn-cs"/>
                        </a:rPr>
                        <a:t>Natural and man-made disaster</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a:t>
                      </a:r>
                      <a:endParaRPr lang="en-US" sz="2000" dirty="0">
                        <a:latin typeface="Tw Cen MT" panose="020B0602020104020603"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Tw Cen MT" panose="020B0602020104020603" pitchFamily="34" charset="0"/>
                        </a:rPr>
                        <a:t>X</a:t>
                      </a:r>
                    </a:p>
                  </a:txBody>
                  <a:tcPr anchor="ctr"/>
                </a:tc>
                <a:extLst>
                  <a:ext uri="{0D108BD9-81ED-4DB2-BD59-A6C34878D82A}">
                    <a16:rowId xmlns:a16="http://schemas.microsoft.com/office/drawing/2014/main" val="1885621956"/>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2"/>
                      </a:pPr>
                      <a:r>
                        <a:rPr lang="id-ID" sz="2000" kern="1200" dirty="0" smtClean="0">
                          <a:solidFill>
                            <a:schemeClr val="dk1"/>
                          </a:solidFill>
                          <a:effectLst/>
                          <a:latin typeface="Tw Cen MT" panose="020B0602020104020603" pitchFamily="34" charset="0"/>
                          <a:ea typeface="+mn-ea"/>
                          <a:cs typeface="+mn-cs"/>
                        </a:rPr>
                        <a:t>Disaster management</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a:t>
                      </a:r>
                      <a:endParaRPr lang="en-US" sz="2000" dirty="0">
                        <a:latin typeface="Tw Cen MT" panose="020B0602020104020603"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Tw Cen MT" panose="020B0602020104020603" pitchFamily="34" charset="0"/>
                        </a:rPr>
                        <a:t>√</a:t>
                      </a:r>
                    </a:p>
                  </a:txBody>
                  <a:tcPr anchor="ctr"/>
                </a:tc>
                <a:extLst>
                  <a:ext uri="{0D108BD9-81ED-4DB2-BD59-A6C34878D82A}">
                    <a16:rowId xmlns:a16="http://schemas.microsoft.com/office/drawing/2014/main" val="970058234"/>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3"/>
                      </a:pPr>
                      <a:r>
                        <a:rPr lang="id-ID" sz="2000" kern="1200" dirty="0" smtClean="0">
                          <a:solidFill>
                            <a:schemeClr val="dk1"/>
                          </a:solidFill>
                          <a:effectLst/>
                          <a:latin typeface="Tw Cen MT" panose="020B0602020104020603" pitchFamily="34" charset="0"/>
                          <a:ea typeface="+mn-ea"/>
                          <a:cs typeface="+mn-cs"/>
                        </a:rPr>
                        <a:t>Emergency preparedness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a:t>
                      </a:r>
                      <a:endParaRPr lang="en-US" sz="2000" dirty="0">
                        <a:latin typeface="Tw Cen MT" panose="020B0602020104020603"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Tw Cen MT" panose="020B0602020104020603" pitchFamily="34" charset="0"/>
                        </a:rPr>
                        <a:t>√</a:t>
                      </a:r>
                    </a:p>
                  </a:txBody>
                  <a:tcPr anchor="ctr"/>
                </a:tc>
                <a:extLst>
                  <a:ext uri="{0D108BD9-81ED-4DB2-BD59-A6C34878D82A}">
                    <a16:rowId xmlns:a16="http://schemas.microsoft.com/office/drawing/2014/main" val="1687944492"/>
                  </a:ext>
                </a:extLst>
              </a:tr>
              <a:tr h="500404">
                <a:tc>
                  <a:txBody>
                    <a:bodyPr/>
                    <a:lstStyle/>
                    <a:p>
                      <a:pPr algn="ctr"/>
                      <a:endParaRPr lang="en-US" sz="2000" dirty="0">
                        <a:latin typeface="Tw Cen MT" panose="020B0602020104020603" pitchFamily="34" charset="0"/>
                      </a:endParaRPr>
                    </a:p>
                  </a:txBody>
                  <a:tcPr anchor="ctr"/>
                </a:tc>
                <a:tc>
                  <a:txBody>
                    <a:bodyPr/>
                    <a:lstStyle/>
                    <a:p>
                      <a:pPr marL="457200" marR="0" lvl="0" indent="-457200" algn="just" defTabSz="457200" rtl="0" eaLnBrk="1" fontAlgn="auto" latinLnBrk="0" hangingPunct="1">
                        <a:lnSpc>
                          <a:spcPct val="100000"/>
                        </a:lnSpc>
                        <a:spcBef>
                          <a:spcPts val="0"/>
                        </a:spcBef>
                        <a:spcAft>
                          <a:spcPts val="0"/>
                        </a:spcAft>
                        <a:buClrTx/>
                        <a:buSzTx/>
                        <a:buFont typeface="+mj-lt"/>
                        <a:buAutoNum type="alphaLcPeriod" startAt="4"/>
                        <a:tabLst/>
                        <a:defRPr/>
                      </a:pPr>
                      <a:r>
                        <a:rPr lang="id-ID" sz="2000" kern="1200" dirty="0" smtClean="0">
                          <a:solidFill>
                            <a:schemeClr val="dk1"/>
                          </a:solidFill>
                          <a:effectLst/>
                          <a:latin typeface="Tw Cen MT" panose="020B0602020104020603" pitchFamily="34" charset="0"/>
                          <a:ea typeface="+mn-ea"/>
                          <a:cs typeface="+mn-cs"/>
                        </a:rPr>
                        <a:t>SDG</a:t>
                      </a:r>
                      <a:r>
                        <a:rPr lang="en-US" sz="2000" kern="1200" dirty="0" smtClean="0">
                          <a:solidFill>
                            <a:schemeClr val="dk1"/>
                          </a:solidFill>
                          <a:effectLst/>
                          <a:latin typeface="Tw Cen MT" panose="020B0602020104020603" pitchFamily="34" charset="0"/>
                          <a:ea typeface="+mn-ea"/>
                          <a:cs typeface="+mn-cs"/>
                        </a:rPr>
                        <a:t>s</a:t>
                      </a:r>
                    </a:p>
                  </a:txBody>
                  <a:tcPr anchor="ctr"/>
                </a:tc>
                <a:tc>
                  <a:txBody>
                    <a:bodyPr/>
                    <a:lstStyle/>
                    <a:p>
                      <a:pPr algn="ctr"/>
                      <a:r>
                        <a:rPr lang="en-US" sz="2000" dirty="0" smtClean="0">
                          <a:latin typeface="Tw Cen MT" panose="020B0602020104020603" pitchFamily="34" charset="0"/>
                        </a:rPr>
                        <a:t>√</a:t>
                      </a:r>
                      <a:endParaRPr lang="en-US" sz="2000" dirty="0">
                        <a:latin typeface="Tw Cen MT" panose="020B0602020104020603"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Tw Cen MT" panose="020B0602020104020603" pitchFamily="34" charset="0"/>
                        </a:rPr>
                        <a:t>X</a:t>
                      </a:r>
                    </a:p>
                  </a:txBody>
                  <a:tcPr anchor="ctr"/>
                </a:tc>
                <a:extLst>
                  <a:ext uri="{0D108BD9-81ED-4DB2-BD59-A6C34878D82A}">
                    <a16:rowId xmlns:a16="http://schemas.microsoft.com/office/drawing/2014/main" val="1341041800"/>
                  </a:ext>
                </a:extLst>
              </a:tr>
            </a:tbl>
          </a:graphicData>
        </a:graphic>
      </p:graphicFrame>
    </p:spTree>
    <p:extLst>
      <p:ext uri="{BB962C8B-B14F-4D97-AF65-F5344CB8AC3E}">
        <p14:creationId xmlns:p14="http://schemas.microsoft.com/office/powerpoint/2010/main" val="2168894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91" y="234845"/>
            <a:ext cx="10353762" cy="970450"/>
          </a:xfrm>
        </p:spPr>
        <p:txBody>
          <a:bodyPr/>
          <a:lstStyle/>
          <a:p>
            <a:pPr algn="just"/>
            <a:r>
              <a:rPr lang="en-US" dirty="0" smtClean="0"/>
              <a:t>DETAIL REPORT…</a:t>
            </a:r>
            <a:endParaRPr lang="en-US"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9885269"/>
              </p:ext>
            </p:extLst>
          </p:nvPr>
        </p:nvGraphicFramePr>
        <p:xfrm>
          <a:off x="765889" y="1130342"/>
          <a:ext cx="10206910" cy="5375621"/>
        </p:xfrm>
        <a:graphic>
          <a:graphicData uri="http://schemas.openxmlformats.org/drawingml/2006/table">
            <a:tbl>
              <a:tblPr firstRow="1" bandRow="1">
                <a:tableStyleId>{5C22544A-7EE6-4342-B048-85BDC9FD1C3A}</a:tableStyleId>
              </a:tblPr>
              <a:tblGrid>
                <a:gridCol w="855456">
                  <a:extLst>
                    <a:ext uri="{9D8B030D-6E8A-4147-A177-3AD203B41FA5}">
                      <a16:colId xmlns:a16="http://schemas.microsoft.com/office/drawing/2014/main" val="2279794123"/>
                    </a:ext>
                  </a:extLst>
                </a:gridCol>
                <a:gridCol w="6747439">
                  <a:extLst>
                    <a:ext uri="{9D8B030D-6E8A-4147-A177-3AD203B41FA5}">
                      <a16:colId xmlns:a16="http://schemas.microsoft.com/office/drawing/2014/main" val="1521935669"/>
                    </a:ext>
                  </a:extLst>
                </a:gridCol>
                <a:gridCol w="1134980">
                  <a:extLst>
                    <a:ext uri="{9D8B030D-6E8A-4147-A177-3AD203B41FA5}">
                      <a16:colId xmlns:a16="http://schemas.microsoft.com/office/drawing/2014/main" val="2731791063"/>
                    </a:ext>
                  </a:extLst>
                </a:gridCol>
                <a:gridCol w="1469035">
                  <a:extLst>
                    <a:ext uri="{9D8B030D-6E8A-4147-A177-3AD203B41FA5}">
                      <a16:colId xmlns:a16="http://schemas.microsoft.com/office/drawing/2014/main" val="215301228"/>
                    </a:ext>
                  </a:extLst>
                </a:gridCol>
              </a:tblGrid>
              <a:tr h="614812">
                <a:tc>
                  <a:txBody>
                    <a:bodyPr/>
                    <a:lstStyle/>
                    <a:p>
                      <a:pPr algn="ctr"/>
                      <a:r>
                        <a:rPr lang="en-US" dirty="0" smtClean="0"/>
                        <a:t>No</a:t>
                      </a:r>
                      <a:endParaRPr lang="en-US" dirty="0"/>
                    </a:p>
                  </a:txBody>
                  <a:tcPr anchor="ctr"/>
                </a:tc>
                <a:tc>
                  <a:txBody>
                    <a:bodyPr/>
                    <a:lstStyle/>
                    <a:p>
                      <a:pPr algn="ctr"/>
                      <a:r>
                        <a:rPr lang="en-US" dirty="0" smtClean="0"/>
                        <a:t>Outlines</a:t>
                      </a:r>
                      <a:r>
                        <a:rPr lang="en-US" baseline="0" dirty="0" smtClean="0"/>
                        <a:t> of Deliverables</a:t>
                      </a:r>
                      <a:endParaRPr lang="en-US" dirty="0"/>
                    </a:p>
                  </a:txBody>
                  <a:tcPr anchor="ctr"/>
                </a:tc>
                <a:tc>
                  <a:txBody>
                    <a:bodyPr/>
                    <a:lstStyle/>
                    <a:p>
                      <a:pPr algn="ctr"/>
                      <a:r>
                        <a:rPr lang="en-US" dirty="0" smtClean="0"/>
                        <a:t>PID</a:t>
                      </a:r>
                      <a:endParaRPr lang="en-US" dirty="0"/>
                    </a:p>
                  </a:txBody>
                  <a:tcPr anchor="ctr"/>
                </a:tc>
                <a:tc>
                  <a:txBody>
                    <a:bodyPr/>
                    <a:lstStyle/>
                    <a:p>
                      <a:pPr algn="ctr"/>
                      <a:r>
                        <a:rPr lang="en-US" dirty="0" smtClean="0"/>
                        <a:t>Drafting</a:t>
                      </a:r>
                      <a:r>
                        <a:rPr lang="en-US" baseline="0" dirty="0" smtClean="0"/>
                        <a:t> Process</a:t>
                      </a:r>
                      <a:endParaRPr lang="en-US" dirty="0"/>
                    </a:p>
                  </a:txBody>
                  <a:tcPr anchor="ctr"/>
                </a:tc>
                <a:extLst>
                  <a:ext uri="{0D108BD9-81ED-4DB2-BD59-A6C34878D82A}">
                    <a16:rowId xmlns:a16="http://schemas.microsoft.com/office/drawing/2014/main" val="1057243724"/>
                  </a:ext>
                </a:extLst>
              </a:tr>
              <a:tr h="668811">
                <a:tc>
                  <a:txBody>
                    <a:bodyPr/>
                    <a:lstStyle/>
                    <a:p>
                      <a:pPr algn="ctr"/>
                      <a:r>
                        <a:rPr lang="en-US" sz="2000" dirty="0" smtClean="0">
                          <a:latin typeface="Tw Cen MT" panose="020B0602020104020603" pitchFamily="34" charset="0"/>
                        </a:rPr>
                        <a:t>1.3</a:t>
                      </a:r>
                      <a:endParaRPr lang="en-US" sz="2000" dirty="0">
                        <a:latin typeface="Tw Cen MT" panose="020B0602020104020603" pitchFamily="34" charset="0"/>
                      </a:endParaRPr>
                    </a:p>
                  </a:txBody>
                  <a:tcPr anchor="ct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d-ID" sz="2000" kern="1200" dirty="0" smtClean="0">
                          <a:solidFill>
                            <a:schemeClr val="dk1"/>
                          </a:solidFill>
                          <a:effectLst/>
                          <a:latin typeface="Tw Cen MT" panose="020B0602020104020603" pitchFamily="34" charset="0"/>
                          <a:ea typeface="+mn-ea"/>
                          <a:cs typeface="+mn-cs"/>
                        </a:rPr>
                        <a:t>What is </a:t>
                      </a:r>
                      <a:r>
                        <a:rPr lang="en-US" sz="2000" kern="1200" dirty="0" smtClean="0">
                          <a:solidFill>
                            <a:schemeClr val="dk1"/>
                          </a:solidFill>
                          <a:effectLst/>
                          <a:latin typeface="Tw Cen MT" panose="020B0602020104020603" pitchFamily="34" charset="0"/>
                          <a:ea typeface="+mn-ea"/>
                          <a:cs typeface="+mn-cs"/>
                        </a:rPr>
                        <a:t>needed</a:t>
                      </a:r>
                      <a:r>
                        <a:rPr lang="id-ID" sz="2000" kern="1200" dirty="0" smtClean="0">
                          <a:solidFill>
                            <a:schemeClr val="dk1"/>
                          </a:solidFill>
                          <a:effectLst/>
                          <a:latin typeface="Tw Cen MT" panose="020B0602020104020603" pitchFamily="34" charset="0"/>
                          <a:ea typeface="+mn-ea"/>
                          <a:cs typeface="+mn-cs"/>
                        </a:rPr>
                        <a:t> to cope with disasters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1031177520"/>
                  </a:ext>
                </a:extLst>
              </a:tr>
              <a:tr h="468856">
                <a:tc>
                  <a:txBody>
                    <a:bodyPr/>
                    <a:lstStyle/>
                    <a:p>
                      <a:pPr algn="ctr"/>
                      <a:endParaRPr lang="en-US" sz="2000" dirty="0">
                        <a:latin typeface="Tw Cen MT" panose="020B0602020104020603" pitchFamily="34" charset="0"/>
                      </a:endParaRPr>
                    </a:p>
                  </a:txBody>
                  <a:tcPr anchor="ctr"/>
                </a:tc>
                <a:tc>
                  <a:txBody>
                    <a:bodyPr/>
                    <a:lstStyle/>
                    <a:p>
                      <a:pPr marL="344488" lvl="0" indent="-344488">
                        <a:buFont typeface="+mj-lt"/>
                        <a:buAutoNum type="alphaLcPeriod"/>
                      </a:pPr>
                      <a:r>
                        <a:rPr lang="id-ID" sz="2000" kern="1200" dirty="0" smtClean="0">
                          <a:solidFill>
                            <a:schemeClr val="dk1"/>
                          </a:solidFill>
                          <a:effectLst/>
                          <a:latin typeface="Tw Cen MT" panose="020B0602020104020603" pitchFamily="34" charset="0"/>
                          <a:ea typeface="+mn-ea"/>
                          <a:cs typeface="+mn-cs"/>
                        </a:rPr>
                        <a:t>System readiness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latin typeface="Tw Cen MT" panose="020B0602020104020603" pitchFamily="34" charset="0"/>
                        </a:rPr>
                        <a:t>√</a:t>
                      </a:r>
                    </a:p>
                  </a:txBody>
                  <a:tcPr anchor="ctr"/>
                </a:tc>
                <a:extLst>
                  <a:ext uri="{0D108BD9-81ED-4DB2-BD59-A6C34878D82A}">
                    <a16:rowId xmlns:a16="http://schemas.microsoft.com/office/drawing/2014/main" val="2320385776"/>
                  </a:ext>
                </a:extLst>
              </a:tr>
              <a:tr h="392358">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2"/>
                      </a:pPr>
                      <a:r>
                        <a:rPr lang="id-ID" sz="2000" kern="1200" dirty="0" smtClean="0">
                          <a:solidFill>
                            <a:schemeClr val="dk1"/>
                          </a:solidFill>
                          <a:effectLst/>
                          <a:latin typeface="Tw Cen MT" panose="020B0602020104020603" pitchFamily="34" charset="0"/>
                          <a:ea typeface="+mn-ea"/>
                          <a:cs typeface="+mn-cs"/>
                        </a:rPr>
                        <a:t>Community based disaster preparedness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73765404"/>
                  </a:ext>
                </a:extLst>
              </a:tr>
              <a:tr h="198120">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3"/>
                      </a:pPr>
                      <a:r>
                        <a:rPr lang="id-ID" sz="2000" kern="1200" dirty="0" smtClean="0">
                          <a:solidFill>
                            <a:schemeClr val="dk1"/>
                          </a:solidFill>
                          <a:effectLst/>
                          <a:latin typeface="Tw Cen MT" panose="020B0602020104020603" pitchFamily="34" charset="0"/>
                          <a:ea typeface="+mn-ea"/>
                          <a:cs typeface="+mn-cs"/>
                        </a:rPr>
                        <a:t>Funding</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1972795819"/>
                  </a:ext>
                </a:extLst>
              </a:tr>
              <a:tr h="406733">
                <a:tc>
                  <a:txBody>
                    <a:bodyPr/>
                    <a:lstStyle/>
                    <a:p>
                      <a:pPr algn="ctr"/>
                      <a:endParaRPr lang="en-US" sz="2000" dirty="0">
                        <a:latin typeface="Tw Cen MT" panose="020B0602020104020603" pitchFamily="34" charset="0"/>
                      </a:endParaRPr>
                    </a:p>
                  </a:txBody>
                  <a:tcPr anchor="ctr"/>
                </a:tc>
                <a:tc>
                  <a:txBody>
                    <a:bodyPr/>
                    <a:lstStyle/>
                    <a:p>
                      <a:pPr marL="457200" marR="0" lvl="0" indent="-457200" algn="just" defTabSz="457200" rtl="0" eaLnBrk="1" fontAlgn="auto" latinLnBrk="0" hangingPunct="1">
                        <a:lnSpc>
                          <a:spcPct val="100000"/>
                        </a:lnSpc>
                        <a:spcBef>
                          <a:spcPts val="0"/>
                        </a:spcBef>
                        <a:spcAft>
                          <a:spcPts val="0"/>
                        </a:spcAft>
                        <a:buClrTx/>
                        <a:buSzTx/>
                        <a:buFont typeface="+mj-lt"/>
                        <a:buAutoNum type="alphaLcPeriod" startAt="4"/>
                        <a:tabLst/>
                        <a:defRPr/>
                      </a:pPr>
                      <a:r>
                        <a:rPr lang="id-ID" sz="2000" kern="1200" dirty="0" smtClean="0">
                          <a:solidFill>
                            <a:schemeClr val="dk1"/>
                          </a:solidFill>
                          <a:effectLst/>
                          <a:latin typeface="Tw Cen MT" panose="020B0602020104020603" pitchFamily="34" charset="0"/>
                          <a:ea typeface="+mn-ea"/>
                          <a:cs typeface="+mn-cs"/>
                        </a:rPr>
                        <a:t>Awareness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X </a:t>
                      </a:r>
                      <a:endParaRPr lang="en-US" sz="2000" dirty="0">
                        <a:latin typeface="Tw Cen MT" panose="020B0602020104020603" pitchFamily="34" charset="0"/>
                      </a:endParaRPr>
                    </a:p>
                  </a:txBody>
                  <a:tcPr anchor="ctr"/>
                </a:tc>
                <a:extLst>
                  <a:ext uri="{0D108BD9-81ED-4DB2-BD59-A6C34878D82A}">
                    <a16:rowId xmlns:a16="http://schemas.microsoft.com/office/drawing/2014/main" val="1802515921"/>
                  </a:ext>
                </a:extLst>
              </a:tr>
              <a:tr h="404737">
                <a:tc>
                  <a:txBody>
                    <a:bodyPr/>
                    <a:lstStyle/>
                    <a:p>
                      <a:pPr algn="ctr"/>
                      <a:r>
                        <a:rPr lang="en-US" sz="2000" dirty="0" smtClean="0">
                          <a:latin typeface="Tw Cen MT" panose="020B0602020104020603" pitchFamily="34" charset="0"/>
                        </a:rPr>
                        <a:t>1.4</a:t>
                      </a:r>
                      <a:endParaRPr lang="en-US" sz="2000" dirty="0">
                        <a:latin typeface="Tw Cen MT" panose="020B0602020104020603" pitchFamily="34" charset="0"/>
                      </a:endParaRPr>
                    </a:p>
                  </a:txBody>
                  <a:tcPr anchor="ctr"/>
                </a:tc>
                <a:tc>
                  <a:txBody>
                    <a:bodyPr/>
                    <a:lstStyle/>
                    <a:p>
                      <a:pPr marL="0" lvl="1" indent="0"/>
                      <a:r>
                        <a:rPr lang="id-ID" sz="2000" kern="1200" dirty="0" smtClean="0">
                          <a:solidFill>
                            <a:schemeClr val="dk1"/>
                          </a:solidFill>
                          <a:effectLst/>
                          <a:latin typeface="Tw Cen MT" panose="020B0602020104020603" pitchFamily="34" charset="0"/>
                          <a:ea typeface="+mn-ea"/>
                          <a:cs typeface="+mn-cs"/>
                        </a:rPr>
                        <a:t>Call to </a:t>
                      </a:r>
                      <a:r>
                        <a:rPr lang="en-US" sz="2000" kern="1200" dirty="0" smtClean="0">
                          <a:solidFill>
                            <a:schemeClr val="dk1"/>
                          </a:solidFill>
                          <a:effectLst/>
                          <a:latin typeface="Tw Cen MT" panose="020B0602020104020603" pitchFamily="34" charset="0"/>
                          <a:ea typeface="+mn-ea"/>
                          <a:cs typeface="+mn-cs"/>
                        </a:rPr>
                        <a:t>action</a:t>
                      </a:r>
                      <a:r>
                        <a:rPr lang="id-ID" sz="2000" kern="1200" dirty="0" smtClean="0">
                          <a:solidFill>
                            <a:schemeClr val="dk1"/>
                          </a:solidFill>
                          <a:effectLst/>
                          <a:latin typeface="Tw Cen MT" panose="020B0602020104020603" pitchFamily="34" charset="0"/>
                          <a:ea typeface="+mn-ea"/>
                          <a:cs typeface="+mn-cs"/>
                        </a:rPr>
                        <a:t> from different stakeholders in alleviating the crisis</a:t>
                      </a:r>
                      <a:endParaRPr lang="en-US" sz="2000" kern="1200" dirty="0">
                        <a:solidFill>
                          <a:schemeClr val="dk1"/>
                        </a:solidFill>
                        <a:effectLst/>
                        <a:latin typeface="Tw Cen MT" panose="020B0602020104020603" pitchFamily="34" charset="0"/>
                        <a:ea typeface="+mn-ea"/>
                        <a:cs typeface="+mn-cs"/>
                      </a:endParaRP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2000075034"/>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a:pPr>
                      <a:r>
                        <a:rPr lang="id-ID" sz="2000" kern="1200" dirty="0" smtClean="0">
                          <a:solidFill>
                            <a:schemeClr val="dk1"/>
                          </a:solidFill>
                          <a:effectLst/>
                          <a:latin typeface="Tw Cen MT" panose="020B0602020104020603" pitchFamily="34" charset="0"/>
                          <a:ea typeface="+mn-ea"/>
                          <a:cs typeface="+mn-cs"/>
                        </a:rPr>
                        <a:t>Government’s roles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X</a:t>
                      </a:r>
                      <a:endParaRPr lang="en-US" sz="2000" dirty="0">
                        <a:latin typeface="Tw Cen MT" panose="020B0602020104020603" pitchFamily="34" charset="0"/>
                      </a:endParaRPr>
                    </a:p>
                  </a:txBody>
                  <a:tcPr anchor="ctr"/>
                </a:tc>
                <a:extLst>
                  <a:ext uri="{0D108BD9-81ED-4DB2-BD59-A6C34878D82A}">
                    <a16:rowId xmlns:a16="http://schemas.microsoft.com/office/drawing/2014/main" val="1885621956"/>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2"/>
                      </a:pPr>
                      <a:r>
                        <a:rPr lang="id-ID" sz="2000" kern="1200" dirty="0" smtClean="0">
                          <a:solidFill>
                            <a:schemeClr val="dk1"/>
                          </a:solidFill>
                          <a:effectLst/>
                          <a:latin typeface="Tw Cen MT" panose="020B0602020104020603" pitchFamily="34" charset="0"/>
                          <a:ea typeface="+mn-ea"/>
                          <a:cs typeface="+mn-cs"/>
                        </a:rPr>
                        <a:t>Other stakeholder’s roles (intermediate agencies, NGOs, private sectors)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X</a:t>
                      </a:r>
                      <a:endParaRPr lang="en-US" sz="2000" dirty="0">
                        <a:latin typeface="Tw Cen MT" panose="020B0602020104020603" pitchFamily="34" charset="0"/>
                      </a:endParaRPr>
                    </a:p>
                  </a:txBody>
                  <a:tcPr anchor="ctr"/>
                </a:tc>
                <a:extLst>
                  <a:ext uri="{0D108BD9-81ED-4DB2-BD59-A6C34878D82A}">
                    <a16:rowId xmlns:a16="http://schemas.microsoft.com/office/drawing/2014/main" val="970058234"/>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3"/>
                      </a:pPr>
                      <a:r>
                        <a:rPr lang="id-ID" sz="2000" kern="1200" dirty="0" smtClean="0">
                          <a:solidFill>
                            <a:schemeClr val="dk1"/>
                          </a:solidFill>
                          <a:effectLst/>
                          <a:latin typeface="Tw Cen MT" panose="020B0602020104020603" pitchFamily="34" charset="0"/>
                          <a:ea typeface="+mn-ea"/>
                          <a:cs typeface="+mn-cs"/>
                        </a:rPr>
                        <a:t>Community’s role</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X</a:t>
                      </a:r>
                      <a:endParaRPr lang="en-US" sz="2000" dirty="0">
                        <a:latin typeface="Tw Cen MT" panose="020B0602020104020603" pitchFamily="34" charset="0"/>
                      </a:endParaRPr>
                    </a:p>
                  </a:txBody>
                  <a:tcPr anchor="ctr"/>
                </a:tc>
                <a:extLst>
                  <a:ext uri="{0D108BD9-81ED-4DB2-BD59-A6C34878D82A}">
                    <a16:rowId xmlns:a16="http://schemas.microsoft.com/office/drawing/2014/main" val="1687944492"/>
                  </a:ext>
                </a:extLst>
              </a:tr>
              <a:tr h="500404">
                <a:tc>
                  <a:txBody>
                    <a:bodyPr/>
                    <a:lstStyle/>
                    <a:p>
                      <a:pPr algn="ctr"/>
                      <a:endParaRPr lang="en-US" sz="2000" dirty="0">
                        <a:latin typeface="Tw Cen MT" panose="020B0602020104020603" pitchFamily="34" charset="0"/>
                      </a:endParaRPr>
                    </a:p>
                  </a:txBody>
                  <a:tcPr anchor="ctr"/>
                </a:tc>
                <a:tc>
                  <a:txBody>
                    <a:bodyPr/>
                    <a:lstStyle/>
                    <a:p>
                      <a:pPr marL="457200" indent="-457200">
                        <a:buFont typeface="+mj-lt"/>
                        <a:buAutoNum type="alphaLcPeriod" startAt="4"/>
                      </a:pPr>
                      <a:r>
                        <a:rPr lang="id-ID" sz="2000" kern="1200" dirty="0" smtClean="0">
                          <a:solidFill>
                            <a:schemeClr val="dk1"/>
                          </a:solidFill>
                          <a:effectLst/>
                          <a:latin typeface="Tw Cen MT" panose="020B0602020104020603" pitchFamily="34" charset="0"/>
                          <a:ea typeface="+mn-ea"/>
                          <a:cs typeface="+mn-cs"/>
                        </a:rPr>
                        <a:t>SAI’s roles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X</a:t>
                      </a:r>
                      <a:endParaRPr lang="en-US" sz="2000" dirty="0">
                        <a:latin typeface="Tw Cen MT" panose="020B0602020104020603" pitchFamily="34" charset="0"/>
                      </a:endParaRPr>
                    </a:p>
                  </a:txBody>
                  <a:tcPr anchor="ctr"/>
                </a:tc>
                <a:extLst>
                  <a:ext uri="{0D108BD9-81ED-4DB2-BD59-A6C34878D82A}">
                    <a16:rowId xmlns:a16="http://schemas.microsoft.com/office/drawing/2014/main" val="1341041800"/>
                  </a:ext>
                </a:extLst>
              </a:tr>
            </a:tbl>
          </a:graphicData>
        </a:graphic>
      </p:graphicFrame>
    </p:spTree>
    <p:extLst>
      <p:ext uri="{BB962C8B-B14F-4D97-AF65-F5344CB8AC3E}">
        <p14:creationId xmlns:p14="http://schemas.microsoft.com/office/powerpoint/2010/main" val="377733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91" y="234845"/>
            <a:ext cx="10353762" cy="970450"/>
          </a:xfrm>
        </p:spPr>
        <p:txBody>
          <a:bodyPr/>
          <a:lstStyle/>
          <a:p>
            <a:pPr algn="just"/>
            <a:r>
              <a:rPr lang="en-US" dirty="0" smtClean="0"/>
              <a:t>DETAIL REPORT…</a:t>
            </a:r>
            <a:endParaRPr lang="en-US"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9976425"/>
              </p:ext>
            </p:extLst>
          </p:nvPr>
        </p:nvGraphicFramePr>
        <p:xfrm>
          <a:off x="765889" y="1130342"/>
          <a:ext cx="10206910" cy="5098904"/>
        </p:xfrm>
        <a:graphic>
          <a:graphicData uri="http://schemas.openxmlformats.org/drawingml/2006/table">
            <a:tbl>
              <a:tblPr firstRow="1" bandRow="1">
                <a:tableStyleId>{5C22544A-7EE6-4342-B048-85BDC9FD1C3A}</a:tableStyleId>
              </a:tblPr>
              <a:tblGrid>
                <a:gridCol w="855456">
                  <a:extLst>
                    <a:ext uri="{9D8B030D-6E8A-4147-A177-3AD203B41FA5}">
                      <a16:colId xmlns:a16="http://schemas.microsoft.com/office/drawing/2014/main" val="2279794123"/>
                    </a:ext>
                  </a:extLst>
                </a:gridCol>
                <a:gridCol w="6747439">
                  <a:extLst>
                    <a:ext uri="{9D8B030D-6E8A-4147-A177-3AD203B41FA5}">
                      <a16:colId xmlns:a16="http://schemas.microsoft.com/office/drawing/2014/main" val="1521935669"/>
                    </a:ext>
                  </a:extLst>
                </a:gridCol>
                <a:gridCol w="1134980">
                  <a:extLst>
                    <a:ext uri="{9D8B030D-6E8A-4147-A177-3AD203B41FA5}">
                      <a16:colId xmlns:a16="http://schemas.microsoft.com/office/drawing/2014/main" val="2731791063"/>
                    </a:ext>
                  </a:extLst>
                </a:gridCol>
                <a:gridCol w="1469035">
                  <a:extLst>
                    <a:ext uri="{9D8B030D-6E8A-4147-A177-3AD203B41FA5}">
                      <a16:colId xmlns:a16="http://schemas.microsoft.com/office/drawing/2014/main" val="215301228"/>
                    </a:ext>
                  </a:extLst>
                </a:gridCol>
              </a:tblGrid>
              <a:tr h="614812">
                <a:tc>
                  <a:txBody>
                    <a:bodyPr/>
                    <a:lstStyle/>
                    <a:p>
                      <a:pPr algn="ctr"/>
                      <a:r>
                        <a:rPr lang="en-US" dirty="0" smtClean="0"/>
                        <a:t>No</a:t>
                      </a:r>
                      <a:endParaRPr lang="en-US" dirty="0"/>
                    </a:p>
                  </a:txBody>
                  <a:tcPr anchor="ctr"/>
                </a:tc>
                <a:tc>
                  <a:txBody>
                    <a:bodyPr/>
                    <a:lstStyle/>
                    <a:p>
                      <a:pPr algn="ctr"/>
                      <a:r>
                        <a:rPr lang="en-US" dirty="0" smtClean="0"/>
                        <a:t>Outlines</a:t>
                      </a:r>
                      <a:r>
                        <a:rPr lang="en-US" baseline="0" dirty="0" smtClean="0"/>
                        <a:t> of Deliverables</a:t>
                      </a:r>
                      <a:endParaRPr lang="en-US" dirty="0"/>
                    </a:p>
                  </a:txBody>
                  <a:tcPr anchor="ctr"/>
                </a:tc>
                <a:tc>
                  <a:txBody>
                    <a:bodyPr/>
                    <a:lstStyle/>
                    <a:p>
                      <a:pPr algn="ctr"/>
                      <a:r>
                        <a:rPr lang="en-US" dirty="0" smtClean="0"/>
                        <a:t>PID</a:t>
                      </a:r>
                      <a:endParaRPr lang="en-US" dirty="0"/>
                    </a:p>
                  </a:txBody>
                  <a:tcPr anchor="ctr"/>
                </a:tc>
                <a:tc>
                  <a:txBody>
                    <a:bodyPr/>
                    <a:lstStyle/>
                    <a:p>
                      <a:pPr algn="ctr"/>
                      <a:r>
                        <a:rPr lang="en-US" dirty="0" smtClean="0"/>
                        <a:t>Drafting</a:t>
                      </a:r>
                      <a:r>
                        <a:rPr lang="en-US" baseline="0" dirty="0" smtClean="0"/>
                        <a:t> Process</a:t>
                      </a:r>
                      <a:endParaRPr lang="en-US" dirty="0"/>
                    </a:p>
                  </a:txBody>
                  <a:tcPr anchor="ctr"/>
                </a:tc>
                <a:extLst>
                  <a:ext uri="{0D108BD9-81ED-4DB2-BD59-A6C34878D82A}">
                    <a16:rowId xmlns:a16="http://schemas.microsoft.com/office/drawing/2014/main" val="1057243724"/>
                  </a:ext>
                </a:extLst>
              </a:tr>
              <a:tr h="668811">
                <a:tc>
                  <a:txBody>
                    <a:bodyPr/>
                    <a:lstStyle/>
                    <a:p>
                      <a:pPr algn="ctr"/>
                      <a:r>
                        <a:rPr lang="en-US" sz="2000" dirty="0" smtClean="0">
                          <a:latin typeface="Tw Cen MT" panose="020B0602020104020603" pitchFamily="34" charset="0"/>
                        </a:rPr>
                        <a:t>2.1</a:t>
                      </a:r>
                      <a:endParaRPr lang="en-US" sz="2000" dirty="0">
                        <a:latin typeface="Tw Cen MT" panose="020B0602020104020603" pitchFamily="34" charset="0"/>
                      </a:endParaRPr>
                    </a:p>
                  </a:txBody>
                  <a:tcPr anchor="ctr"/>
                </a:tc>
                <a:tc>
                  <a:txBody>
                    <a:bodyPr/>
                    <a:lstStyle/>
                    <a:p>
                      <a:pPr marL="60325" lvl="1" indent="0"/>
                      <a:r>
                        <a:rPr lang="id-ID" sz="2000" kern="1200" dirty="0" smtClean="0">
                          <a:solidFill>
                            <a:schemeClr val="dk1"/>
                          </a:solidFill>
                          <a:effectLst/>
                          <a:latin typeface="Tw Cen MT" panose="020B0602020104020603" pitchFamily="34" charset="0"/>
                          <a:ea typeface="+mn-ea"/>
                          <a:cs typeface="+mn-cs"/>
                        </a:rPr>
                        <a:t>Why prepare for disaster?</a:t>
                      </a:r>
                      <a:endParaRPr lang="en-US" sz="2000" kern="1200" dirty="0">
                        <a:solidFill>
                          <a:schemeClr val="dk1"/>
                        </a:solidFill>
                        <a:effectLst/>
                        <a:latin typeface="Tw Cen MT" panose="020B0602020104020603" pitchFamily="34" charset="0"/>
                        <a:ea typeface="+mn-ea"/>
                        <a:cs typeface="+mn-cs"/>
                      </a:endParaRP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1031177520"/>
                  </a:ext>
                </a:extLst>
              </a:tr>
              <a:tr h="468856">
                <a:tc>
                  <a:txBody>
                    <a:bodyPr/>
                    <a:lstStyle/>
                    <a:p>
                      <a:pPr algn="ctr"/>
                      <a:endParaRPr lang="en-US" sz="2000" dirty="0">
                        <a:latin typeface="Tw Cen MT" panose="020B0602020104020603" pitchFamily="34" charset="0"/>
                      </a:endParaRPr>
                    </a:p>
                  </a:txBody>
                  <a:tcPr anchor="ctr"/>
                </a:tc>
                <a:tc>
                  <a:txBody>
                    <a:bodyPr/>
                    <a:lstStyle/>
                    <a:p>
                      <a:pPr marL="457200" lvl="0" indent="-457200" algn="just">
                        <a:buFont typeface="+mj-lt"/>
                        <a:buAutoNum type="alphaLcPeriod"/>
                      </a:pPr>
                      <a:r>
                        <a:rPr lang="en-US" sz="2000" kern="1200" dirty="0" smtClean="0">
                          <a:solidFill>
                            <a:schemeClr val="dk1"/>
                          </a:solidFill>
                          <a:effectLst/>
                          <a:latin typeface="Tw Cen MT" panose="020B0602020104020603" pitchFamily="34" charset="0"/>
                          <a:ea typeface="+mn-ea"/>
                          <a:cs typeface="+mn-cs"/>
                        </a:rPr>
                        <a:t>Explain the essentials of preparedness rather than emergency </a:t>
                      </a:r>
                      <a:r>
                        <a:rPr lang="en-US" sz="2000" kern="1200" dirty="0" err="1" smtClean="0">
                          <a:solidFill>
                            <a:schemeClr val="dk1"/>
                          </a:solidFill>
                          <a:effectLst/>
                          <a:latin typeface="Tw Cen MT" panose="020B0602020104020603" pitchFamily="34" charset="0"/>
                          <a:ea typeface="+mn-ea"/>
                          <a:cs typeface="+mn-cs"/>
                        </a:rPr>
                        <a:t>respons</a:t>
                      </a:r>
                      <a:r>
                        <a:rPr lang="id-ID" sz="2000" kern="1200" dirty="0" smtClean="0">
                          <a:solidFill>
                            <a:schemeClr val="dk1"/>
                          </a:solidFill>
                          <a:effectLst/>
                          <a:latin typeface="Tw Cen MT" panose="020B0602020104020603" pitchFamily="34" charset="0"/>
                          <a:ea typeface="+mn-ea"/>
                          <a:cs typeface="+mn-cs"/>
                        </a:rPr>
                        <a:t>e</a:t>
                      </a:r>
                      <a:r>
                        <a:rPr lang="en-US" sz="2000" kern="1200" dirty="0" smtClean="0">
                          <a:solidFill>
                            <a:schemeClr val="dk1"/>
                          </a:solidFill>
                          <a:effectLst/>
                          <a:latin typeface="Tw Cen MT" panose="020B0602020104020603" pitchFamily="34" charset="0"/>
                          <a:ea typeface="+mn-ea"/>
                          <a:cs typeface="+mn-cs"/>
                        </a:rPr>
                        <a:t> and post recovery</a:t>
                      </a:r>
                      <a:endParaRPr lang="en-US" sz="2000" kern="1200" dirty="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2320385776"/>
                  </a:ext>
                </a:extLst>
              </a:tr>
              <a:tr h="392358">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2"/>
                      </a:pPr>
                      <a:r>
                        <a:rPr lang="en-US" sz="2000" kern="1200" dirty="0" smtClean="0">
                          <a:solidFill>
                            <a:schemeClr val="dk1"/>
                          </a:solidFill>
                          <a:effectLst/>
                          <a:latin typeface="Tw Cen MT" panose="020B0602020104020603" pitchFamily="34" charset="0"/>
                          <a:ea typeface="+mn-ea"/>
                          <a:cs typeface="+mn-cs"/>
                        </a:rPr>
                        <a:t>Coordination</a:t>
                      </a:r>
                      <a:r>
                        <a:rPr lang="id-ID" sz="2000" kern="1200" dirty="0" smtClean="0">
                          <a:solidFill>
                            <a:schemeClr val="dk1"/>
                          </a:solidFill>
                          <a:effectLst/>
                          <a:latin typeface="Tw Cen MT" panose="020B0602020104020603" pitchFamily="34" charset="0"/>
                          <a:ea typeface="+mn-ea"/>
                          <a:cs typeface="+mn-cs"/>
                        </a:rPr>
                        <a:t> between related parties in preparing for any possible disaster</a:t>
                      </a:r>
                      <a:endParaRPr lang="en-US" sz="2000" kern="1200" dirty="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73765404"/>
                  </a:ext>
                </a:extLst>
              </a:tr>
              <a:tr h="198120">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3"/>
                      </a:pPr>
                      <a:r>
                        <a:rPr lang="en-US" sz="2000" kern="1200" dirty="0" smtClean="0">
                          <a:solidFill>
                            <a:schemeClr val="dk1"/>
                          </a:solidFill>
                          <a:effectLst/>
                          <a:latin typeface="Tw Cen MT" panose="020B0602020104020603" pitchFamily="34" charset="0"/>
                          <a:ea typeface="+mn-ea"/>
                          <a:cs typeface="+mn-cs"/>
                        </a:rPr>
                        <a:t>Mobilization and availability of funding</a:t>
                      </a:r>
                      <a:endParaRPr lang="en-US" sz="2000" kern="1200" dirty="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X </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1972795819"/>
                  </a:ext>
                </a:extLst>
              </a:tr>
              <a:tr h="406733">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4"/>
                      </a:pPr>
                      <a:r>
                        <a:rPr lang="en-US" sz="2000" kern="1200" dirty="0" smtClean="0">
                          <a:solidFill>
                            <a:schemeClr val="dk1"/>
                          </a:solidFill>
                          <a:effectLst/>
                          <a:latin typeface="Tw Cen MT" panose="020B0602020104020603" pitchFamily="34" charset="0"/>
                          <a:ea typeface="+mn-ea"/>
                          <a:cs typeface="+mn-cs"/>
                        </a:rPr>
                        <a:t>International agreements in emergency preparedness</a:t>
                      </a:r>
                      <a:endParaRPr lang="en-US" sz="2000" kern="1200" dirty="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p>
                  </a:txBody>
                  <a:tcPr anchor="ctr"/>
                </a:tc>
                <a:extLst>
                  <a:ext uri="{0D108BD9-81ED-4DB2-BD59-A6C34878D82A}">
                    <a16:rowId xmlns:a16="http://schemas.microsoft.com/office/drawing/2014/main" val="1802515921"/>
                  </a:ext>
                </a:extLst>
              </a:tr>
              <a:tr h="378024">
                <a:tc>
                  <a:txBody>
                    <a:bodyPr/>
                    <a:lstStyle/>
                    <a:p>
                      <a:pPr algn="ctr"/>
                      <a:r>
                        <a:rPr lang="en-US" sz="2000" dirty="0" smtClean="0">
                          <a:latin typeface="Tw Cen MT" panose="020B0602020104020603" pitchFamily="34" charset="0"/>
                        </a:rPr>
                        <a:t>2.2</a:t>
                      </a:r>
                      <a:endParaRPr lang="en-US" sz="2000" dirty="0">
                        <a:latin typeface="Tw Cen MT" panose="020B0602020104020603" pitchFamily="34" charset="0"/>
                      </a:endParaRPr>
                    </a:p>
                  </a:txBody>
                  <a:tcPr anchor="ctr"/>
                </a:tc>
                <a:tc>
                  <a:txBody>
                    <a:bodyPr/>
                    <a:lstStyle/>
                    <a:p>
                      <a:pPr marL="0" lvl="1" indent="0"/>
                      <a:r>
                        <a:rPr lang="id-ID" sz="2000" kern="1200" dirty="0" smtClean="0">
                          <a:solidFill>
                            <a:schemeClr val="dk1"/>
                          </a:solidFill>
                          <a:effectLst/>
                          <a:latin typeface="Tw Cen MT" panose="020B0602020104020603" pitchFamily="34" charset="0"/>
                          <a:ea typeface="+mn-ea"/>
                          <a:cs typeface="+mn-cs"/>
                        </a:rPr>
                        <a:t>How Has the Crisis been Responded? </a:t>
                      </a:r>
                      <a:endParaRPr lang="en-US" sz="2000" kern="1200" dirty="0">
                        <a:solidFill>
                          <a:schemeClr val="dk1"/>
                        </a:solidFill>
                        <a:effectLst/>
                        <a:latin typeface="Tw Cen MT" panose="020B0602020104020603" pitchFamily="34" charset="0"/>
                        <a:ea typeface="+mn-ea"/>
                        <a:cs typeface="+mn-cs"/>
                      </a:endParaRP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2000075034"/>
                  </a:ext>
                </a:extLst>
              </a:tr>
              <a:tr h="378024">
                <a:tc>
                  <a:txBody>
                    <a:bodyPr/>
                    <a:lstStyle/>
                    <a:p>
                      <a:pPr algn="ctr"/>
                      <a:endParaRPr lang="en-US" sz="2000" dirty="0">
                        <a:latin typeface="Tw Cen MT" panose="020B0602020104020603" pitchFamily="34" charset="0"/>
                      </a:endParaRPr>
                    </a:p>
                  </a:txBody>
                  <a:tcPr anchor="ctr"/>
                </a:tc>
                <a:tc>
                  <a:txBody>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LcPeriod"/>
                        <a:tabLst/>
                        <a:defRPr/>
                      </a:pPr>
                      <a:r>
                        <a:rPr lang="en-US" sz="2000" kern="1200" dirty="0" smtClean="0">
                          <a:solidFill>
                            <a:schemeClr val="dk1"/>
                          </a:solidFill>
                          <a:effectLst/>
                          <a:latin typeface="Tw Cen MT" panose="020B0602020104020603" pitchFamily="34" charset="0"/>
                          <a:ea typeface="+mn-ea"/>
                          <a:cs typeface="+mn-cs"/>
                        </a:rPr>
                        <a:t>Climate</a:t>
                      </a:r>
                      <a:r>
                        <a:rPr lang="id-ID" sz="2000" kern="1200" dirty="0" smtClean="0">
                          <a:solidFill>
                            <a:schemeClr val="dk1"/>
                          </a:solidFill>
                          <a:effectLst/>
                          <a:latin typeface="Tw Cen MT" panose="020B0602020104020603" pitchFamily="34" charset="0"/>
                          <a:ea typeface="+mn-ea"/>
                          <a:cs typeface="+mn-cs"/>
                        </a:rPr>
                        <a:t> change-related disasters</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1885621956"/>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2"/>
                      </a:pPr>
                      <a:r>
                        <a:rPr lang="id-ID" sz="2000" kern="1200" dirty="0" smtClean="0">
                          <a:solidFill>
                            <a:schemeClr val="dk1"/>
                          </a:solidFill>
                          <a:effectLst/>
                          <a:latin typeface="Tw Cen MT" panose="020B0602020104020603" pitchFamily="34" charset="0"/>
                          <a:ea typeface="+mn-ea"/>
                          <a:cs typeface="+mn-cs"/>
                        </a:rPr>
                        <a:t>Natural </a:t>
                      </a:r>
                      <a:r>
                        <a:rPr lang="en-US" sz="2000" kern="1200" dirty="0" smtClean="0">
                          <a:solidFill>
                            <a:schemeClr val="dk1"/>
                          </a:solidFill>
                          <a:effectLst/>
                          <a:latin typeface="Tw Cen MT" panose="020B0602020104020603" pitchFamily="34" charset="0"/>
                          <a:ea typeface="+mn-ea"/>
                          <a:cs typeface="+mn-cs"/>
                        </a:rPr>
                        <a:t>disaster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970058234"/>
                  </a:ext>
                </a:extLst>
              </a:tr>
              <a:tr h="378024">
                <a:tc>
                  <a:txBody>
                    <a:bodyPr/>
                    <a:lstStyle/>
                    <a:p>
                      <a:pPr algn="ctr"/>
                      <a:endParaRPr lang="en-US" sz="2000" dirty="0">
                        <a:latin typeface="Tw Cen MT" panose="020B0602020104020603" pitchFamily="34" charset="0"/>
                      </a:endParaRPr>
                    </a:p>
                  </a:txBody>
                  <a:tcPr anchor="ctr"/>
                </a:tc>
                <a:tc>
                  <a:txBody>
                    <a:bodyPr/>
                    <a:lstStyle/>
                    <a:p>
                      <a:pPr marL="457200" lvl="0" indent="-457200">
                        <a:buFont typeface="+mj-lt"/>
                        <a:buAutoNum type="alphaLcPeriod" startAt="3"/>
                      </a:pPr>
                      <a:r>
                        <a:rPr lang="id-ID" sz="2000" kern="1200" dirty="0" smtClean="0">
                          <a:solidFill>
                            <a:schemeClr val="dk1"/>
                          </a:solidFill>
                          <a:effectLst/>
                          <a:latin typeface="Tw Cen MT" panose="020B0602020104020603" pitchFamily="34" charset="0"/>
                          <a:ea typeface="+mn-ea"/>
                          <a:cs typeface="+mn-cs"/>
                        </a:rPr>
                        <a:t>Cyber-crime</a:t>
                      </a: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1687944492"/>
                  </a:ext>
                </a:extLst>
              </a:tr>
            </a:tbl>
          </a:graphicData>
        </a:graphic>
      </p:graphicFrame>
    </p:spTree>
    <p:extLst>
      <p:ext uri="{BB962C8B-B14F-4D97-AF65-F5344CB8AC3E}">
        <p14:creationId xmlns:p14="http://schemas.microsoft.com/office/powerpoint/2010/main" val="146631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91" y="234845"/>
            <a:ext cx="10353762" cy="970450"/>
          </a:xfrm>
        </p:spPr>
        <p:txBody>
          <a:bodyPr/>
          <a:lstStyle/>
          <a:p>
            <a:pPr algn="just"/>
            <a:r>
              <a:rPr lang="en-US" dirty="0" smtClean="0"/>
              <a:t>DETAIL REPORT…</a:t>
            </a:r>
            <a:endParaRPr lang="en-US" dirty="0"/>
          </a:p>
        </p:txBody>
      </p:sp>
      <p:sp>
        <p:nvSpPr>
          <p:cNvPr id="3" name="Slide Number Placeholder 2"/>
          <p:cNvSpPr>
            <a:spLocks noGrp="1"/>
          </p:cNvSpPr>
          <p:nvPr>
            <p:ph type="sldNum" sz="quarter" idx="12"/>
          </p:nvPr>
        </p:nvSpPr>
        <p:spPr/>
        <p:txBody>
          <a:bodyPr/>
          <a:lstStyle/>
          <a:p>
            <a:fld id="{DF28FB93-0A08-4E7D-8E63-9EFA29F1E093}" type="slidenum">
              <a:rPr lang="en-US" smtClean="0"/>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0942228"/>
              </p:ext>
            </p:extLst>
          </p:nvPr>
        </p:nvGraphicFramePr>
        <p:xfrm>
          <a:off x="765889" y="1130342"/>
          <a:ext cx="10206910" cy="4369133"/>
        </p:xfrm>
        <a:graphic>
          <a:graphicData uri="http://schemas.openxmlformats.org/drawingml/2006/table">
            <a:tbl>
              <a:tblPr firstRow="1" bandRow="1">
                <a:tableStyleId>{5C22544A-7EE6-4342-B048-85BDC9FD1C3A}</a:tableStyleId>
              </a:tblPr>
              <a:tblGrid>
                <a:gridCol w="855456">
                  <a:extLst>
                    <a:ext uri="{9D8B030D-6E8A-4147-A177-3AD203B41FA5}">
                      <a16:colId xmlns:a16="http://schemas.microsoft.com/office/drawing/2014/main" val="2279794123"/>
                    </a:ext>
                  </a:extLst>
                </a:gridCol>
                <a:gridCol w="6747439">
                  <a:extLst>
                    <a:ext uri="{9D8B030D-6E8A-4147-A177-3AD203B41FA5}">
                      <a16:colId xmlns:a16="http://schemas.microsoft.com/office/drawing/2014/main" val="1521935669"/>
                    </a:ext>
                  </a:extLst>
                </a:gridCol>
                <a:gridCol w="1134980">
                  <a:extLst>
                    <a:ext uri="{9D8B030D-6E8A-4147-A177-3AD203B41FA5}">
                      <a16:colId xmlns:a16="http://schemas.microsoft.com/office/drawing/2014/main" val="2731791063"/>
                    </a:ext>
                  </a:extLst>
                </a:gridCol>
                <a:gridCol w="1469035">
                  <a:extLst>
                    <a:ext uri="{9D8B030D-6E8A-4147-A177-3AD203B41FA5}">
                      <a16:colId xmlns:a16="http://schemas.microsoft.com/office/drawing/2014/main" val="215301228"/>
                    </a:ext>
                  </a:extLst>
                </a:gridCol>
              </a:tblGrid>
              <a:tr h="614812">
                <a:tc>
                  <a:txBody>
                    <a:bodyPr/>
                    <a:lstStyle/>
                    <a:p>
                      <a:pPr algn="ctr"/>
                      <a:r>
                        <a:rPr lang="en-US" dirty="0" smtClean="0"/>
                        <a:t>No</a:t>
                      </a:r>
                      <a:endParaRPr lang="en-US" dirty="0"/>
                    </a:p>
                  </a:txBody>
                  <a:tcPr anchor="ctr"/>
                </a:tc>
                <a:tc>
                  <a:txBody>
                    <a:bodyPr/>
                    <a:lstStyle/>
                    <a:p>
                      <a:pPr algn="ctr"/>
                      <a:r>
                        <a:rPr lang="en-US" dirty="0" smtClean="0"/>
                        <a:t>Outlines</a:t>
                      </a:r>
                      <a:r>
                        <a:rPr lang="en-US" baseline="0" dirty="0" smtClean="0"/>
                        <a:t> of Deliverables</a:t>
                      </a:r>
                      <a:endParaRPr lang="en-US" dirty="0"/>
                    </a:p>
                  </a:txBody>
                  <a:tcPr anchor="ctr"/>
                </a:tc>
                <a:tc>
                  <a:txBody>
                    <a:bodyPr/>
                    <a:lstStyle/>
                    <a:p>
                      <a:pPr algn="ctr"/>
                      <a:r>
                        <a:rPr lang="en-US" dirty="0" smtClean="0"/>
                        <a:t>PID</a:t>
                      </a:r>
                      <a:endParaRPr lang="en-US" dirty="0"/>
                    </a:p>
                  </a:txBody>
                  <a:tcPr anchor="ctr"/>
                </a:tc>
                <a:tc>
                  <a:txBody>
                    <a:bodyPr/>
                    <a:lstStyle/>
                    <a:p>
                      <a:pPr algn="ctr"/>
                      <a:r>
                        <a:rPr lang="en-US" dirty="0" smtClean="0"/>
                        <a:t>Drafting</a:t>
                      </a:r>
                      <a:r>
                        <a:rPr lang="en-US" baseline="0" dirty="0" smtClean="0"/>
                        <a:t> Process</a:t>
                      </a:r>
                      <a:endParaRPr lang="en-US" dirty="0"/>
                    </a:p>
                  </a:txBody>
                  <a:tcPr anchor="ctr"/>
                </a:tc>
                <a:extLst>
                  <a:ext uri="{0D108BD9-81ED-4DB2-BD59-A6C34878D82A}">
                    <a16:rowId xmlns:a16="http://schemas.microsoft.com/office/drawing/2014/main" val="1057243724"/>
                  </a:ext>
                </a:extLst>
              </a:tr>
              <a:tr h="198120">
                <a:tc>
                  <a:txBody>
                    <a:bodyPr/>
                    <a:lstStyle/>
                    <a:p>
                      <a:pPr algn="ctr"/>
                      <a:endParaRPr lang="en-US" sz="2000" dirty="0">
                        <a:latin typeface="Tw Cen MT" panose="020B0602020104020603" pitchFamily="34" charset="0"/>
                      </a:endParaRPr>
                    </a:p>
                  </a:txBody>
                  <a:tcPr anchor="ctr"/>
                </a:tc>
                <a:tc>
                  <a:txBody>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lphaLcPeriod" startAt="4"/>
                        <a:tabLst/>
                        <a:defRPr/>
                      </a:pPr>
                      <a:r>
                        <a:rPr lang="en-US" sz="1800" kern="1200" dirty="0" smtClean="0">
                          <a:solidFill>
                            <a:schemeClr val="dk1"/>
                          </a:solidFill>
                          <a:effectLst/>
                          <a:latin typeface="Tw Cen MT" panose="020B0602020104020603" pitchFamily="34" charset="0"/>
                          <a:ea typeface="+mn-ea"/>
                          <a:cs typeface="+mn-cs"/>
                        </a:rPr>
                        <a:t>Migration</a:t>
                      </a:r>
                      <a:r>
                        <a:rPr lang="id-ID" sz="1800" kern="1200" dirty="0" smtClean="0">
                          <a:solidFill>
                            <a:schemeClr val="dk1"/>
                          </a:solidFill>
                          <a:effectLst/>
                          <a:latin typeface="Tw Cen MT" panose="020B0602020104020603" pitchFamily="34" charset="0"/>
                          <a:ea typeface="+mn-ea"/>
                          <a:cs typeface="+mn-cs"/>
                        </a:rPr>
                        <a:t> flow</a:t>
                      </a:r>
                      <a:endParaRPr lang="en-US" sz="18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extLst>
                  <a:ext uri="{0D108BD9-81ED-4DB2-BD59-A6C34878D82A}">
                    <a16:rowId xmlns:a16="http://schemas.microsoft.com/office/drawing/2014/main" val="1972795819"/>
                  </a:ext>
                </a:extLst>
              </a:tr>
              <a:tr h="406733">
                <a:tc>
                  <a:txBody>
                    <a:bodyPr/>
                    <a:lstStyle/>
                    <a:p>
                      <a:pPr algn="ctr"/>
                      <a:endParaRPr lang="en-US" sz="2000" dirty="0">
                        <a:latin typeface="Tw Cen MT" panose="020B0602020104020603" pitchFamily="34" charset="0"/>
                      </a:endParaRPr>
                    </a:p>
                  </a:txBody>
                  <a:tcPr anchor="ctr"/>
                </a:tc>
                <a:tc>
                  <a:txBody>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lphaLcPeriod" startAt="5"/>
                        <a:tabLst/>
                        <a:defRPr/>
                      </a:pPr>
                      <a:r>
                        <a:rPr lang="id-ID" sz="1800" kern="1200" dirty="0" smtClean="0">
                          <a:solidFill>
                            <a:schemeClr val="dk1"/>
                          </a:solidFill>
                          <a:effectLst/>
                          <a:latin typeface="Tw Cen MT" panose="020B0602020104020603" pitchFamily="34" charset="0"/>
                          <a:ea typeface="+mn-ea"/>
                          <a:cs typeface="+mn-cs"/>
                        </a:rPr>
                        <a:t>Nuclear </a:t>
                      </a:r>
                      <a:r>
                        <a:rPr lang="en-US" sz="1800" kern="1200" dirty="0" smtClean="0">
                          <a:solidFill>
                            <a:schemeClr val="dk1"/>
                          </a:solidFill>
                          <a:effectLst/>
                          <a:latin typeface="Tw Cen MT" panose="020B0602020104020603" pitchFamily="34" charset="0"/>
                          <a:ea typeface="+mn-ea"/>
                          <a:cs typeface="+mn-cs"/>
                        </a:rPr>
                        <a:t>explosion</a:t>
                      </a:r>
                      <a:r>
                        <a:rPr lang="id-ID" sz="1800" kern="1200" dirty="0" smtClean="0">
                          <a:solidFill>
                            <a:schemeClr val="dk1"/>
                          </a:solidFill>
                          <a:effectLst/>
                          <a:latin typeface="Tw Cen MT" panose="020B0602020104020603" pitchFamily="34" charset="0"/>
                          <a:ea typeface="+mn-ea"/>
                          <a:cs typeface="+mn-cs"/>
                        </a:rPr>
                        <a:t> and/or radiation</a:t>
                      </a:r>
                      <a:endParaRPr lang="en-US" sz="18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X </a:t>
                      </a:r>
                      <a:endParaRPr lang="en-US" sz="2000" dirty="0">
                        <a:latin typeface="Tw Cen MT" panose="020B0602020104020603" pitchFamily="34" charset="0"/>
                      </a:endParaRPr>
                    </a:p>
                  </a:txBody>
                  <a:tcPr anchor="ctr"/>
                </a:tc>
                <a:extLst>
                  <a:ext uri="{0D108BD9-81ED-4DB2-BD59-A6C34878D82A}">
                    <a16:rowId xmlns:a16="http://schemas.microsoft.com/office/drawing/2014/main" val="1802515921"/>
                  </a:ext>
                </a:extLst>
              </a:tr>
              <a:tr h="378024">
                <a:tc>
                  <a:txBody>
                    <a:bodyPr/>
                    <a:lstStyle/>
                    <a:p>
                      <a:pPr algn="ctr"/>
                      <a:r>
                        <a:rPr lang="en-US" sz="2000" dirty="0" smtClean="0">
                          <a:latin typeface="Tw Cen MT" panose="020B0602020104020603" pitchFamily="34" charset="0"/>
                        </a:rPr>
                        <a:t>2.3</a:t>
                      </a:r>
                      <a:endParaRPr lang="en-US" sz="2000" dirty="0">
                        <a:latin typeface="Tw Cen MT" panose="020B0602020104020603" pitchFamily="34" charset="0"/>
                      </a:endParaRPr>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id-ID" sz="1800" kern="1200" dirty="0" smtClean="0">
                          <a:solidFill>
                            <a:schemeClr val="dk1"/>
                          </a:solidFill>
                          <a:effectLst/>
                          <a:latin typeface="Tw Cen MT" panose="020B0602020104020603" pitchFamily="34" charset="0"/>
                          <a:ea typeface="+mn-ea"/>
                          <a:cs typeface="+mn-cs"/>
                        </a:rPr>
                        <a:t>The main areas for policy action and recommendations</a:t>
                      </a:r>
                      <a:endParaRPr lang="en-US" sz="1800" kern="1200" dirty="0" smtClean="0">
                        <a:solidFill>
                          <a:schemeClr val="dk1"/>
                        </a:solidFill>
                        <a:effectLst/>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X </a:t>
                      </a:r>
                      <a:endParaRPr lang="en-US" sz="2000" dirty="0">
                        <a:latin typeface="Tw Cen MT" panose="020B0602020104020603" pitchFamily="34" charset="0"/>
                      </a:endParaRPr>
                    </a:p>
                  </a:txBody>
                  <a:tcPr anchor="ctr"/>
                </a:tc>
                <a:extLst>
                  <a:ext uri="{0D108BD9-81ED-4DB2-BD59-A6C34878D82A}">
                    <a16:rowId xmlns:a16="http://schemas.microsoft.com/office/drawing/2014/main" val="2000075034"/>
                  </a:ext>
                </a:extLst>
              </a:tr>
              <a:tr h="378024">
                <a:tc>
                  <a:txBody>
                    <a:bodyPr/>
                    <a:lstStyle/>
                    <a:p>
                      <a:pPr algn="ctr"/>
                      <a:r>
                        <a:rPr lang="en-US" sz="2000" dirty="0" smtClean="0">
                          <a:latin typeface="Tw Cen MT" panose="020B0602020104020603" pitchFamily="34" charset="0"/>
                        </a:rPr>
                        <a:t>3.1</a:t>
                      </a:r>
                      <a:endParaRPr lang="en-US" sz="2000" dirty="0">
                        <a:latin typeface="Tw Cen MT" panose="020B0602020104020603" pitchFamily="34" charset="0"/>
                      </a:endParaRPr>
                    </a:p>
                  </a:txBody>
                  <a:tcPr anchor="ctr"/>
                </a:tc>
                <a:tc>
                  <a:txBody>
                    <a:bodyPr/>
                    <a:lstStyle/>
                    <a:p>
                      <a:pPr marL="0" lvl="1" indent="0"/>
                      <a:r>
                        <a:rPr lang="en-US" sz="1800" kern="1200" dirty="0" smtClean="0">
                          <a:solidFill>
                            <a:schemeClr val="dk1"/>
                          </a:solidFill>
                          <a:effectLst/>
                          <a:latin typeface="Tw Cen MT" panose="020B0602020104020603" pitchFamily="34" charset="0"/>
                          <a:ea typeface="+mn-ea"/>
                          <a:cs typeface="+mn-cs"/>
                        </a:rPr>
                        <a:t>Overview of ISSAI in emergency preparedness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p>
                  </a:txBody>
                  <a:tcPr anchor="ctr"/>
                </a:tc>
                <a:extLst>
                  <a:ext uri="{0D108BD9-81ED-4DB2-BD59-A6C34878D82A}">
                    <a16:rowId xmlns:a16="http://schemas.microsoft.com/office/drawing/2014/main" val="1885621956"/>
                  </a:ext>
                </a:extLst>
              </a:tr>
              <a:tr h="378024">
                <a:tc>
                  <a:txBody>
                    <a:bodyPr/>
                    <a:lstStyle/>
                    <a:p>
                      <a:pPr algn="ctr"/>
                      <a:r>
                        <a:rPr lang="en-US" sz="2000" dirty="0" smtClean="0">
                          <a:latin typeface="Tw Cen MT" panose="020B0602020104020603" pitchFamily="34" charset="0"/>
                        </a:rPr>
                        <a:t>3.2</a:t>
                      </a:r>
                      <a:endParaRPr lang="en-US" sz="2000" dirty="0">
                        <a:latin typeface="Tw Cen MT" panose="020B0602020104020603" pitchFamily="34" charset="0"/>
                      </a:endParaRPr>
                    </a:p>
                  </a:txBody>
                  <a:tcPr anchor="ctr"/>
                </a:tc>
                <a:tc>
                  <a:txBody>
                    <a:bodyPr/>
                    <a:lstStyle/>
                    <a:p>
                      <a:pPr marL="457200" lvl="1" indent="-457200"/>
                      <a:r>
                        <a:rPr lang="en-US" sz="1800" kern="1200" dirty="0" smtClean="0">
                          <a:solidFill>
                            <a:schemeClr val="dk1"/>
                          </a:solidFill>
                          <a:effectLst/>
                          <a:latin typeface="Tw Cen MT" panose="020B0602020104020603" pitchFamily="34" charset="0"/>
                          <a:ea typeface="+mn-ea"/>
                          <a:cs typeface="+mn-cs"/>
                        </a:rPr>
                        <a:t>Audit topics on emergency preparedness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txBody>
                  <a:tcPr anchor="ctr"/>
                </a:tc>
                <a:tc>
                  <a:txBody>
                    <a:bodyPr/>
                    <a:lstStyle/>
                    <a:p>
                      <a:pPr algn="ctr"/>
                      <a:r>
                        <a:rPr lang="en-US" sz="2000" dirty="0" smtClean="0">
                          <a:latin typeface="Tw Cen MT" panose="020B0602020104020603" pitchFamily="34" charset="0"/>
                        </a:rPr>
                        <a:t>X </a:t>
                      </a:r>
                      <a:endParaRPr lang="en-US" sz="2000" dirty="0">
                        <a:latin typeface="Tw Cen MT" panose="020B0602020104020603" pitchFamily="34" charset="0"/>
                      </a:endParaRPr>
                    </a:p>
                  </a:txBody>
                  <a:tcPr anchor="ctr"/>
                </a:tc>
                <a:extLst>
                  <a:ext uri="{0D108BD9-81ED-4DB2-BD59-A6C34878D82A}">
                    <a16:rowId xmlns:a16="http://schemas.microsoft.com/office/drawing/2014/main" val="970058234"/>
                  </a:ext>
                </a:extLst>
              </a:tr>
              <a:tr h="390160">
                <a:tc>
                  <a:txBody>
                    <a:bodyPr/>
                    <a:lstStyle/>
                    <a:p>
                      <a:pPr algn="ctr"/>
                      <a:r>
                        <a:rPr lang="en-US" sz="2000" dirty="0" smtClean="0">
                          <a:latin typeface="Tw Cen MT" panose="020B0602020104020603" pitchFamily="34" charset="0"/>
                        </a:rPr>
                        <a:t>3.3</a:t>
                      </a:r>
                      <a:endParaRPr lang="en-US" sz="2000" dirty="0">
                        <a:latin typeface="Tw Cen MT" panose="020B0602020104020603"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000" kern="1200" dirty="0" smtClean="0">
                          <a:solidFill>
                            <a:schemeClr val="dk1"/>
                          </a:solidFill>
                          <a:effectLst/>
                          <a:latin typeface="Tw Cen MT" panose="020B0602020104020603" pitchFamily="34" charset="0"/>
                          <a:ea typeface="+mn-ea"/>
                          <a:cs typeface="+mn-cs"/>
                        </a:rPr>
                        <a:t>Case studies</a:t>
                      </a: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1687944492"/>
                  </a:ext>
                </a:extLst>
              </a:tr>
              <a:tr h="378024">
                <a:tc>
                  <a:txBody>
                    <a:bodyPr/>
                    <a:lstStyle/>
                    <a:p>
                      <a:pPr algn="ctr"/>
                      <a:endParaRPr lang="en-US" sz="2000" dirty="0">
                        <a:latin typeface="Tw Cen MT" panose="020B0602020104020603" pitchFamily="34" charset="0"/>
                      </a:endParaRPr>
                    </a:p>
                  </a:txBody>
                  <a:tcPr anchor="ctr"/>
                </a:tc>
                <a:tc>
                  <a:txBody>
                    <a:bodyPr/>
                    <a:lstStyle/>
                    <a:p>
                      <a:pPr marL="284163" marR="0" lvl="1" indent="-284163" algn="just">
                        <a:lnSpc>
                          <a:spcPts val="1500"/>
                        </a:lnSpc>
                        <a:spcBef>
                          <a:spcPts val="600"/>
                        </a:spcBef>
                        <a:spcAft>
                          <a:spcPts val="600"/>
                        </a:spcAft>
                        <a:buFont typeface="+mj-lt"/>
                        <a:buAutoNum type="alphaLcPeriod"/>
                        <a:tabLst>
                          <a:tab pos="284163" algn="l"/>
                        </a:tabLst>
                      </a:pPr>
                      <a:r>
                        <a:rPr lang="en-US" sz="1800" kern="1200" dirty="0" smtClean="0">
                          <a:solidFill>
                            <a:schemeClr val="dk1"/>
                          </a:solidFill>
                          <a:effectLst/>
                          <a:latin typeface="Tw Cen MT" panose="020B0602020104020603" pitchFamily="34" charset="0"/>
                          <a:ea typeface="+mn-ea"/>
                          <a:cs typeface="+mn-cs"/>
                        </a:rPr>
                        <a:t>Conclusion about efficiency and effectiveness in emergency preparedness which have done by agency and government.</a:t>
                      </a:r>
                    </a:p>
                  </a:txBody>
                  <a:tcPr anchor="ctr"/>
                </a:tc>
                <a:tc>
                  <a:txBody>
                    <a:bodyPr/>
                    <a:lstStyle/>
                    <a:p>
                      <a:pPr algn="ctr"/>
                      <a:r>
                        <a:rPr kumimoji="0" lang="en-US" sz="2000" b="0" i="0" u="none" strike="noStrike" kern="1200" cap="none" spc="0" normalizeH="0" baseline="0" noProof="0" smtClean="0">
                          <a:ln>
                            <a:noFill/>
                          </a:ln>
                          <a:solidFill>
                            <a:prstClr val="black"/>
                          </a:solidFill>
                          <a:effectLst/>
                          <a:uLnTx/>
                          <a:uFillTx/>
                          <a:latin typeface="Tw Cen MT" panose="020B0602020104020603" pitchFamily="34" charset="0"/>
                          <a:ea typeface="+mn-ea"/>
                          <a:cs typeface="+mn-cs"/>
                        </a:rPr>
                        <a:t>√</a:t>
                      </a:r>
                      <a:endParaRPr lang="en-US" sz="2000" dirty="0">
                        <a:latin typeface="Tw Cen MT" panose="020B0602020104020603" pitchFamily="34" charset="0"/>
                      </a:endParaRPr>
                    </a:p>
                  </a:txBody>
                  <a:tcPr anchor="ctr"/>
                </a:tc>
                <a:tc>
                  <a:txBody>
                    <a:bodyPr/>
                    <a:lstStyle/>
                    <a:p>
                      <a:pPr algn="ctr"/>
                      <a:r>
                        <a:rPr lang="en-US" sz="2000" dirty="0" smtClean="0">
                          <a:latin typeface="Tw Cen MT" panose="020B0602020104020603" pitchFamily="34" charset="0"/>
                        </a:rPr>
                        <a:t>X </a:t>
                      </a:r>
                      <a:endParaRPr lang="en-US" sz="2000" dirty="0">
                        <a:latin typeface="Tw Cen MT" panose="020B0602020104020603" pitchFamily="34" charset="0"/>
                      </a:endParaRPr>
                    </a:p>
                  </a:txBody>
                  <a:tcPr anchor="ctr"/>
                </a:tc>
                <a:extLst>
                  <a:ext uri="{0D108BD9-81ED-4DB2-BD59-A6C34878D82A}">
                    <a16:rowId xmlns:a16="http://schemas.microsoft.com/office/drawing/2014/main" val="3957683972"/>
                  </a:ext>
                </a:extLst>
              </a:tr>
              <a:tr h="378024">
                <a:tc>
                  <a:txBody>
                    <a:bodyPr/>
                    <a:lstStyle/>
                    <a:p>
                      <a:pPr algn="ctr"/>
                      <a:endParaRPr lang="en-US" sz="2000" dirty="0">
                        <a:latin typeface="Tw Cen MT" panose="020B0602020104020603" pitchFamily="34" charset="0"/>
                      </a:endParaRPr>
                    </a:p>
                  </a:txBody>
                  <a:tcPr anchor="ctr"/>
                </a:tc>
                <a:tc>
                  <a:txBody>
                    <a:bodyPr/>
                    <a:lstStyle/>
                    <a:p>
                      <a:pPr marL="284163" marR="0" lvl="1" indent="-284163" algn="just">
                        <a:lnSpc>
                          <a:spcPts val="1500"/>
                        </a:lnSpc>
                        <a:spcBef>
                          <a:spcPts val="600"/>
                        </a:spcBef>
                        <a:spcAft>
                          <a:spcPts val="600"/>
                        </a:spcAft>
                        <a:buFont typeface="+mj-lt"/>
                        <a:buAutoNum type="alphaLcPeriod" startAt="2"/>
                      </a:pPr>
                      <a:r>
                        <a:rPr lang="en-US" sz="1800" kern="1200" dirty="0" smtClean="0">
                          <a:solidFill>
                            <a:schemeClr val="dk1"/>
                          </a:solidFill>
                          <a:effectLst/>
                          <a:latin typeface="Tw Cen MT" panose="020B0602020104020603" pitchFamily="34" charset="0"/>
                          <a:ea typeface="+mn-ea"/>
                          <a:cs typeface="+mn-cs"/>
                        </a:rPr>
                        <a:t>Conclusion implementations of ISSAI disaster management particular</a:t>
                      </a:r>
                      <a:r>
                        <a:rPr lang="id-ID" sz="1800" kern="1200" dirty="0" smtClean="0">
                          <a:solidFill>
                            <a:schemeClr val="dk1"/>
                          </a:solidFill>
                          <a:effectLst/>
                          <a:latin typeface="Tw Cen MT" panose="020B0602020104020603" pitchFamily="34" charset="0"/>
                          <a:ea typeface="+mn-ea"/>
                          <a:cs typeface="+mn-cs"/>
                        </a:rPr>
                        <a:t>l</a:t>
                      </a:r>
                      <a:r>
                        <a:rPr lang="en-US" sz="1800" kern="1200" dirty="0" smtClean="0">
                          <a:solidFill>
                            <a:schemeClr val="dk1"/>
                          </a:solidFill>
                          <a:effectLst/>
                          <a:latin typeface="Tw Cen MT" panose="020B0602020104020603" pitchFamily="34" charset="0"/>
                          <a:ea typeface="+mn-ea"/>
                          <a:cs typeface="+mn-cs"/>
                        </a:rPr>
                        <a:t>y ISSAI 5510 and new issues as an input of those ISSAIs.</a:t>
                      </a:r>
                      <a:endParaRPr lang="en-US" sz="1800" kern="1200" dirty="0">
                        <a:solidFill>
                          <a:schemeClr val="dk1"/>
                        </a:solidFill>
                        <a:effectLst/>
                        <a:latin typeface="Tw Cen MT" panose="020B0602020104020603" pitchFamily="34" charset="0"/>
                        <a:ea typeface="+mn-ea"/>
                        <a:cs typeface="+mn-cs"/>
                      </a:endParaRPr>
                    </a:p>
                  </a:txBody>
                  <a:tcPr anchor="ctr"/>
                </a:tc>
                <a:tc>
                  <a:txBody>
                    <a:bodyPr/>
                    <a:lstStyle/>
                    <a:p>
                      <a:pPr algn="ctr"/>
                      <a:r>
                        <a:rPr kumimoji="0" lang="en-US" sz="2000" b="0" i="0" u="none" strike="noStrike" kern="1200" cap="none" spc="0" normalizeH="0" baseline="0" noProof="0" dirty="0" smtClean="0">
                          <a:ln>
                            <a:noFill/>
                          </a:ln>
                          <a:solidFill>
                            <a:prstClr val="black"/>
                          </a:solidFill>
                          <a:effectLst/>
                          <a:uLnTx/>
                          <a:uFillTx/>
                          <a:latin typeface="Tw Cen MT" panose="020B0602020104020603" pitchFamily="34" charset="0"/>
                          <a:ea typeface="+mn-ea"/>
                          <a:cs typeface="+mn-cs"/>
                        </a:rPr>
                        <a:t>√</a:t>
                      </a:r>
                      <a:endParaRPr lang="en-US" sz="2000" dirty="0">
                        <a:latin typeface="Tw Cen MT" panose="020B0602020104020603" pitchFamily="34" charset="0"/>
                      </a:endParaRPr>
                    </a:p>
                  </a:txBody>
                  <a:tcPr anchor="ctr"/>
                </a:tc>
                <a:tc>
                  <a:txBody>
                    <a:bodyPr/>
                    <a:lstStyle/>
                    <a:p>
                      <a:pPr algn="ctr"/>
                      <a:r>
                        <a:rPr lang="en-US" sz="2000" dirty="0" smtClean="0">
                          <a:latin typeface="Tw Cen MT" panose="020B0602020104020603" pitchFamily="34" charset="0"/>
                        </a:rPr>
                        <a:t>X </a:t>
                      </a:r>
                      <a:endParaRPr lang="en-US" sz="2000" dirty="0">
                        <a:latin typeface="Tw Cen MT" panose="020B0602020104020603" pitchFamily="34" charset="0"/>
                      </a:endParaRPr>
                    </a:p>
                  </a:txBody>
                  <a:tcPr anchor="ctr"/>
                </a:tc>
                <a:extLst>
                  <a:ext uri="{0D108BD9-81ED-4DB2-BD59-A6C34878D82A}">
                    <a16:rowId xmlns:a16="http://schemas.microsoft.com/office/drawing/2014/main" val="3559020824"/>
                  </a:ext>
                </a:extLst>
              </a:tr>
              <a:tr h="378024">
                <a:tc>
                  <a:txBody>
                    <a:bodyPr/>
                    <a:lstStyle/>
                    <a:p>
                      <a:pPr algn="ctr"/>
                      <a:endParaRPr lang="en-US" sz="2000" dirty="0">
                        <a:latin typeface="Tw Cen MT" panose="020B0602020104020603" pitchFamily="34" charset="0"/>
                      </a:endParaRPr>
                    </a:p>
                  </a:txBody>
                  <a:tcPr anchor="ctr"/>
                </a:tc>
                <a:tc>
                  <a:txBody>
                    <a:bodyPr/>
                    <a:lstStyle/>
                    <a:p>
                      <a:pPr marL="0" lvl="0" indent="0">
                        <a:buFont typeface="+mj-lt"/>
                        <a:buNone/>
                      </a:pPr>
                      <a:endParaRPr lang="en-US" sz="2000" kern="1200" dirty="0" smtClean="0">
                        <a:solidFill>
                          <a:schemeClr val="dk1"/>
                        </a:solidFill>
                        <a:effectLst/>
                        <a:latin typeface="Tw Cen MT" panose="020B0602020104020603" pitchFamily="34" charset="0"/>
                        <a:ea typeface="+mn-ea"/>
                        <a:cs typeface="+mn-cs"/>
                      </a:endParaRPr>
                    </a:p>
                  </a:txBody>
                  <a:tcPr anchor="ctr"/>
                </a:tc>
                <a:tc>
                  <a:txBody>
                    <a:bodyPr/>
                    <a:lstStyle/>
                    <a:p>
                      <a:pPr algn="ctr"/>
                      <a:endParaRPr lang="en-US" sz="2000" dirty="0">
                        <a:latin typeface="Tw Cen MT" panose="020B0602020104020603" pitchFamily="34" charset="0"/>
                      </a:endParaRPr>
                    </a:p>
                  </a:txBody>
                  <a:tcPr anchor="ctr"/>
                </a:tc>
                <a:tc>
                  <a:txBody>
                    <a:bodyPr/>
                    <a:lstStyle/>
                    <a:p>
                      <a:pPr algn="ctr"/>
                      <a:endParaRPr lang="en-US" sz="2000" dirty="0">
                        <a:latin typeface="Tw Cen MT" panose="020B0602020104020603" pitchFamily="34" charset="0"/>
                      </a:endParaRPr>
                    </a:p>
                  </a:txBody>
                  <a:tcPr anchor="ctr"/>
                </a:tc>
                <a:extLst>
                  <a:ext uri="{0D108BD9-81ED-4DB2-BD59-A6C34878D82A}">
                    <a16:rowId xmlns:a16="http://schemas.microsoft.com/office/drawing/2014/main" val="746738696"/>
                  </a:ext>
                </a:extLst>
              </a:tr>
            </a:tbl>
          </a:graphicData>
        </a:graphic>
      </p:graphicFrame>
      <p:sp>
        <p:nvSpPr>
          <p:cNvPr id="5" name="Rounded Rectangle 4"/>
          <p:cNvSpPr/>
          <p:nvPr/>
        </p:nvSpPr>
        <p:spPr>
          <a:xfrm>
            <a:off x="765889" y="5860425"/>
            <a:ext cx="4512039" cy="622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dirty="0" smtClean="0">
                <a:solidFill>
                  <a:schemeClr val="bg1"/>
                </a:solidFill>
              </a:rPr>
              <a:t>Note : </a:t>
            </a:r>
            <a:r>
              <a:rPr lang="en-US" dirty="0" smtClean="0">
                <a:solidFill>
                  <a:schemeClr val="bg1"/>
                </a:solidFill>
                <a:latin typeface="Tw Cen MT" panose="020B0602020104020603" pitchFamily="34" charset="0"/>
              </a:rPr>
              <a:t>√ = Done, X = On Going</a:t>
            </a:r>
            <a:endParaRPr lang="en-US" dirty="0">
              <a:solidFill>
                <a:schemeClr val="bg1"/>
              </a:solidFill>
            </a:endParaRPr>
          </a:p>
        </p:txBody>
      </p:sp>
    </p:spTree>
    <p:extLst>
      <p:ext uri="{BB962C8B-B14F-4D97-AF65-F5344CB8AC3E}">
        <p14:creationId xmlns:p14="http://schemas.microsoft.com/office/powerpoint/2010/main" val="124600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 y="1398222"/>
            <a:ext cx="8400450" cy="15902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1" name="Freeform 7"/>
          <p:cNvSpPr>
            <a:spLocks/>
          </p:cNvSpPr>
          <p:nvPr/>
        </p:nvSpPr>
        <p:spPr bwMode="auto">
          <a:xfrm>
            <a:off x="6654489" y="1398222"/>
            <a:ext cx="1747549" cy="1590261"/>
          </a:xfrm>
          <a:custGeom>
            <a:avLst/>
            <a:gdLst>
              <a:gd name="T0" fmla="*/ 1510 w 1524"/>
              <a:gd name="T1" fmla="*/ 0 h 1002"/>
              <a:gd name="T2" fmla="*/ 1524 w 1524"/>
              <a:gd name="T3" fmla="*/ 1002 h 1002"/>
              <a:gd name="T4" fmla="*/ 0 w 1524"/>
              <a:gd name="T5" fmla="*/ 901 h 1002"/>
              <a:gd name="T6" fmla="*/ 269 w 1524"/>
              <a:gd name="T7" fmla="*/ 366 h 1002"/>
              <a:gd name="T8" fmla="*/ 399 w 1524"/>
              <a:gd name="T9" fmla="*/ 86 h 1002"/>
              <a:gd name="T10" fmla="*/ 1510 w 1524"/>
              <a:gd name="T11" fmla="*/ 0 h 1002"/>
            </a:gdLst>
            <a:ahLst/>
            <a:cxnLst>
              <a:cxn ang="0">
                <a:pos x="T0" y="T1"/>
              </a:cxn>
              <a:cxn ang="0">
                <a:pos x="T2" y="T3"/>
              </a:cxn>
              <a:cxn ang="0">
                <a:pos x="T4" y="T5"/>
              </a:cxn>
              <a:cxn ang="0">
                <a:pos x="T6" y="T7"/>
              </a:cxn>
              <a:cxn ang="0">
                <a:pos x="T8" y="T9"/>
              </a:cxn>
              <a:cxn ang="0">
                <a:pos x="T10" y="T11"/>
              </a:cxn>
            </a:cxnLst>
            <a:rect l="0" t="0" r="r" b="b"/>
            <a:pathLst>
              <a:path w="1524" h="1002">
                <a:moveTo>
                  <a:pt x="1510" y="0"/>
                </a:moveTo>
                <a:lnTo>
                  <a:pt x="1524" y="1002"/>
                </a:lnTo>
                <a:lnTo>
                  <a:pt x="0" y="901"/>
                </a:lnTo>
                <a:lnTo>
                  <a:pt x="269" y="366"/>
                </a:lnTo>
                <a:lnTo>
                  <a:pt x="399" y="86"/>
                </a:lnTo>
                <a:lnTo>
                  <a:pt x="1510" y="0"/>
                </a:lnTo>
                <a:close/>
              </a:path>
            </a:pathLst>
          </a:custGeom>
          <a:solidFill>
            <a:schemeClr val="tx1">
              <a:lumMod val="95000"/>
              <a:lumOff val="5000"/>
            </a:schemeClr>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2" name="Freeform 8"/>
          <p:cNvSpPr>
            <a:spLocks/>
          </p:cNvSpPr>
          <p:nvPr/>
        </p:nvSpPr>
        <p:spPr bwMode="auto">
          <a:xfrm>
            <a:off x="6629264" y="1337912"/>
            <a:ext cx="1351943" cy="1493448"/>
          </a:xfrm>
          <a:custGeom>
            <a:avLst/>
            <a:gdLst>
              <a:gd name="T0" fmla="*/ 779 w 1179"/>
              <a:gd name="T1" fmla="*/ 0 h 941"/>
              <a:gd name="T2" fmla="*/ 883 w 1179"/>
              <a:gd name="T3" fmla="*/ 126 h 941"/>
              <a:gd name="T4" fmla="*/ 1179 w 1179"/>
              <a:gd name="T5" fmla="*/ 892 h 941"/>
              <a:gd name="T6" fmla="*/ 0 w 1179"/>
              <a:gd name="T7" fmla="*/ 941 h 941"/>
              <a:gd name="T8" fmla="*/ 127 w 1179"/>
              <a:gd name="T9" fmla="*/ 55 h 941"/>
              <a:gd name="T10" fmla="*/ 779 w 1179"/>
              <a:gd name="T11" fmla="*/ 0 h 941"/>
            </a:gdLst>
            <a:ahLst/>
            <a:cxnLst>
              <a:cxn ang="0">
                <a:pos x="T0" y="T1"/>
              </a:cxn>
              <a:cxn ang="0">
                <a:pos x="T2" y="T3"/>
              </a:cxn>
              <a:cxn ang="0">
                <a:pos x="T4" y="T5"/>
              </a:cxn>
              <a:cxn ang="0">
                <a:pos x="T6" y="T7"/>
              </a:cxn>
              <a:cxn ang="0">
                <a:pos x="T8" y="T9"/>
              </a:cxn>
              <a:cxn ang="0">
                <a:pos x="T10" y="T11"/>
              </a:cxn>
            </a:cxnLst>
            <a:rect l="0" t="0" r="r" b="b"/>
            <a:pathLst>
              <a:path w="1179" h="941">
                <a:moveTo>
                  <a:pt x="779" y="0"/>
                </a:moveTo>
                <a:lnTo>
                  <a:pt x="883" y="126"/>
                </a:lnTo>
                <a:lnTo>
                  <a:pt x="1179" y="892"/>
                </a:lnTo>
                <a:lnTo>
                  <a:pt x="0" y="941"/>
                </a:lnTo>
                <a:lnTo>
                  <a:pt x="127" y="55"/>
                </a:lnTo>
                <a:lnTo>
                  <a:pt x="779" y="0"/>
                </a:lnTo>
                <a:close/>
              </a:path>
            </a:pathLst>
          </a:custGeom>
          <a:solidFill>
            <a:srgbClr val="7030A0"/>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3" name="Freeform 9"/>
          <p:cNvSpPr>
            <a:spLocks/>
          </p:cNvSpPr>
          <p:nvPr/>
        </p:nvSpPr>
        <p:spPr bwMode="auto">
          <a:xfrm>
            <a:off x="6768011" y="1141113"/>
            <a:ext cx="1232688" cy="1629937"/>
          </a:xfrm>
          <a:custGeom>
            <a:avLst/>
            <a:gdLst>
              <a:gd name="T0" fmla="*/ 278 w 1075"/>
              <a:gd name="T1" fmla="*/ 0 h 1027"/>
              <a:gd name="T2" fmla="*/ 852 w 1075"/>
              <a:gd name="T3" fmla="*/ 33 h 1027"/>
              <a:gd name="T4" fmla="*/ 1075 w 1075"/>
              <a:gd name="T5" fmla="*/ 1027 h 1027"/>
              <a:gd name="T6" fmla="*/ 0 w 1075"/>
              <a:gd name="T7" fmla="*/ 939 h 1027"/>
              <a:gd name="T8" fmla="*/ 278 w 1075"/>
              <a:gd name="T9" fmla="*/ 0 h 1027"/>
            </a:gdLst>
            <a:ahLst/>
            <a:cxnLst>
              <a:cxn ang="0">
                <a:pos x="T0" y="T1"/>
              </a:cxn>
              <a:cxn ang="0">
                <a:pos x="T2" y="T3"/>
              </a:cxn>
              <a:cxn ang="0">
                <a:pos x="T4" y="T5"/>
              </a:cxn>
              <a:cxn ang="0">
                <a:pos x="T6" y="T7"/>
              </a:cxn>
              <a:cxn ang="0">
                <a:pos x="T8" y="T9"/>
              </a:cxn>
            </a:cxnLst>
            <a:rect l="0" t="0" r="r" b="b"/>
            <a:pathLst>
              <a:path w="1075" h="1027">
                <a:moveTo>
                  <a:pt x="278" y="0"/>
                </a:moveTo>
                <a:lnTo>
                  <a:pt x="852" y="33"/>
                </a:lnTo>
                <a:lnTo>
                  <a:pt x="1075" y="1027"/>
                </a:lnTo>
                <a:lnTo>
                  <a:pt x="0" y="939"/>
                </a:lnTo>
                <a:lnTo>
                  <a:pt x="278" y="0"/>
                </a:lnTo>
                <a:close/>
              </a:path>
            </a:pathLst>
          </a:custGeom>
          <a:solidFill>
            <a:schemeClr val="tx1">
              <a:lumMod val="75000"/>
              <a:lumOff val="25000"/>
            </a:schemeClr>
          </a:solidFill>
          <a:ln w="0">
            <a:noFill/>
            <a:prstDash val="solid"/>
            <a:round/>
            <a:headEnd/>
            <a:tailEnd/>
          </a:ln>
          <a:effectLst/>
        </p:spPr>
        <p:txBody>
          <a:bodyPr vert="horz" wrap="square" lIns="182832" tIns="274249" rIns="182832" bIns="182832" numCol="1" anchor="ctr" anchorCtr="1" compatLnSpc="1">
            <a:prstTxWarp prst="textNoShape">
              <a:avLst/>
            </a:prstTxWarp>
          </a:bodyPr>
          <a:lstStyle/>
          <a:p>
            <a:r>
              <a:rPr lang="en-US" sz="5998" b="1" dirty="0">
                <a:solidFill>
                  <a:schemeClr val="bg1"/>
                </a:solidFill>
                <a:latin typeface="Arial" panose="020B0604020202020204" pitchFamily="34" charset="0"/>
                <a:cs typeface="Arial" panose="020B0604020202020204" pitchFamily="34" charset="0"/>
              </a:rPr>
              <a:t>1</a:t>
            </a:r>
          </a:p>
        </p:txBody>
      </p:sp>
      <p:sp>
        <p:nvSpPr>
          <p:cNvPr id="22" name="Rectangle 21"/>
          <p:cNvSpPr/>
          <p:nvPr/>
        </p:nvSpPr>
        <p:spPr>
          <a:xfrm flipH="1">
            <a:off x="3397955" y="3060510"/>
            <a:ext cx="8790873" cy="159026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5" name="Freeform 11"/>
          <p:cNvSpPr>
            <a:spLocks/>
          </p:cNvSpPr>
          <p:nvPr/>
        </p:nvSpPr>
        <p:spPr bwMode="auto">
          <a:xfrm flipH="1">
            <a:off x="3397954" y="3068884"/>
            <a:ext cx="1392518" cy="1587792"/>
          </a:xfrm>
          <a:custGeom>
            <a:avLst/>
            <a:gdLst>
              <a:gd name="T0" fmla="*/ 1077 w 1077"/>
              <a:gd name="T1" fmla="*/ 0 h 950"/>
              <a:gd name="T2" fmla="*/ 1077 w 1077"/>
              <a:gd name="T3" fmla="*/ 950 h 950"/>
              <a:gd name="T4" fmla="*/ 0 w 1077"/>
              <a:gd name="T5" fmla="*/ 897 h 950"/>
              <a:gd name="T6" fmla="*/ 212 w 1077"/>
              <a:gd name="T7" fmla="*/ 229 h 950"/>
              <a:gd name="T8" fmla="*/ 333 w 1077"/>
              <a:gd name="T9" fmla="*/ 17 h 950"/>
              <a:gd name="T10" fmla="*/ 1077 w 1077"/>
              <a:gd name="T11" fmla="*/ 0 h 950"/>
              <a:gd name="connsiteX0" fmla="*/ 10000 w 10000"/>
              <a:gd name="connsiteY0" fmla="*/ 0 h 10239"/>
              <a:gd name="connsiteX1" fmla="*/ 9971 w 10000"/>
              <a:gd name="connsiteY1" fmla="*/ 10239 h 10239"/>
              <a:gd name="connsiteX2" fmla="*/ 0 w 10000"/>
              <a:gd name="connsiteY2" fmla="*/ 9442 h 10239"/>
              <a:gd name="connsiteX3" fmla="*/ 1968 w 10000"/>
              <a:gd name="connsiteY3" fmla="*/ 2411 h 10239"/>
              <a:gd name="connsiteX4" fmla="*/ 3092 w 10000"/>
              <a:gd name="connsiteY4" fmla="*/ 179 h 10239"/>
              <a:gd name="connsiteX5" fmla="*/ 10000 w 10000"/>
              <a:gd name="connsiteY5" fmla="*/ 0 h 10239"/>
              <a:gd name="connsiteX0" fmla="*/ 10000 w 10000"/>
              <a:gd name="connsiteY0" fmla="*/ 0 h 10345"/>
              <a:gd name="connsiteX1" fmla="*/ 9971 w 10000"/>
              <a:gd name="connsiteY1" fmla="*/ 10345 h 10345"/>
              <a:gd name="connsiteX2" fmla="*/ 0 w 10000"/>
              <a:gd name="connsiteY2" fmla="*/ 9442 h 10345"/>
              <a:gd name="connsiteX3" fmla="*/ 1968 w 10000"/>
              <a:gd name="connsiteY3" fmla="*/ 2411 h 10345"/>
              <a:gd name="connsiteX4" fmla="*/ 3092 w 10000"/>
              <a:gd name="connsiteY4" fmla="*/ 179 h 10345"/>
              <a:gd name="connsiteX5" fmla="*/ 10000 w 10000"/>
              <a:gd name="connsiteY5" fmla="*/ 0 h 10345"/>
              <a:gd name="connsiteX0" fmla="*/ 10000 w 10000"/>
              <a:gd name="connsiteY0" fmla="*/ 0 h 10531"/>
              <a:gd name="connsiteX1" fmla="*/ 9971 w 10000"/>
              <a:gd name="connsiteY1" fmla="*/ 10531 h 10531"/>
              <a:gd name="connsiteX2" fmla="*/ 0 w 10000"/>
              <a:gd name="connsiteY2" fmla="*/ 9442 h 10531"/>
              <a:gd name="connsiteX3" fmla="*/ 1968 w 10000"/>
              <a:gd name="connsiteY3" fmla="*/ 2411 h 10531"/>
              <a:gd name="connsiteX4" fmla="*/ 3092 w 10000"/>
              <a:gd name="connsiteY4" fmla="*/ 179 h 10531"/>
              <a:gd name="connsiteX5" fmla="*/ 10000 w 10000"/>
              <a:gd name="connsiteY5" fmla="*/ 0 h 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531">
                <a:moveTo>
                  <a:pt x="10000" y="0"/>
                </a:moveTo>
                <a:cubicBezTo>
                  <a:pt x="9990" y="3413"/>
                  <a:pt x="9981" y="7118"/>
                  <a:pt x="9971" y="10531"/>
                </a:cubicBezTo>
                <a:lnTo>
                  <a:pt x="0" y="9442"/>
                </a:lnTo>
                <a:lnTo>
                  <a:pt x="1968" y="2411"/>
                </a:lnTo>
                <a:lnTo>
                  <a:pt x="3092" y="179"/>
                </a:lnTo>
                <a:lnTo>
                  <a:pt x="10000" y="0"/>
                </a:lnTo>
                <a:close/>
              </a:path>
            </a:pathLst>
          </a:custGeom>
          <a:solidFill>
            <a:srgbClr val="0A7A1F"/>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6" name="Freeform 12"/>
          <p:cNvSpPr>
            <a:spLocks/>
          </p:cNvSpPr>
          <p:nvPr/>
        </p:nvSpPr>
        <p:spPr bwMode="auto">
          <a:xfrm flipH="1">
            <a:off x="3448378" y="2907003"/>
            <a:ext cx="1658868" cy="1588673"/>
          </a:xfrm>
          <a:custGeom>
            <a:avLst/>
            <a:gdLst>
              <a:gd name="T0" fmla="*/ 1069 w 1283"/>
              <a:gd name="T1" fmla="*/ 0 h 1001"/>
              <a:gd name="T2" fmla="*/ 1283 w 1283"/>
              <a:gd name="T3" fmla="*/ 848 h 1001"/>
              <a:gd name="T4" fmla="*/ 236 w 1283"/>
              <a:gd name="T5" fmla="*/ 1001 h 1001"/>
              <a:gd name="T6" fmla="*/ 0 w 1283"/>
              <a:gd name="T7" fmla="*/ 155 h 1001"/>
              <a:gd name="T8" fmla="*/ 1069 w 1283"/>
              <a:gd name="T9" fmla="*/ 0 h 1001"/>
            </a:gdLst>
            <a:ahLst/>
            <a:cxnLst>
              <a:cxn ang="0">
                <a:pos x="T0" y="T1"/>
              </a:cxn>
              <a:cxn ang="0">
                <a:pos x="T2" y="T3"/>
              </a:cxn>
              <a:cxn ang="0">
                <a:pos x="T4" y="T5"/>
              </a:cxn>
              <a:cxn ang="0">
                <a:pos x="T6" y="T7"/>
              </a:cxn>
              <a:cxn ang="0">
                <a:pos x="T8" y="T9"/>
              </a:cxn>
            </a:cxnLst>
            <a:rect l="0" t="0" r="r" b="b"/>
            <a:pathLst>
              <a:path w="1283" h="1001">
                <a:moveTo>
                  <a:pt x="1069" y="0"/>
                </a:moveTo>
                <a:lnTo>
                  <a:pt x="1283" y="848"/>
                </a:lnTo>
                <a:lnTo>
                  <a:pt x="236" y="1001"/>
                </a:lnTo>
                <a:lnTo>
                  <a:pt x="0" y="155"/>
                </a:lnTo>
                <a:lnTo>
                  <a:pt x="1069" y="0"/>
                </a:lnTo>
                <a:close/>
              </a:path>
            </a:pathLst>
          </a:custGeom>
          <a:solidFill>
            <a:srgbClr val="A2F8A6"/>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17" name="Freeform 13"/>
          <p:cNvSpPr>
            <a:spLocks/>
          </p:cNvSpPr>
          <p:nvPr/>
        </p:nvSpPr>
        <p:spPr bwMode="auto">
          <a:xfrm flipH="1">
            <a:off x="3448380" y="2907001"/>
            <a:ext cx="1237363" cy="1345849"/>
          </a:xfrm>
          <a:custGeom>
            <a:avLst/>
            <a:gdLst>
              <a:gd name="T0" fmla="*/ 743 w 957"/>
              <a:gd name="T1" fmla="*/ 0 h 848"/>
              <a:gd name="T2" fmla="*/ 957 w 957"/>
              <a:gd name="T3" fmla="*/ 848 h 848"/>
              <a:gd name="T4" fmla="*/ 0 w 957"/>
              <a:gd name="T5" fmla="*/ 813 h 848"/>
              <a:gd name="T6" fmla="*/ 23 w 957"/>
              <a:gd name="T7" fmla="*/ 208 h 848"/>
              <a:gd name="T8" fmla="*/ 743 w 957"/>
              <a:gd name="T9" fmla="*/ 0 h 848"/>
            </a:gdLst>
            <a:ahLst/>
            <a:cxnLst>
              <a:cxn ang="0">
                <a:pos x="T0" y="T1"/>
              </a:cxn>
              <a:cxn ang="0">
                <a:pos x="T2" y="T3"/>
              </a:cxn>
              <a:cxn ang="0">
                <a:pos x="T4" y="T5"/>
              </a:cxn>
              <a:cxn ang="0">
                <a:pos x="T6" y="T7"/>
              </a:cxn>
              <a:cxn ang="0">
                <a:pos x="T8" y="T9"/>
              </a:cxn>
            </a:cxnLst>
            <a:rect l="0" t="0" r="r" b="b"/>
            <a:pathLst>
              <a:path w="957" h="848">
                <a:moveTo>
                  <a:pt x="743" y="0"/>
                </a:moveTo>
                <a:lnTo>
                  <a:pt x="957" y="848"/>
                </a:lnTo>
                <a:lnTo>
                  <a:pt x="0" y="813"/>
                </a:lnTo>
                <a:lnTo>
                  <a:pt x="23" y="208"/>
                </a:lnTo>
                <a:lnTo>
                  <a:pt x="743" y="0"/>
                </a:lnTo>
                <a:close/>
              </a:path>
            </a:pathLst>
          </a:custGeom>
          <a:solidFill>
            <a:srgbClr val="92D050"/>
          </a:solidFill>
          <a:ln w="0">
            <a:noFill/>
            <a:prstDash val="solid"/>
            <a:round/>
            <a:headEnd/>
            <a:tailEnd/>
          </a:ln>
          <a:effectLst/>
        </p:spPr>
        <p:txBody>
          <a:bodyPr vert="horz" wrap="square" lIns="182832" tIns="365665" rIns="274249" bIns="182832" numCol="1" anchor="ctr" anchorCtr="1" compatLnSpc="1">
            <a:prstTxWarp prst="textNoShape">
              <a:avLst/>
            </a:prstTxWarp>
          </a:bodyPr>
          <a:lstStyle/>
          <a:p>
            <a:r>
              <a:rPr lang="en-US" sz="5998" b="1" dirty="0">
                <a:solidFill>
                  <a:schemeClr val="bg1"/>
                </a:solidFill>
                <a:latin typeface="Arial" panose="020B0604020202020204" pitchFamily="34" charset="0"/>
                <a:cs typeface="Arial" panose="020B0604020202020204" pitchFamily="34" charset="0"/>
              </a:rPr>
              <a:t>2</a:t>
            </a:r>
          </a:p>
        </p:txBody>
      </p:sp>
      <p:sp>
        <p:nvSpPr>
          <p:cNvPr id="23" name="Rectangle 22"/>
          <p:cNvSpPr/>
          <p:nvPr/>
        </p:nvSpPr>
        <p:spPr>
          <a:xfrm>
            <a:off x="25322" y="4725682"/>
            <a:ext cx="8750879" cy="1594070"/>
          </a:xfrm>
          <a:custGeom>
            <a:avLst/>
            <a:gdLst>
              <a:gd name="connsiteX0" fmla="*/ 0 w 8402638"/>
              <a:gd name="connsiteY0" fmla="*/ 0 h 1590675"/>
              <a:gd name="connsiteX1" fmla="*/ 8402638 w 8402638"/>
              <a:gd name="connsiteY1" fmla="*/ 0 h 1590675"/>
              <a:gd name="connsiteX2" fmla="*/ 8402638 w 8402638"/>
              <a:gd name="connsiteY2" fmla="*/ 1590675 h 1590675"/>
              <a:gd name="connsiteX3" fmla="*/ 0 w 8402638"/>
              <a:gd name="connsiteY3" fmla="*/ 1590675 h 1590675"/>
              <a:gd name="connsiteX4" fmla="*/ 0 w 8402638"/>
              <a:gd name="connsiteY4" fmla="*/ 0 h 1590675"/>
              <a:gd name="connsiteX0" fmla="*/ 0 w 8421688"/>
              <a:gd name="connsiteY0" fmla="*/ 0 h 1590675"/>
              <a:gd name="connsiteX1" fmla="*/ 8402638 w 8421688"/>
              <a:gd name="connsiteY1" fmla="*/ 0 h 1590675"/>
              <a:gd name="connsiteX2" fmla="*/ 8421688 w 8421688"/>
              <a:gd name="connsiteY2" fmla="*/ 1590675 h 1590675"/>
              <a:gd name="connsiteX3" fmla="*/ 0 w 8421688"/>
              <a:gd name="connsiteY3" fmla="*/ 1590675 h 1590675"/>
              <a:gd name="connsiteX4" fmla="*/ 0 w 8421688"/>
              <a:gd name="connsiteY4" fmla="*/ 0 h 1590675"/>
              <a:gd name="connsiteX0" fmla="*/ 0 w 8450263"/>
              <a:gd name="connsiteY0" fmla="*/ 0 h 1590675"/>
              <a:gd name="connsiteX1" fmla="*/ 8402638 w 8450263"/>
              <a:gd name="connsiteY1" fmla="*/ 0 h 1590675"/>
              <a:gd name="connsiteX2" fmla="*/ 8450263 w 8450263"/>
              <a:gd name="connsiteY2" fmla="*/ 1590675 h 1590675"/>
              <a:gd name="connsiteX3" fmla="*/ 0 w 8450263"/>
              <a:gd name="connsiteY3" fmla="*/ 1590675 h 1590675"/>
              <a:gd name="connsiteX4" fmla="*/ 0 w 8450263"/>
              <a:gd name="connsiteY4" fmla="*/ 0 h 1590675"/>
              <a:gd name="connsiteX0" fmla="*/ 0 w 8526463"/>
              <a:gd name="connsiteY0" fmla="*/ 0 h 1590675"/>
              <a:gd name="connsiteX1" fmla="*/ 8402638 w 8526463"/>
              <a:gd name="connsiteY1" fmla="*/ 0 h 1590675"/>
              <a:gd name="connsiteX2" fmla="*/ 8526463 w 8526463"/>
              <a:gd name="connsiteY2" fmla="*/ 1590675 h 1590675"/>
              <a:gd name="connsiteX3" fmla="*/ 0 w 8526463"/>
              <a:gd name="connsiteY3" fmla="*/ 1590675 h 1590675"/>
              <a:gd name="connsiteX4" fmla="*/ 0 w 8526463"/>
              <a:gd name="connsiteY4" fmla="*/ 0 h 1590675"/>
              <a:gd name="connsiteX0" fmla="*/ 0 w 8650288"/>
              <a:gd name="connsiteY0" fmla="*/ 0 h 1590675"/>
              <a:gd name="connsiteX1" fmla="*/ 8402638 w 8650288"/>
              <a:gd name="connsiteY1" fmla="*/ 0 h 1590675"/>
              <a:gd name="connsiteX2" fmla="*/ 8650288 w 8650288"/>
              <a:gd name="connsiteY2" fmla="*/ 1590675 h 1590675"/>
              <a:gd name="connsiteX3" fmla="*/ 0 w 8650288"/>
              <a:gd name="connsiteY3" fmla="*/ 1590675 h 1590675"/>
              <a:gd name="connsiteX4" fmla="*/ 0 w 8650288"/>
              <a:gd name="connsiteY4" fmla="*/ 0 h 1590675"/>
              <a:gd name="connsiteX0" fmla="*/ 0 w 8749348"/>
              <a:gd name="connsiteY0" fmla="*/ 3810 h 1590675"/>
              <a:gd name="connsiteX1" fmla="*/ 8501698 w 8749348"/>
              <a:gd name="connsiteY1" fmla="*/ 0 h 1590675"/>
              <a:gd name="connsiteX2" fmla="*/ 8749348 w 8749348"/>
              <a:gd name="connsiteY2" fmla="*/ 1590675 h 1590675"/>
              <a:gd name="connsiteX3" fmla="*/ 99060 w 8749348"/>
              <a:gd name="connsiteY3" fmla="*/ 1590675 h 1590675"/>
              <a:gd name="connsiteX4" fmla="*/ 0 w 8749348"/>
              <a:gd name="connsiteY4" fmla="*/ 3810 h 1590675"/>
              <a:gd name="connsiteX0" fmla="*/ 3810 w 8753158"/>
              <a:gd name="connsiteY0" fmla="*/ 3810 h 1594485"/>
              <a:gd name="connsiteX1" fmla="*/ 8505508 w 8753158"/>
              <a:gd name="connsiteY1" fmla="*/ 0 h 1594485"/>
              <a:gd name="connsiteX2" fmla="*/ 8753158 w 8753158"/>
              <a:gd name="connsiteY2" fmla="*/ 1590675 h 1594485"/>
              <a:gd name="connsiteX3" fmla="*/ 0 w 8753158"/>
              <a:gd name="connsiteY3" fmla="*/ 1594485 h 1594485"/>
              <a:gd name="connsiteX4" fmla="*/ 3810 w 8753158"/>
              <a:gd name="connsiteY4" fmla="*/ 3810 h 159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3158" h="1594485">
                <a:moveTo>
                  <a:pt x="3810" y="3810"/>
                </a:moveTo>
                <a:lnTo>
                  <a:pt x="8505508" y="0"/>
                </a:lnTo>
                <a:lnTo>
                  <a:pt x="8753158" y="1590675"/>
                </a:lnTo>
                <a:lnTo>
                  <a:pt x="0" y="1594485"/>
                </a:lnTo>
                <a:lnTo>
                  <a:pt x="3810" y="381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9" name="Freeform 15"/>
          <p:cNvSpPr>
            <a:spLocks/>
          </p:cNvSpPr>
          <p:nvPr/>
        </p:nvSpPr>
        <p:spPr bwMode="auto">
          <a:xfrm>
            <a:off x="7348324" y="4718408"/>
            <a:ext cx="1431363" cy="1596337"/>
          </a:xfrm>
          <a:custGeom>
            <a:avLst/>
            <a:gdLst>
              <a:gd name="T0" fmla="*/ 987 w 1202"/>
              <a:gd name="T1" fmla="*/ 0 h 994"/>
              <a:gd name="T2" fmla="*/ 1202 w 1202"/>
              <a:gd name="T3" fmla="*/ 994 h 994"/>
              <a:gd name="T4" fmla="*/ 0 w 1202"/>
              <a:gd name="T5" fmla="*/ 901 h 994"/>
              <a:gd name="T6" fmla="*/ 298 w 1202"/>
              <a:gd name="T7" fmla="*/ 216 h 994"/>
              <a:gd name="T8" fmla="*/ 416 w 1202"/>
              <a:gd name="T9" fmla="*/ 26 h 994"/>
              <a:gd name="T10" fmla="*/ 987 w 1202"/>
              <a:gd name="T11" fmla="*/ 0 h 994"/>
              <a:gd name="connsiteX0" fmla="*/ 8211 w 10044"/>
              <a:gd name="connsiteY0" fmla="*/ 0 h 10119"/>
              <a:gd name="connsiteX1" fmla="*/ 10044 w 10044"/>
              <a:gd name="connsiteY1" fmla="*/ 10119 h 10119"/>
              <a:gd name="connsiteX2" fmla="*/ 0 w 10044"/>
              <a:gd name="connsiteY2" fmla="*/ 9064 h 10119"/>
              <a:gd name="connsiteX3" fmla="*/ 2479 w 10044"/>
              <a:gd name="connsiteY3" fmla="*/ 2173 h 10119"/>
              <a:gd name="connsiteX4" fmla="*/ 3461 w 10044"/>
              <a:gd name="connsiteY4" fmla="*/ 262 h 10119"/>
              <a:gd name="connsiteX5" fmla="*/ 8211 w 10044"/>
              <a:gd name="connsiteY5" fmla="*/ 0 h 1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4" h="10119">
                <a:moveTo>
                  <a:pt x="8211" y="0"/>
                </a:moveTo>
                <a:lnTo>
                  <a:pt x="10044" y="10119"/>
                </a:lnTo>
                <a:lnTo>
                  <a:pt x="0" y="9064"/>
                </a:lnTo>
                <a:lnTo>
                  <a:pt x="2479" y="2173"/>
                </a:lnTo>
                <a:lnTo>
                  <a:pt x="3461" y="262"/>
                </a:lnTo>
                <a:lnTo>
                  <a:pt x="8211" y="0"/>
                </a:lnTo>
                <a:close/>
              </a:path>
            </a:pathLst>
          </a:custGeom>
          <a:solidFill>
            <a:srgbClr val="CC9900"/>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20" name="Freeform 16"/>
          <p:cNvSpPr>
            <a:spLocks/>
          </p:cNvSpPr>
          <p:nvPr/>
        </p:nvSpPr>
        <p:spPr bwMode="auto">
          <a:xfrm>
            <a:off x="7076821" y="4588265"/>
            <a:ext cx="1578036" cy="1563280"/>
          </a:xfrm>
          <a:custGeom>
            <a:avLst/>
            <a:gdLst>
              <a:gd name="T0" fmla="*/ 958 w 1331"/>
              <a:gd name="T1" fmla="*/ 0 h 985"/>
              <a:gd name="T2" fmla="*/ 1331 w 1331"/>
              <a:gd name="T3" fmla="*/ 852 h 985"/>
              <a:gd name="T4" fmla="*/ 233 w 1331"/>
              <a:gd name="T5" fmla="*/ 985 h 985"/>
              <a:gd name="T6" fmla="*/ 0 w 1331"/>
              <a:gd name="T7" fmla="*/ 197 h 985"/>
              <a:gd name="T8" fmla="*/ 958 w 1331"/>
              <a:gd name="T9" fmla="*/ 0 h 985"/>
            </a:gdLst>
            <a:ahLst/>
            <a:cxnLst>
              <a:cxn ang="0">
                <a:pos x="T0" y="T1"/>
              </a:cxn>
              <a:cxn ang="0">
                <a:pos x="T2" y="T3"/>
              </a:cxn>
              <a:cxn ang="0">
                <a:pos x="T4" y="T5"/>
              </a:cxn>
              <a:cxn ang="0">
                <a:pos x="T6" y="T7"/>
              </a:cxn>
              <a:cxn ang="0">
                <a:pos x="T8" y="T9"/>
              </a:cxn>
            </a:cxnLst>
            <a:rect l="0" t="0" r="r" b="b"/>
            <a:pathLst>
              <a:path w="1331" h="985">
                <a:moveTo>
                  <a:pt x="958" y="0"/>
                </a:moveTo>
                <a:lnTo>
                  <a:pt x="1331" y="852"/>
                </a:lnTo>
                <a:lnTo>
                  <a:pt x="233" y="985"/>
                </a:lnTo>
                <a:lnTo>
                  <a:pt x="0" y="197"/>
                </a:lnTo>
                <a:lnTo>
                  <a:pt x="958" y="0"/>
                </a:lnTo>
                <a:close/>
              </a:path>
            </a:pathLst>
          </a:custGeom>
          <a:solidFill>
            <a:schemeClr val="accent1">
              <a:lumMod val="40000"/>
              <a:lumOff val="60000"/>
            </a:schemeClr>
          </a:solidFill>
          <a:ln w="0">
            <a:noFill/>
            <a:prstDash val="solid"/>
            <a:round/>
            <a:headEnd/>
            <a:tailEnd/>
          </a:ln>
          <a:effectLst/>
        </p:spPr>
        <p:txBody>
          <a:bodyPr vert="horz" wrap="square" lIns="91416" tIns="45708" rIns="91416" bIns="45708" numCol="1" anchor="t" anchorCtr="0" compatLnSpc="1">
            <a:prstTxWarp prst="textNoShape">
              <a:avLst/>
            </a:prstTxWarp>
          </a:bodyPr>
          <a:lstStyle/>
          <a:p>
            <a:endParaRPr lang="en-US" sz="2399">
              <a:latin typeface="Arial" panose="020B0604020202020204" pitchFamily="34" charset="0"/>
              <a:cs typeface="Arial" panose="020B0604020202020204" pitchFamily="34" charset="0"/>
            </a:endParaRPr>
          </a:p>
        </p:txBody>
      </p:sp>
      <p:sp>
        <p:nvSpPr>
          <p:cNvPr id="21" name="Freeform 17"/>
          <p:cNvSpPr>
            <a:spLocks/>
          </p:cNvSpPr>
          <p:nvPr/>
        </p:nvSpPr>
        <p:spPr bwMode="auto">
          <a:xfrm>
            <a:off x="7311571" y="4588266"/>
            <a:ext cx="1343287" cy="1360133"/>
          </a:xfrm>
          <a:custGeom>
            <a:avLst/>
            <a:gdLst>
              <a:gd name="T0" fmla="*/ 760 w 1133"/>
              <a:gd name="T1" fmla="*/ 0 h 857"/>
              <a:gd name="T2" fmla="*/ 1133 w 1133"/>
              <a:gd name="T3" fmla="*/ 852 h 857"/>
              <a:gd name="T4" fmla="*/ 44 w 1133"/>
              <a:gd name="T5" fmla="*/ 857 h 857"/>
              <a:gd name="T6" fmla="*/ 0 w 1133"/>
              <a:gd name="T7" fmla="*/ 309 h 857"/>
              <a:gd name="T8" fmla="*/ 760 w 1133"/>
              <a:gd name="T9" fmla="*/ 0 h 857"/>
            </a:gdLst>
            <a:ahLst/>
            <a:cxnLst>
              <a:cxn ang="0">
                <a:pos x="T0" y="T1"/>
              </a:cxn>
              <a:cxn ang="0">
                <a:pos x="T2" y="T3"/>
              </a:cxn>
              <a:cxn ang="0">
                <a:pos x="T4" y="T5"/>
              </a:cxn>
              <a:cxn ang="0">
                <a:pos x="T6" y="T7"/>
              </a:cxn>
              <a:cxn ang="0">
                <a:pos x="T8" y="T9"/>
              </a:cxn>
            </a:cxnLst>
            <a:rect l="0" t="0" r="r" b="b"/>
            <a:pathLst>
              <a:path w="1133" h="857">
                <a:moveTo>
                  <a:pt x="760" y="0"/>
                </a:moveTo>
                <a:lnTo>
                  <a:pt x="1133" y="852"/>
                </a:lnTo>
                <a:lnTo>
                  <a:pt x="44" y="857"/>
                </a:lnTo>
                <a:lnTo>
                  <a:pt x="0" y="309"/>
                </a:lnTo>
                <a:lnTo>
                  <a:pt x="760" y="0"/>
                </a:lnTo>
                <a:close/>
              </a:path>
            </a:pathLst>
          </a:custGeom>
          <a:solidFill>
            <a:srgbClr val="FFC000"/>
          </a:solidFill>
          <a:ln w="0">
            <a:noFill/>
            <a:prstDash val="solid"/>
            <a:round/>
            <a:headEnd/>
            <a:tailEnd/>
          </a:ln>
          <a:effectLst/>
        </p:spPr>
        <p:txBody>
          <a:bodyPr vert="horz" wrap="square" lIns="182832" tIns="548497" rIns="457081" bIns="182832" numCol="1" anchor="ctr" anchorCtr="1" compatLnSpc="1">
            <a:prstTxWarp prst="textNoShape">
              <a:avLst/>
            </a:prstTxWarp>
          </a:bodyPr>
          <a:lstStyle/>
          <a:p>
            <a:r>
              <a:rPr lang="en-US" sz="5998" b="1" dirty="0">
                <a:solidFill>
                  <a:schemeClr val="bg1"/>
                </a:solidFill>
                <a:latin typeface="Arial" panose="020B0604020202020204" pitchFamily="34" charset="0"/>
                <a:cs typeface="Arial" panose="020B0604020202020204" pitchFamily="34" charset="0"/>
              </a:rPr>
              <a:t>3</a:t>
            </a:r>
          </a:p>
        </p:txBody>
      </p:sp>
      <p:sp>
        <p:nvSpPr>
          <p:cNvPr id="28" name="TextBox 27"/>
          <p:cNvSpPr txBox="1"/>
          <p:nvPr/>
        </p:nvSpPr>
        <p:spPr>
          <a:xfrm>
            <a:off x="203522" y="1904832"/>
            <a:ext cx="5205802" cy="553998"/>
          </a:xfrm>
          <a:prstGeom prst="rect">
            <a:avLst/>
          </a:prstGeom>
          <a:noFill/>
        </p:spPr>
        <p:txBody>
          <a:bodyPr wrap="square" rtlCol="0">
            <a:spAutoFit/>
          </a:bodyPr>
          <a:lstStyle/>
          <a:p>
            <a:r>
              <a:rPr lang="en-US" sz="3000" b="1" dirty="0" smtClean="0">
                <a:solidFill>
                  <a:schemeClr val="bg1"/>
                </a:solidFill>
                <a:latin typeface="Corbel" panose="020B0503020204020204" pitchFamily="34" charset="0"/>
              </a:rPr>
              <a:t>GENERAL OVERVIEW</a:t>
            </a:r>
            <a:endParaRPr lang="en-US" sz="3000" b="1" dirty="0">
              <a:solidFill>
                <a:schemeClr val="bg1"/>
              </a:solidFill>
              <a:latin typeface="Corbel" panose="020B0503020204020204" pitchFamily="34" charset="0"/>
            </a:endParaRPr>
          </a:p>
        </p:txBody>
      </p:sp>
      <p:sp>
        <p:nvSpPr>
          <p:cNvPr id="30" name="TextBox 29"/>
          <p:cNvSpPr txBox="1"/>
          <p:nvPr/>
        </p:nvSpPr>
        <p:spPr>
          <a:xfrm>
            <a:off x="5634360" y="3329338"/>
            <a:ext cx="5205802" cy="553998"/>
          </a:xfrm>
          <a:prstGeom prst="rect">
            <a:avLst/>
          </a:prstGeom>
          <a:noFill/>
        </p:spPr>
        <p:txBody>
          <a:bodyPr wrap="square" rtlCol="0">
            <a:spAutoFit/>
          </a:bodyPr>
          <a:lstStyle/>
          <a:p>
            <a:r>
              <a:rPr lang="en-US" sz="3000" b="1" kern="0" dirty="0" smtClean="0">
                <a:latin typeface="Corbel" panose="020B0503020204020204" pitchFamily="34" charset="0"/>
                <a:cs typeface="Arial" panose="020B0604020202020204" pitchFamily="34" charset="0"/>
              </a:rPr>
              <a:t>PROJECT DESIGN</a:t>
            </a:r>
            <a:endParaRPr lang="en-US" sz="3000" b="1" dirty="0">
              <a:latin typeface="Corbel" panose="020B0503020204020204" pitchFamily="34" charset="0"/>
            </a:endParaRPr>
          </a:p>
        </p:txBody>
      </p:sp>
      <p:sp>
        <p:nvSpPr>
          <p:cNvPr id="32" name="TextBox 31"/>
          <p:cNvSpPr txBox="1"/>
          <p:nvPr/>
        </p:nvSpPr>
        <p:spPr>
          <a:xfrm>
            <a:off x="611029" y="5000320"/>
            <a:ext cx="5205802" cy="553998"/>
          </a:xfrm>
          <a:prstGeom prst="rect">
            <a:avLst/>
          </a:prstGeom>
          <a:noFill/>
        </p:spPr>
        <p:txBody>
          <a:bodyPr wrap="square" rtlCol="0">
            <a:spAutoFit/>
          </a:bodyPr>
          <a:lstStyle/>
          <a:p>
            <a:r>
              <a:rPr lang="en-US" sz="3000" b="1" kern="0" dirty="0" smtClean="0">
                <a:solidFill>
                  <a:schemeClr val="tx1">
                    <a:lumMod val="75000"/>
                    <a:lumOff val="25000"/>
                  </a:schemeClr>
                </a:solidFill>
                <a:latin typeface="Corbel" panose="020B0503020204020204" pitchFamily="34" charset="0"/>
                <a:cs typeface="Arial" panose="020B0604020202020204" pitchFamily="34" charset="0"/>
              </a:rPr>
              <a:t>PROGRESS TO DATE</a:t>
            </a:r>
            <a:endParaRPr lang="en-US" sz="3000" b="1" dirty="0">
              <a:solidFill>
                <a:schemeClr val="tx1">
                  <a:lumMod val="75000"/>
                  <a:lumOff val="25000"/>
                </a:schemeClr>
              </a:solidFill>
              <a:latin typeface="Corbel" panose="020B0503020204020204" pitchFamily="34" charset="0"/>
            </a:endParaRPr>
          </a:p>
        </p:txBody>
      </p:sp>
      <p:sp>
        <p:nvSpPr>
          <p:cNvPr id="3" name="Title 2"/>
          <p:cNvSpPr>
            <a:spLocks noGrp="1"/>
          </p:cNvSpPr>
          <p:nvPr>
            <p:ph type="title"/>
          </p:nvPr>
        </p:nvSpPr>
        <p:spPr>
          <a:xfrm>
            <a:off x="862280" y="184946"/>
            <a:ext cx="10353762" cy="970450"/>
          </a:xfrm>
        </p:spPr>
        <p:txBody>
          <a:bodyPr>
            <a:normAutofit/>
          </a:bodyPr>
          <a:lstStyle/>
          <a:p>
            <a:r>
              <a:rPr lang="en-GB" sz="5000" dirty="0" smtClean="0">
                <a:latin typeface="Ebrima" panose="02000000000000000000" pitchFamily="2" charset="0"/>
                <a:ea typeface="Ebrima" panose="02000000000000000000" pitchFamily="2" charset="0"/>
                <a:cs typeface="Ebrima" panose="02000000000000000000" pitchFamily="2" charset="0"/>
              </a:rPr>
              <a:t>AGENDA</a:t>
            </a:r>
            <a:endParaRPr lang="en-GB" sz="5000" dirty="0">
              <a:latin typeface="Ebrima" panose="02000000000000000000" pitchFamily="2" charset="0"/>
              <a:ea typeface="Ebrima" panose="02000000000000000000" pitchFamily="2" charset="0"/>
              <a:cs typeface="Ebrima" panose="02000000000000000000" pitchFamily="2" charset="0"/>
            </a:endParaRPr>
          </a:p>
        </p:txBody>
      </p:sp>
      <p:pic>
        <p:nvPicPr>
          <p:cNvPr id="18"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4630" y="0"/>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F28FB93-0A08-4E7D-8E63-9EFA29F1E093}" type="slidenum">
              <a:rPr lang="en-US" smtClean="0"/>
              <a:pPr/>
              <a:t>2</a:t>
            </a:fld>
            <a:endParaRPr lang="en-US" dirty="0"/>
          </a:p>
        </p:txBody>
      </p:sp>
    </p:spTree>
    <p:extLst>
      <p:ext uri="{BB962C8B-B14F-4D97-AF65-F5344CB8AC3E}">
        <p14:creationId xmlns:p14="http://schemas.microsoft.com/office/powerpoint/2010/main" val="3785865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ctrTitle" idx="4294967295"/>
          </p:nvPr>
        </p:nvSpPr>
        <p:spPr>
          <a:xfrm>
            <a:off x="1851771" y="2493504"/>
            <a:ext cx="8835980" cy="1546400"/>
          </a:xfrm>
          <a:prstGeom prst="rect">
            <a:avLst/>
          </a:prstGeom>
        </p:spPr>
        <p:txBody>
          <a:bodyPr vert="horz" lIns="121900" tIns="121900" rIns="121900" bIns="121900" rtlCol="0" anchor="b" anchorCtr="0">
            <a:noAutofit/>
          </a:bodyPr>
          <a:lstStyle/>
          <a:p>
            <a:pPr>
              <a:spcBef>
                <a:spcPts val="0"/>
              </a:spcBef>
            </a:pPr>
            <a:r>
              <a:rPr lang="en" sz="10000" dirty="0" smtClean="0">
                <a:solidFill>
                  <a:srgbClr val="FFFFFF"/>
                </a:solidFill>
              </a:rPr>
              <a:t>THANK YOU!</a:t>
            </a:r>
            <a:endParaRPr lang="en" sz="10000" dirty="0">
              <a:solidFill>
                <a:srgbClr val="FFFFFF"/>
              </a:solidFill>
            </a:endParaRPr>
          </a:p>
        </p:txBody>
      </p:sp>
      <p:pic>
        <p:nvPicPr>
          <p:cNvPr id="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7319" y="50539"/>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z="1200" smtClean="0">
                <a:latin typeface="Ebrima" panose="02000000000000000000" pitchFamily="2" charset="0"/>
                <a:ea typeface="Ebrima" panose="02000000000000000000" pitchFamily="2" charset="0"/>
                <a:cs typeface="Ebrima" panose="02000000000000000000" pitchFamily="2" charset="0"/>
              </a:rPr>
              <a:pPr/>
              <a:t>20</a:t>
            </a:fld>
            <a:endParaRPr lang="en-US" sz="12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450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Ebrima" panose="02000000000000000000" pitchFamily="2" charset="0"/>
                <a:ea typeface="Ebrima" panose="02000000000000000000" pitchFamily="2" charset="0"/>
                <a:cs typeface="Ebrima" panose="02000000000000000000" pitchFamily="2" charset="0"/>
              </a:rPr>
              <a:t>1. GENERAL OVERVIEW</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7165" y="125503"/>
            <a:ext cx="799768" cy="8133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5794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55239" y="1408704"/>
            <a:ext cx="3955467" cy="3807855"/>
          </a:xfrm>
          <a:prstGeom prst="rect">
            <a:avLst/>
          </a:prstGeom>
          <a:ln>
            <a:noFill/>
          </a:ln>
          <a:effectLst>
            <a:softEdge rad="112500"/>
          </a:effectLst>
        </p:spPr>
      </p:pic>
      <p:sp>
        <p:nvSpPr>
          <p:cNvPr id="3" name="Shape 183"/>
          <p:cNvSpPr txBox="1">
            <a:spLocks/>
          </p:cNvSpPr>
          <p:nvPr/>
        </p:nvSpPr>
        <p:spPr>
          <a:xfrm>
            <a:off x="573228" y="1840203"/>
            <a:ext cx="5531371" cy="913752"/>
          </a:xfrm>
          <a:prstGeom prst="rect">
            <a:avLst/>
          </a:prstGeom>
          <a:effectLst>
            <a:outerShdw blurRad="25400" dir="17880000">
              <a:srgbClr val="000000">
                <a:alpha val="46000"/>
              </a:srgbClr>
            </a:outerShdw>
          </a:effectLst>
        </p:spPr>
        <p:txBody>
          <a:bodyPr vert="horz" lIns="121900" tIns="121900" rIns="121900" bIns="121900" rtlCol="0" anchor="b" anchorCtr="0">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spcBef>
                <a:spcPts val="0"/>
              </a:spcBef>
              <a:buFont typeface="Wingdings" panose="05000000000000000000" pitchFamily="2" charset="2"/>
              <a:buChar char="q"/>
            </a:pPr>
            <a:r>
              <a:rPr lang="en" sz="3600" dirty="0" smtClean="0">
                <a:solidFill>
                  <a:srgbClr val="FFFFFF"/>
                </a:solidFill>
              </a:rPr>
              <a:t>2trilion </a:t>
            </a:r>
            <a:r>
              <a:rPr lang="en" sz="3600" dirty="0">
                <a:solidFill>
                  <a:srgbClr val="FFFFFF"/>
                </a:solidFill>
              </a:rPr>
              <a:t>$ Economic </a:t>
            </a:r>
            <a:r>
              <a:rPr lang="en" sz="3600" dirty="0" smtClean="0">
                <a:solidFill>
                  <a:srgbClr val="FFFFFF"/>
                </a:solidFill>
              </a:rPr>
              <a:t>loses</a:t>
            </a:r>
            <a:endParaRPr lang="en" sz="3600" dirty="0">
              <a:solidFill>
                <a:srgbClr val="FFFFFF"/>
              </a:solidFill>
            </a:endParaRPr>
          </a:p>
        </p:txBody>
      </p:sp>
      <p:sp>
        <p:nvSpPr>
          <p:cNvPr id="5" name="Shape 184"/>
          <p:cNvSpPr txBox="1">
            <a:spLocks/>
          </p:cNvSpPr>
          <p:nvPr/>
        </p:nvSpPr>
        <p:spPr>
          <a:xfrm>
            <a:off x="749508" y="2356790"/>
            <a:ext cx="10363200" cy="617600"/>
          </a:xfrm>
          <a:prstGeom prst="rect">
            <a:avLst/>
          </a:prstGeom>
          <a:effectLst>
            <a:outerShdw blurRad="25400" dir="17880000">
              <a:srgbClr val="000000">
                <a:alpha val="46000"/>
              </a:srgbClr>
            </a:outerShdw>
          </a:effectLst>
        </p:spPr>
        <p:txBody>
          <a:bodyPr vert="horz" lIns="121900" tIns="121900" rIns="121900" bIns="121900" rtlCol="0" anchor="t" anchorCtr="0">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spcBef>
                <a:spcPts val="0"/>
              </a:spcBef>
              <a:buFont typeface="Wingdings 2" charset="2"/>
              <a:buNone/>
            </a:pPr>
            <a:endParaRPr lang="en" sz="3200" dirty="0">
              <a:solidFill>
                <a:srgbClr val="FFFFFF"/>
              </a:solidFill>
            </a:endParaRPr>
          </a:p>
        </p:txBody>
      </p:sp>
      <p:sp>
        <p:nvSpPr>
          <p:cNvPr id="6" name="Shape 187"/>
          <p:cNvSpPr txBox="1">
            <a:spLocks/>
          </p:cNvSpPr>
          <p:nvPr/>
        </p:nvSpPr>
        <p:spPr>
          <a:xfrm>
            <a:off x="586598" y="2643720"/>
            <a:ext cx="5559172" cy="1486715"/>
          </a:xfrm>
          <a:prstGeom prst="rect">
            <a:avLst/>
          </a:prstGeom>
          <a:effectLst>
            <a:outerShdw blurRad="25400" dir="17880000">
              <a:srgbClr val="000000">
                <a:alpha val="46000"/>
              </a:srgbClr>
            </a:outerShdw>
          </a:effectLst>
        </p:spPr>
        <p:txBody>
          <a:bodyPr vert="horz" lIns="121900" tIns="121900" rIns="121900" bIns="121900" rtlCol="0" anchor="b" anchorCtr="0">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spcBef>
                <a:spcPts val="0"/>
              </a:spcBef>
              <a:buFont typeface="Wingdings" panose="05000000000000000000" pitchFamily="2" charset="2"/>
              <a:buChar char="q"/>
            </a:pPr>
            <a:r>
              <a:rPr lang="en" sz="3600" dirty="0" smtClean="0">
                <a:solidFill>
                  <a:srgbClr val="FFFFFF"/>
                </a:solidFill>
              </a:rPr>
              <a:t>4.4 billion </a:t>
            </a:r>
            <a:r>
              <a:rPr lang="en" sz="3600" dirty="0">
                <a:solidFill>
                  <a:srgbClr val="FFFFFF"/>
                </a:solidFill>
              </a:rPr>
              <a:t>affected And claimed 1.3 million </a:t>
            </a:r>
            <a:r>
              <a:rPr lang="en" sz="3600" dirty="0" smtClean="0">
                <a:solidFill>
                  <a:srgbClr val="FFFFFF"/>
                </a:solidFill>
              </a:rPr>
              <a:t>lives</a:t>
            </a:r>
            <a:endParaRPr lang="en" sz="3600" dirty="0">
              <a:solidFill>
                <a:srgbClr val="FFFFFF"/>
              </a:solidFill>
            </a:endParaRPr>
          </a:p>
        </p:txBody>
      </p:sp>
      <p:sp>
        <p:nvSpPr>
          <p:cNvPr id="7" name="Shape 188"/>
          <p:cNvSpPr txBox="1">
            <a:spLocks/>
          </p:cNvSpPr>
          <p:nvPr/>
        </p:nvSpPr>
        <p:spPr>
          <a:xfrm>
            <a:off x="-1849517" y="3850106"/>
            <a:ext cx="7821454" cy="617600"/>
          </a:xfrm>
          <a:prstGeom prst="rect">
            <a:avLst/>
          </a:prstGeom>
          <a:effectLst>
            <a:outerShdw blurRad="25400" dir="17880000">
              <a:srgbClr val="000000">
                <a:alpha val="46000"/>
              </a:srgbClr>
            </a:outerShdw>
          </a:effectLst>
        </p:spPr>
        <p:txBody>
          <a:bodyPr vert="horz" lIns="121900" tIns="121900" rIns="121900" bIns="121900" rtlCol="0" anchor="t" anchorCtr="0">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r">
              <a:spcBef>
                <a:spcPts val="0"/>
              </a:spcBef>
              <a:buFont typeface="Wingdings 2" charset="2"/>
              <a:buNone/>
            </a:pPr>
            <a:endParaRPr lang="en" sz="3200" dirty="0">
              <a:solidFill>
                <a:srgbClr val="FFFFFF"/>
              </a:solidFill>
            </a:endParaRPr>
          </a:p>
        </p:txBody>
      </p:sp>
      <p:sp>
        <p:nvSpPr>
          <p:cNvPr id="8" name="Shape 185"/>
          <p:cNvSpPr txBox="1">
            <a:spLocks/>
          </p:cNvSpPr>
          <p:nvPr/>
        </p:nvSpPr>
        <p:spPr>
          <a:xfrm>
            <a:off x="573228" y="4130435"/>
            <a:ext cx="5709293" cy="1193199"/>
          </a:xfrm>
          <a:prstGeom prst="rect">
            <a:avLst/>
          </a:prstGeom>
          <a:effectLst>
            <a:outerShdw blurRad="25400" dir="17880000">
              <a:srgbClr val="000000">
                <a:alpha val="46000"/>
              </a:srgbClr>
            </a:outerShdw>
          </a:effectLst>
        </p:spPr>
        <p:txBody>
          <a:bodyPr vert="horz" lIns="121900" tIns="121900" rIns="121900" bIns="121900" rtlCol="0" anchor="b" anchorCtr="0">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spcBef>
                <a:spcPts val="0"/>
              </a:spcBef>
              <a:buFont typeface="Wingdings" panose="05000000000000000000" pitchFamily="2" charset="2"/>
              <a:buChar char="q"/>
            </a:pPr>
            <a:r>
              <a:rPr lang="en-GB" sz="3600" dirty="0" smtClean="0">
                <a:solidFill>
                  <a:srgbClr val="FFFFFF"/>
                </a:solidFill>
              </a:rPr>
              <a:t>Effects w</a:t>
            </a:r>
            <a:r>
              <a:rPr lang="en" sz="3600" dirty="0" smtClean="0">
                <a:solidFill>
                  <a:srgbClr val="FFFFFF"/>
                </a:solidFill>
              </a:rPr>
              <a:t>ill be worsen </a:t>
            </a:r>
            <a:r>
              <a:rPr lang="en-GB" sz="3600" dirty="0">
                <a:solidFill>
                  <a:srgbClr val="FFFFFF"/>
                </a:solidFill>
              </a:rPr>
              <a:t>I</a:t>
            </a:r>
            <a:r>
              <a:rPr lang="en" sz="3600" dirty="0">
                <a:solidFill>
                  <a:srgbClr val="FFFFFF"/>
                </a:solidFill>
              </a:rPr>
              <a:t>n </a:t>
            </a:r>
            <a:r>
              <a:rPr lang="en" sz="3600" dirty="0" smtClean="0">
                <a:solidFill>
                  <a:srgbClr val="FFFFFF"/>
                </a:solidFill>
              </a:rPr>
              <a:t>2030</a:t>
            </a:r>
            <a:endParaRPr lang="en" sz="3600" dirty="0">
              <a:solidFill>
                <a:srgbClr val="FFFFFF"/>
              </a:solidFill>
            </a:endParaRPr>
          </a:p>
        </p:txBody>
      </p:sp>
      <p:sp>
        <p:nvSpPr>
          <p:cNvPr id="9" name="Shape 186"/>
          <p:cNvSpPr txBox="1">
            <a:spLocks/>
          </p:cNvSpPr>
          <p:nvPr/>
        </p:nvSpPr>
        <p:spPr>
          <a:xfrm>
            <a:off x="7007167" y="5225531"/>
            <a:ext cx="4385065" cy="934252"/>
          </a:xfrm>
          <a:prstGeom prst="rect">
            <a:avLst/>
          </a:prstGeom>
          <a:effectLst>
            <a:outerShdw blurRad="25400" dir="17880000">
              <a:srgbClr val="000000">
                <a:alpha val="46000"/>
              </a:srgbClr>
            </a:outerShdw>
          </a:effectLst>
        </p:spPr>
        <p:txBody>
          <a:bodyPr vert="horz" lIns="121900" tIns="121900" rIns="121900" bIns="121900" rtlCol="0" anchor="t" anchorCtr="0">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spcBef>
                <a:spcPts val="0"/>
              </a:spcBef>
              <a:buFont typeface="Wingdings 2" charset="2"/>
              <a:buNone/>
            </a:pPr>
            <a:r>
              <a:rPr lang="en" sz="3200" dirty="0" smtClean="0">
                <a:solidFill>
                  <a:srgbClr val="FFFFFF"/>
                </a:solidFill>
              </a:rPr>
              <a:t>SDGs Point 1,2,3 &amp; 16</a:t>
            </a:r>
            <a:endParaRPr lang="en" sz="3200" dirty="0">
              <a:solidFill>
                <a:srgbClr val="FFFFFF"/>
              </a:solidFill>
            </a:endParaRPr>
          </a:p>
        </p:txBody>
      </p:sp>
      <p:sp>
        <p:nvSpPr>
          <p:cNvPr id="10" name="Rectangle 9"/>
          <p:cNvSpPr/>
          <p:nvPr/>
        </p:nvSpPr>
        <p:spPr>
          <a:xfrm>
            <a:off x="948077" y="211999"/>
            <a:ext cx="8284895" cy="769441"/>
          </a:xfrm>
          <a:prstGeom prst="rect">
            <a:avLst/>
          </a:prstGeom>
        </p:spPr>
        <p:txBody>
          <a:bodyPr wrap="square">
            <a:spAutoFit/>
          </a:bodyPr>
          <a:lstStyle/>
          <a:p>
            <a:pPr algn="r"/>
            <a:r>
              <a:rPr lang="en-GB" sz="4400" dirty="0" smtClean="0">
                <a:latin typeface="Ebrima" panose="02000000000000000000" pitchFamily="2" charset="0"/>
                <a:ea typeface="Ebrima" panose="02000000000000000000" pitchFamily="2" charset="0"/>
                <a:cs typeface="Ebrima" panose="02000000000000000000" pitchFamily="2" charset="0"/>
              </a:rPr>
              <a:t>Project BACKGROUND</a:t>
            </a:r>
            <a:endParaRPr lang="en-US" sz="4400" spc="-300" dirty="0">
              <a:ln w="19050">
                <a:noFill/>
              </a:ln>
              <a:solidFill>
                <a:schemeClr val="tx1">
                  <a:alpha val="50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11" name="Picture 2" descr="https://kioslambang.files.wordpress.com/2011/07/lambang-bp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2232" y="0"/>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4</a:t>
            </a:fld>
            <a:endParaRPr lang="en-US" dirty="0"/>
          </a:p>
        </p:txBody>
      </p:sp>
      <p:sp>
        <p:nvSpPr>
          <p:cNvPr id="12" name="Right Brace 11"/>
          <p:cNvSpPr/>
          <p:nvPr/>
        </p:nvSpPr>
        <p:spPr>
          <a:xfrm>
            <a:off x="5829117" y="1648917"/>
            <a:ext cx="1291211" cy="351782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291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20115" y="200529"/>
            <a:ext cx="8284895" cy="707886"/>
          </a:xfrm>
          <a:prstGeom prst="rect">
            <a:avLst/>
          </a:prstGeom>
        </p:spPr>
        <p:txBody>
          <a:bodyPr wrap="square">
            <a:spAutoFit/>
          </a:bodyPr>
          <a:lstStyle/>
          <a:p>
            <a:r>
              <a:rPr lang="en-GB" sz="4000" dirty="0" smtClean="0">
                <a:latin typeface="Ebrima" panose="02000000000000000000" pitchFamily="2" charset="0"/>
                <a:ea typeface="Ebrima" panose="02000000000000000000" pitchFamily="2" charset="0"/>
                <a:cs typeface="Ebrima" panose="02000000000000000000" pitchFamily="2" charset="0"/>
              </a:rPr>
              <a:t>Project BACKGROUND </a:t>
            </a:r>
            <a:r>
              <a:rPr lang="en-GB" sz="4000" dirty="0" err="1" smtClean="0">
                <a:latin typeface="Ebrima" panose="02000000000000000000" pitchFamily="2" charset="0"/>
                <a:ea typeface="Ebrima" panose="02000000000000000000" pitchFamily="2" charset="0"/>
                <a:cs typeface="Ebrima" panose="02000000000000000000" pitchFamily="2" charset="0"/>
              </a:rPr>
              <a:t>Cntd</a:t>
            </a:r>
            <a:r>
              <a:rPr lang="en-GB" sz="4000" dirty="0" smtClean="0">
                <a:latin typeface="Ebrima" panose="02000000000000000000" pitchFamily="2" charset="0"/>
                <a:ea typeface="Ebrima" panose="02000000000000000000" pitchFamily="2" charset="0"/>
                <a:cs typeface="Ebrima" panose="02000000000000000000" pitchFamily="2" charset="0"/>
              </a:rPr>
              <a:t>..</a:t>
            </a:r>
            <a:endParaRPr lang="en-US" sz="4000" spc="-300" dirty="0">
              <a:ln w="19050">
                <a:noFill/>
              </a:ln>
              <a:solidFill>
                <a:schemeClr val="tx1">
                  <a:alpha val="50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11"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2232" y="0"/>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5</a:t>
            </a:fld>
            <a:endParaRPr lang="en-US" dirty="0"/>
          </a:p>
        </p:txBody>
      </p:sp>
      <p:sp>
        <p:nvSpPr>
          <p:cNvPr id="13" name="Oval 12"/>
          <p:cNvSpPr/>
          <p:nvPr/>
        </p:nvSpPr>
        <p:spPr>
          <a:xfrm>
            <a:off x="5462562" y="2204441"/>
            <a:ext cx="2803162" cy="274319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solidFill>
                  <a:schemeClr val="bg1"/>
                </a:solidFill>
              </a:rPr>
              <a:t>Research Project</a:t>
            </a:r>
            <a:endParaRPr lang="en-US" sz="3600" dirty="0">
              <a:solidFill>
                <a:schemeClr val="bg1"/>
              </a:solidFill>
            </a:endParaRPr>
          </a:p>
        </p:txBody>
      </p:sp>
      <p:sp>
        <p:nvSpPr>
          <p:cNvPr id="3" name="Pentagon 2"/>
          <p:cNvSpPr/>
          <p:nvPr/>
        </p:nvSpPr>
        <p:spPr>
          <a:xfrm>
            <a:off x="689548" y="1227944"/>
            <a:ext cx="5066675" cy="16114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smtClean="0"/>
              <a:t># Strategic Goal </a:t>
            </a:r>
            <a:r>
              <a:rPr lang="en-US" u="sng" dirty="0" err="1" smtClean="0"/>
              <a:t>Intosai</a:t>
            </a:r>
            <a:r>
              <a:rPr lang="en-US" u="sng" dirty="0" smtClean="0"/>
              <a:t> No 3 :</a:t>
            </a:r>
          </a:p>
          <a:p>
            <a:pPr algn="ctr"/>
            <a:r>
              <a:rPr lang="en-US" dirty="0" smtClean="0"/>
              <a:t>Encourage </a:t>
            </a:r>
            <a:r>
              <a:rPr lang="en-US" dirty="0"/>
              <a:t>SAI cooperation, collaboration, and continuous improvement through knowledge development, knowledge sharing and knowledge services</a:t>
            </a:r>
          </a:p>
        </p:txBody>
      </p:sp>
      <p:sp>
        <p:nvSpPr>
          <p:cNvPr id="7" name="Pentagon 6"/>
          <p:cNvSpPr/>
          <p:nvPr/>
        </p:nvSpPr>
        <p:spPr>
          <a:xfrm>
            <a:off x="689548" y="3050498"/>
            <a:ext cx="4467069" cy="110177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smtClean="0"/>
              <a:t># Strategic Objective </a:t>
            </a:r>
            <a:r>
              <a:rPr lang="en-US" u="sng" dirty="0" err="1" smtClean="0"/>
              <a:t>Intosai</a:t>
            </a:r>
            <a:r>
              <a:rPr lang="en-US" u="sng" dirty="0" smtClean="0"/>
              <a:t> No 3.2 :</a:t>
            </a:r>
          </a:p>
          <a:p>
            <a:pPr algn="ctr"/>
            <a:r>
              <a:rPr lang="en-US" dirty="0"/>
              <a:t> Enable wide exchange of knowledge and experience among INTOSAI members. </a:t>
            </a:r>
          </a:p>
        </p:txBody>
      </p:sp>
      <p:sp>
        <p:nvSpPr>
          <p:cNvPr id="8" name="Pentagon 7"/>
          <p:cNvSpPr/>
          <p:nvPr/>
        </p:nvSpPr>
        <p:spPr>
          <a:xfrm>
            <a:off x="689548" y="4314670"/>
            <a:ext cx="4916773" cy="2015188"/>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smtClean="0"/>
              <a:t># Mandate of KSC:</a:t>
            </a:r>
          </a:p>
          <a:p>
            <a:pPr algn="ctr"/>
            <a:r>
              <a:rPr lang="en-GB" dirty="0"/>
              <a:t>KSC aims to support greater professionalism and continuous improvement of SAIs by pursuing </a:t>
            </a:r>
            <a:r>
              <a:rPr lang="en-GB" dirty="0" smtClean="0"/>
              <a:t>the following strategic objectives : </a:t>
            </a:r>
            <a:r>
              <a:rPr lang="en-GB" dirty="0"/>
              <a:t>Enable wide exchange of knowledge and experience among INTOSAI members</a:t>
            </a:r>
            <a:endParaRPr lang="en-US" dirty="0"/>
          </a:p>
        </p:txBody>
      </p:sp>
      <p:sp>
        <p:nvSpPr>
          <p:cNvPr id="5" name="Left Arrow 4"/>
          <p:cNvSpPr/>
          <p:nvPr/>
        </p:nvSpPr>
        <p:spPr>
          <a:xfrm>
            <a:off x="8161030" y="1080179"/>
            <a:ext cx="3396386" cy="2248524"/>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t>INCOSAI XXII Resolve </a:t>
            </a:r>
            <a:endParaRPr lang="en-US" dirty="0" smtClean="0"/>
          </a:p>
          <a:p>
            <a:pPr lvl="0" algn="ctr"/>
            <a:r>
              <a:rPr lang="en-US" dirty="0" smtClean="0"/>
              <a:t>in </a:t>
            </a:r>
            <a:r>
              <a:rPr lang="en-US" dirty="0" err="1" smtClean="0"/>
              <a:t>Abudabi</a:t>
            </a:r>
            <a:r>
              <a:rPr lang="en-US" dirty="0" smtClean="0"/>
              <a:t>, 2016</a:t>
            </a:r>
            <a:endParaRPr lang="en-US" dirty="0"/>
          </a:p>
          <a:p>
            <a:pPr algn="ctr"/>
            <a:endParaRPr lang="en-US" dirty="0"/>
          </a:p>
        </p:txBody>
      </p:sp>
      <p:sp>
        <p:nvSpPr>
          <p:cNvPr id="12" name="Left Arrow 11"/>
          <p:cNvSpPr/>
          <p:nvPr/>
        </p:nvSpPr>
        <p:spPr>
          <a:xfrm>
            <a:off x="8011128" y="3289929"/>
            <a:ext cx="3396386" cy="2939633"/>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Experience of SAI Indonesia in Carry out </a:t>
            </a:r>
            <a:r>
              <a:rPr lang="en-US" dirty="0" smtClean="0"/>
              <a:t>of </a:t>
            </a:r>
            <a:r>
              <a:rPr lang="en-US" dirty="0"/>
              <a:t>Disaster Audit</a:t>
            </a:r>
          </a:p>
          <a:p>
            <a:pPr algn="ctr"/>
            <a:endParaRPr lang="en-US" dirty="0"/>
          </a:p>
        </p:txBody>
      </p:sp>
    </p:spTree>
    <p:extLst>
      <p:ext uri="{BB962C8B-B14F-4D97-AF65-F5344CB8AC3E}">
        <p14:creationId xmlns:p14="http://schemas.microsoft.com/office/powerpoint/2010/main" val="269678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3" name="Group 302"/>
          <p:cNvGrpSpPr/>
          <p:nvPr/>
        </p:nvGrpSpPr>
        <p:grpSpPr>
          <a:xfrm>
            <a:off x="7283547" y="1661735"/>
            <a:ext cx="2744386" cy="3949064"/>
            <a:chOff x="1890031" y="2213509"/>
            <a:chExt cx="2744386" cy="3949064"/>
          </a:xfrm>
        </p:grpSpPr>
        <p:grpSp>
          <p:nvGrpSpPr>
            <p:cNvPr id="304" name="Group 303"/>
            <p:cNvGrpSpPr/>
            <p:nvPr/>
          </p:nvGrpSpPr>
          <p:grpSpPr>
            <a:xfrm>
              <a:off x="1890031" y="2213509"/>
              <a:ext cx="2744386" cy="3949064"/>
              <a:chOff x="9172576" y="1926431"/>
              <a:chExt cx="2444750" cy="3517900"/>
            </a:xfrm>
            <a:solidFill>
              <a:schemeClr val="tx1">
                <a:lumMod val="75000"/>
                <a:lumOff val="25000"/>
              </a:schemeClr>
            </a:solidFill>
          </p:grpSpPr>
          <p:sp>
            <p:nvSpPr>
              <p:cNvPr id="329" name="Freeform 47"/>
              <p:cNvSpPr>
                <a:spLocks/>
              </p:cNvSpPr>
              <p:nvPr/>
            </p:nvSpPr>
            <p:spPr bwMode="auto">
              <a:xfrm>
                <a:off x="9402763" y="2131218"/>
                <a:ext cx="2022475" cy="3232150"/>
              </a:xfrm>
              <a:custGeom>
                <a:avLst/>
                <a:gdLst>
                  <a:gd name="T0" fmla="*/ 674 w 1274"/>
                  <a:gd name="T1" fmla="*/ 784 h 2036"/>
                  <a:gd name="T2" fmla="*/ 739 w 1274"/>
                  <a:gd name="T3" fmla="*/ 740 h 2036"/>
                  <a:gd name="T4" fmla="*/ 846 w 1274"/>
                  <a:gd name="T5" fmla="*/ 679 h 2036"/>
                  <a:gd name="T6" fmla="*/ 965 w 1274"/>
                  <a:gd name="T7" fmla="*/ 626 h 2036"/>
                  <a:gd name="T8" fmla="*/ 1056 w 1274"/>
                  <a:gd name="T9" fmla="*/ 600 h 2036"/>
                  <a:gd name="T10" fmla="*/ 1082 w 1274"/>
                  <a:gd name="T11" fmla="*/ 596 h 2036"/>
                  <a:gd name="T12" fmla="*/ 1084 w 1274"/>
                  <a:gd name="T13" fmla="*/ 600 h 2036"/>
                  <a:gd name="T14" fmla="*/ 1030 w 1274"/>
                  <a:gd name="T15" fmla="*/ 613 h 2036"/>
                  <a:gd name="T16" fmla="*/ 907 w 1274"/>
                  <a:gd name="T17" fmla="*/ 658 h 2036"/>
                  <a:gd name="T18" fmla="*/ 760 w 1274"/>
                  <a:gd name="T19" fmla="*/ 744 h 2036"/>
                  <a:gd name="T20" fmla="*/ 692 w 1274"/>
                  <a:gd name="T21" fmla="*/ 1505 h 2036"/>
                  <a:gd name="T22" fmla="*/ 730 w 1274"/>
                  <a:gd name="T23" fmla="*/ 1485 h 2036"/>
                  <a:gd name="T24" fmla="*/ 824 w 1274"/>
                  <a:gd name="T25" fmla="*/ 1434 h 2036"/>
                  <a:gd name="T26" fmla="*/ 939 w 1274"/>
                  <a:gd name="T27" fmla="*/ 1377 h 2036"/>
                  <a:gd name="T28" fmla="*/ 1050 w 1274"/>
                  <a:gd name="T29" fmla="*/ 1331 h 2036"/>
                  <a:gd name="T30" fmla="*/ 1164 w 1274"/>
                  <a:gd name="T31" fmla="*/ 1279 h 2036"/>
                  <a:gd name="T32" fmla="*/ 1250 w 1274"/>
                  <a:gd name="T33" fmla="*/ 1237 h 2036"/>
                  <a:gd name="T34" fmla="*/ 1272 w 1274"/>
                  <a:gd name="T35" fmla="*/ 1226 h 2036"/>
                  <a:gd name="T36" fmla="*/ 1213 w 1274"/>
                  <a:gd name="T37" fmla="*/ 1265 h 2036"/>
                  <a:gd name="T38" fmla="*/ 1070 w 1274"/>
                  <a:gd name="T39" fmla="*/ 1345 h 2036"/>
                  <a:gd name="T40" fmla="*/ 890 w 1274"/>
                  <a:gd name="T41" fmla="*/ 1432 h 2036"/>
                  <a:gd name="T42" fmla="*/ 758 w 1274"/>
                  <a:gd name="T43" fmla="*/ 1512 h 2036"/>
                  <a:gd name="T44" fmla="*/ 699 w 1274"/>
                  <a:gd name="T45" fmla="*/ 1612 h 2036"/>
                  <a:gd name="T46" fmla="*/ 694 w 1274"/>
                  <a:gd name="T47" fmla="*/ 1735 h 2036"/>
                  <a:gd name="T48" fmla="*/ 697 w 1274"/>
                  <a:gd name="T49" fmla="*/ 1880 h 2036"/>
                  <a:gd name="T50" fmla="*/ 700 w 1274"/>
                  <a:gd name="T51" fmla="*/ 1984 h 2036"/>
                  <a:gd name="T52" fmla="*/ 616 w 1274"/>
                  <a:gd name="T53" fmla="*/ 2036 h 2036"/>
                  <a:gd name="T54" fmla="*/ 611 w 1274"/>
                  <a:gd name="T55" fmla="*/ 1460 h 2036"/>
                  <a:gd name="T56" fmla="*/ 580 w 1274"/>
                  <a:gd name="T57" fmla="*/ 1392 h 2036"/>
                  <a:gd name="T58" fmla="*/ 493 w 1274"/>
                  <a:gd name="T59" fmla="*/ 1292 h 2036"/>
                  <a:gd name="T60" fmla="*/ 325 w 1274"/>
                  <a:gd name="T61" fmla="*/ 1183 h 2036"/>
                  <a:gd name="T62" fmla="*/ 243 w 1274"/>
                  <a:gd name="T63" fmla="*/ 1145 h 2036"/>
                  <a:gd name="T64" fmla="*/ 157 w 1274"/>
                  <a:gd name="T65" fmla="*/ 1102 h 2036"/>
                  <a:gd name="T66" fmla="*/ 57 w 1274"/>
                  <a:gd name="T67" fmla="*/ 1046 h 2036"/>
                  <a:gd name="T68" fmla="*/ 3 w 1274"/>
                  <a:gd name="T69" fmla="*/ 1010 h 2036"/>
                  <a:gd name="T70" fmla="*/ 61 w 1274"/>
                  <a:gd name="T71" fmla="*/ 1038 h 2036"/>
                  <a:gd name="T72" fmla="*/ 171 w 1274"/>
                  <a:gd name="T73" fmla="*/ 1090 h 2036"/>
                  <a:gd name="T74" fmla="*/ 298 w 1274"/>
                  <a:gd name="T75" fmla="*/ 1149 h 2036"/>
                  <a:gd name="T76" fmla="*/ 429 w 1274"/>
                  <a:gd name="T77" fmla="*/ 1209 h 2036"/>
                  <a:gd name="T78" fmla="*/ 537 w 1274"/>
                  <a:gd name="T79" fmla="*/ 1292 h 2036"/>
                  <a:gd name="T80" fmla="*/ 601 w 1274"/>
                  <a:gd name="T81" fmla="*/ 1361 h 2036"/>
                  <a:gd name="T82" fmla="*/ 637 w 1274"/>
                  <a:gd name="T83" fmla="*/ 587 h 2036"/>
                  <a:gd name="T84" fmla="*/ 617 w 1274"/>
                  <a:gd name="T85" fmla="*/ 557 h 2036"/>
                  <a:gd name="T86" fmla="*/ 530 w 1274"/>
                  <a:gd name="T87" fmla="*/ 483 h 2036"/>
                  <a:gd name="T88" fmla="*/ 401 w 1274"/>
                  <a:gd name="T89" fmla="*/ 413 h 2036"/>
                  <a:gd name="T90" fmla="*/ 466 w 1274"/>
                  <a:gd name="T91" fmla="*/ 436 h 2036"/>
                  <a:gd name="T92" fmla="*/ 568 w 1274"/>
                  <a:gd name="T93" fmla="*/ 488 h 2036"/>
                  <a:gd name="T94" fmla="*/ 664 w 1274"/>
                  <a:gd name="T95" fmla="*/ 0 h 2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4" h="2036">
                    <a:moveTo>
                      <a:pt x="664" y="0"/>
                    </a:moveTo>
                    <a:lnTo>
                      <a:pt x="664" y="790"/>
                    </a:lnTo>
                    <a:lnTo>
                      <a:pt x="667" y="789"/>
                    </a:lnTo>
                    <a:lnTo>
                      <a:pt x="674" y="784"/>
                    </a:lnTo>
                    <a:lnTo>
                      <a:pt x="685" y="776"/>
                    </a:lnTo>
                    <a:lnTo>
                      <a:pt x="700" y="766"/>
                    </a:lnTo>
                    <a:lnTo>
                      <a:pt x="719" y="754"/>
                    </a:lnTo>
                    <a:lnTo>
                      <a:pt x="739" y="740"/>
                    </a:lnTo>
                    <a:lnTo>
                      <a:pt x="764" y="725"/>
                    </a:lnTo>
                    <a:lnTo>
                      <a:pt x="789" y="710"/>
                    </a:lnTo>
                    <a:lnTo>
                      <a:pt x="817" y="694"/>
                    </a:lnTo>
                    <a:lnTo>
                      <a:pt x="846" y="679"/>
                    </a:lnTo>
                    <a:lnTo>
                      <a:pt x="875" y="664"/>
                    </a:lnTo>
                    <a:lnTo>
                      <a:pt x="905" y="650"/>
                    </a:lnTo>
                    <a:lnTo>
                      <a:pt x="935" y="638"/>
                    </a:lnTo>
                    <a:lnTo>
                      <a:pt x="965" y="626"/>
                    </a:lnTo>
                    <a:lnTo>
                      <a:pt x="996" y="617"/>
                    </a:lnTo>
                    <a:lnTo>
                      <a:pt x="1021" y="609"/>
                    </a:lnTo>
                    <a:lnTo>
                      <a:pt x="1041" y="603"/>
                    </a:lnTo>
                    <a:lnTo>
                      <a:pt x="1056" y="600"/>
                    </a:lnTo>
                    <a:lnTo>
                      <a:pt x="1067" y="597"/>
                    </a:lnTo>
                    <a:lnTo>
                      <a:pt x="1075" y="596"/>
                    </a:lnTo>
                    <a:lnTo>
                      <a:pt x="1080" y="596"/>
                    </a:lnTo>
                    <a:lnTo>
                      <a:pt x="1082" y="596"/>
                    </a:lnTo>
                    <a:lnTo>
                      <a:pt x="1084" y="597"/>
                    </a:lnTo>
                    <a:lnTo>
                      <a:pt x="1084" y="598"/>
                    </a:lnTo>
                    <a:lnTo>
                      <a:pt x="1084" y="598"/>
                    </a:lnTo>
                    <a:lnTo>
                      <a:pt x="1084" y="600"/>
                    </a:lnTo>
                    <a:lnTo>
                      <a:pt x="1079" y="600"/>
                    </a:lnTo>
                    <a:lnTo>
                      <a:pt x="1069" y="603"/>
                    </a:lnTo>
                    <a:lnTo>
                      <a:pt x="1052" y="607"/>
                    </a:lnTo>
                    <a:lnTo>
                      <a:pt x="1030" y="613"/>
                    </a:lnTo>
                    <a:lnTo>
                      <a:pt x="1005" y="622"/>
                    </a:lnTo>
                    <a:lnTo>
                      <a:pt x="975" y="631"/>
                    </a:lnTo>
                    <a:lnTo>
                      <a:pt x="943" y="643"/>
                    </a:lnTo>
                    <a:lnTo>
                      <a:pt x="907" y="658"/>
                    </a:lnTo>
                    <a:lnTo>
                      <a:pt x="871" y="676"/>
                    </a:lnTo>
                    <a:lnTo>
                      <a:pt x="833" y="695"/>
                    </a:lnTo>
                    <a:lnTo>
                      <a:pt x="796" y="718"/>
                    </a:lnTo>
                    <a:lnTo>
                      <a:pt x="760" y="744"/>
                    </a:lnTo>
                    <a:lnTo>
                      <a:pt x="726" y="773"/>
                    </a:lnTo>
                    <a:lnTo>
                      <a:pt x="693" y="804"/>
                    </a:lnTo>
                    <a:lnTo>
                      <a:pt x="664" y="838"/>
                    </a:lnTo>
                    <a:lnTo>
                      <a:pt x="692" y="1505"/>
                    </a:lnTo>
                    <a:lnTo>
                      <a:pt x="694" y="1504"/>
                    </a:lnTo>
                    <a:lnTo>
                      <a:pt x="702" y="1500"/>
                    </a:lnTo>
                    <a:lnTo>
                      <a:pt x="714" y="1493"/>
                    </a:lnTo>
                    <a:lnTo>
                      <a:pt x="730" y="1485"/>
                    </a:lnTo>
                    <a:lnTo>
                      <a:pt x="750" y="1473"/>
                    </a:lnTo>
                    <a:lnTo>
                      <a:pt x="772" y="1462"/>
                    </a:lnTo>
                    <a:lnTo>
                      <a:pt x="797" y="1448"/>
                    </a:lnTo>
                    <a:lnTo>
                      <a:pt x="824" y="1434"/>
                    </a:lnTo>
                    <a:lnTo>
                      <a:pt x="851" y="1420"/>
                    </a:lnTo>
                    <a:lnTo>
                      <a:pt x="880" y="1405"/>
                    </a:lnTo>
                    <a:lnTo>
                      <a:pt x="910" y="1391"/>
                    </a:lnTo>
                    <a:lnTo>
                      <a:pt x="939" y="1377"/>
                    </a:lnTo>
                    <a:lnTo>
                      <a:pt x="968" y="1366"/>
                    </a:lnTo>
                    <a:lnTo>
                      <a:pt x="995" y="1354"/>
                    </a:lnTo>
                    <a:lnTo>
                      <a:pt x="1022" y="1344"/>
                    </a:lnTo>
                    <a:lnTo>
                      <a:pt x="1050" y="1331"/>
                    </a:lnTo>
                    <a:lnTo>
                      <a:pt x="1079" y="1318"/>
                    </a:lnTo>
                    <a:lnTo>
                      <a:pt x="1108" y="1306"/>
                    </a:lnTo>
                    <a:lnTo>
                      <a:pt x="1137" y="1292"/>
                    </a:lnTo>
                    <a:lnTo>
                      <a:pt x="1164" y="1279"/>
                    </a:lnTo>
                    <a:lnTo>
                      <a:pt x="1190" y="1267"/>
                    </a:lnTo>
                    <a:lnTo>
                      <a:pt x="1213" y="1255"/>
                    </a:lnTo>
                    <a:lnTo>
                      <a:pt x="1234" y="1245"/>
                    </a:lnTo>
                    <a:lnTo>
                      <a:pt x="1250" y="1237"/>
                    </a:lnTo>
                    <a:lnTo>
                      <a:pt x="1264" y="1230"/>
                    </a:lnTo>
                    <a:lnTo>
                      <a:pt x="1272" y="1225"/>
                    </a:lnTo>
                    <a:lnTo>
                      <a:pt x="1274" y="1224"/>
                    </a:lnTo>
                    <a:lnTo>
                      <a:pt x="1272" y="1226"/>
                    </a:lnTo>
                    <a:lnTo>
                      <a:pt x="1265" y="1231"/>
                    </a:lnTo>
                    <a:lnTo>
                      <a:pt x="1252" y="1240"/>
                    </a:lnTo>
                    <a:lnTo>
                      <a:pt x="1235" y="1252"/>
                    </a:lnTo>
                    <a:lnTo>
                      <a:pt x="1213" y="1265"/>
                    </a:lnTo>
                    <a:lnTo>
                      <a:pt x="1185" y="1283"/>
                    </a:lnTo>
                    <a:lnTo>
                      <a:pt x="1152" y="1302"/>
                    </a:lnTo>
                    <a:lnTo>
                      <a:pt x="1114" y="1323"/>
                    </a:lnTo>
                    <a:lnTo>
                      <a:pt x="1070" y="1345"/>
                    </a:lnTo>
                    <a:lnTo>
                      <a:pt x="1021" y="1369"/>
                    </a:lnTo>
                    <a:lnTo>
                      <a:pt x="975" y="1391"/>
                    </a:lnTo>
                    <a:lnTo>
                      <a:pt x="931" y="1412"/>
                    </a:lnTo>
                    <a:lnTo>
                      <a:pt x="890" y="1432"/>
                    </a:lnTo>
                    <a:lnTo>
                      <a:pt x="851" y="1451"/>
                    </a:lnTo>
                    <a:lnTo>
                      <a:pt x="816" y="1472"/>
                    </a:lnTo>
                    <a:lnTo>
                      <a:pt x="784" y="1492"/>
                    </a:lnTo>
                    <a:lnTo>
                      <a:pt x="758" y="1512"/>
                    </a:lnTo>
                    <a:lnTo>
                      <a:pt x="735" y="1535"/>
                    </a:lnTo>
                    <a:lnTo>
                      <a:pt x="717" y="1559"/>
                    </a:lnTo>
                    <a:lnTo>
                      <a:pt x="706" y="1584"/>
                    </a:lnTo>
                    <a:lnTo>
                      <a:pt x="699" y="1612"/>
                    </a:lnTo>
                    <a:lnTo>
                      <a:pt x="697" y="1637"/>
                    </a:lnTo>
                    <a:lnTo>
                      <a:pt x="696" y="1667"/>
                    </a:lnTo>
                    <a:lnTo>
                      <a:pt x="694" y="1700"/>
                    </a:lnTo>
                    <a:lnTo>
                      <a:pt x="694" y="1735"/>
                    </a:lnTo>
                    <a:lnTo>
                      <a:pt x="694" y="1772"/>
                    </a:lnTo>
                    <a:lnTo>
                      <a:pt x="694" y="1809"/>
                    </a:lnTo>
                    <a:lnTo>
                      <a:pt x="696" y="1846"/>
                    </a:lnTo>
                    <a:lnTo>
                      <a:pt x="697" y="1880"/>
                    </a:lnTo>
                    <a:lnTo>
                      <a:pt x="698" y="1913"/>
                    </a:lnTo>
                    <a:lnTo>
                      <a:pt x="698" y="1942"/>
                    </a:lnTo>
                    <a:lnTo>
                      <a:pt x="699" y="1966"/>
                    </a:lnTo>
                    <a:lnTo>
                      <a:pt x="700" y="1984"/>
                    </a:lnTo>
                    <a:lnTo>
                      <a:pt x="700" y="1996"/>
                    </a:lnTo>
                    <a:lnTo>
                      <a:pt x="700" y="2000"/>
                    </a:lnTo>
                    <a:lnTo>
                      <a:pt x="704" y="2036"/>
                    </a:lnTo>
                    <a:lnTo>
                      <a:pt x="616" y="2036"/>
                    </a:lnTo>
                    <a:lnTo>
                      <a:pt x="616" y="1479"/>
                    </a:lnTo>
                    <a:lnTo>
                      <a:pt x="616" y="1477"/>
                    </a:lnTo>
                    <a:lnTo>
                      <a:pt x="615" y="1471"/>
                    </a:lnTo>
                    <a:lnTo>
                      <a:pt x="611" y="1460"/>
                    </a:lnTo>
                    <a:lnTo>
                      <a:pt x="608" y="1448"/>
                    </a:lnTo>
                    <a:lnTo>
                      <a:pt x="601" y="1432"/>
                    </a:lnTo>
                    <a:lnTo>
                      <a:pt x="592" y="1413"/>
                    </a:lnTo>
                    <a:lnTo>
                      <a:pt x="580" y="1392"/>
                    </a:lnTo>
                    <a:lnTo>
                      <a:pt x="564" y="1369"/>
                    </a:lnTo>
                    <a:lnTo>
                      <a:pt x="544" y="1345"/>
                    </a:lnTo>
                    <a:lnTo>
                      <a:pt x="521" y="1318"/>
                    </a:lnTo>
                    <a:lnTo>
                      <a:pt x="493" y="1292"/>
                    </a:lnTo>
                    <a:lnTo>
                      <a:pt x="460" y="1265"/>
                    </a:lnTo>
                    <a:lnTo>
                      <a:pt x="421" y="1238"/>
                    </a:lnTo>
                    <a:lnTo>
                      <a:pt x="376" y="1210"/>
                    </a:lnTo>
                    <a:lnTo>
                      <a:pt x="325" y="1183"/>
                    </a:lnTo>
                    <a:lnTo>
                      <a:pt x="267" y="1157"/>
                    </a:lnTo>
                    <a:lnTo>
                      <a:pt x="264" y="1156"/>
                    </a:lnTo>
                    <a:lnTo>
                      <a:pt x="255" y="1151"/>
                    </a:lnTo>
                    <a:lnTo>
                      <a:pt x="243" y="1145"/>
                    </a:lnTo>
                    <a:lnTo>
                      <a:pt x="225" y="1136"/>
                    </a:lnTo>
                    <a:lnTo>
                      <a:pt x="205" y="1126"/>
                    </a:lnTo>
                    <a:lnTo>
                      <a:pt x="183" y="1114"/>
                    </a:lnTo>
                    <a:lnTo>
                      <a:pt x="157" y="1102"/>
                    </a:lnTo>
                    <a:lnTo>
                      <a:pt x="132" y="1088"/>
                    </a:lnTo>
                    <a:lnTo>
                      <a:pt x="107" y="1074"/>
                    </a:lnTo>
                    <a:lnTo>
                      <a:pt x="81" y="1060"/>
                    </a:lnTo>
                    <a:lnTo>
                      <a:pt x="57" y="1046"/>
                    </a:lnTo>
                    <a:lnTo>
                      <a:pt x="35" y="1032"/>
                    </a:lnTo>
                    <a:lnTo>
                      <a:pt x="15" y="1020"/>
                    </a:lnTo>
                    <a:lnTo>
                      <a:pt x="0" y="1008"/>
                    </a:lnTo>
                    <a:lnTo>
                      <a:pt x="3" y="1010"/>
                    </a:lnTo>
                    <a:lnTo>
                      <a:pt x="11" y="1014"/>
                    </a:lnTo>
                    <a:lnTo>
                      <a:pt x="23" y="1021"/>
                    </a:lnTo>
                    <a:lnTo>
                      <a:pt x="41" y="1029"/>
                    </a:lnTo>
                    <a:lnTo>
                      <a:pt x="61" y="1038"/>
                    </a:lnTo>
                    <a:lnTo>
                      <a:pt x="85" y="1050"/>
                    </a:lnTo>
                    <a:lnTo>
                      <a:pt x="111" y="1062"/>
                    </a:lnTo>
                    <a:lnTo>
                      <a:pt x="140" y="1076"/>
                    </a:lnTo>
                    <a:lnTo>
                      <a:pt x="171" y="1090"/>
                    </a:lnTo>
                    <a:lnTo>
                      <a:pt x="202" y="1105"/>
                    </a:lnTo>
                    <a:lnTo>
                      <a:pt x="235" y="1120"/>
                    </a:lnTo>
                    <a:lnTo>
                      <a:pt x="267" y="1134"/>
                    </a:lnTo>
                    <a:lnTo>
                      <a:pt x="298" y="1149"/>
                    </a:lnTo>
                    <a:lnTo>
                      <a:pt x="329" y="1162"/>
                    </a:lnTo>
                    <a:lnTo>
                      <a:pt x="359" y="1174"/>
                    </a:lnTo>
                    <a:lnTo>
                      <a:pt x="395" y="1190"/>
                    </a:lnTo>
                    <a:lnTo>
                      <a:pt x="429" y="1209"/>
                    </a:lnTo>
                    <a:lnTo>
                      <a:pt x="460" y="1228"/>
                    </a:lnTo>
                    <a:lnTo>
                      <a:pt x="489" y="1250"/>
                    </a:lnTo>
                    <a:lnTo>
                      <a:pt x="515" y="1271"/>
                    </a:lnTo>
                    <a:lnTo>
                      <a:pt x="537" y="1292"/>
                    </a:lnTo>
                    <a:lnTo>
                      <a:pt x="558" y="1313"/>
                    </a:lnTo>
                    <a:lnTo>
                      <a:pt x="575" y="1331"/>
                    </a:lnTo>
                    <a:lnTo>
                      <a:pt x="589" y="1347"/>
                    </a:lnTo>
                    <a:lnTo>
                      <a:pt x="601" y="1361"/>
                    </a:lnTo>
                    <a:lnTo>
                      <a:pt x="609" y="1373"/>
                    </a:lnTo>
                    <a:lnTo>
                      <a:pt x="614" y="1380"/>
                    </a:lnTo>
                    <a:lnTo>
                      <a:pt x="616" y="1382"/>
                    </a:lnTo>
                    <a:lnTo>
                      <a:pt x="637" y="587"/>
                    </a:lnTo>
                    <a:lnTo>
                      <a:pt x="635" y="585"/>
                    </a:lnTo>
                    <a:lnTo>
                      <a:pt x="633" y="579"/>
                    </a:lnTo>
                    <a:lnTo>
                      <a:pt x="626" y="570"/>
                    </a:lnTo>
                    <a:lnTo>
                      <a:pt x="617" y="557"/>
                    </a:lnTo>
                    <a:lnTo>
                      <a:pt x="603" y="542"/>
                    </a:lnTo>
                    <a:lnTo>
                      <a:pt x="585" y="525"/>
                    </a:lnTo>
                    <a:lnTo>
                      <a:pt x="560" y="504"/>
                    </a:lnTo>
                    <a:lnTo>
                      <a:pt x="530" y="483"/>
                    </a:lnTo>
                    <a:lnTo>
                      <a:pt x="493" y="460"/>
                    </a:lnTo>
                    <a:lnTo>
                      <a:pt x="450" y="436"/>
                    </a:lnTo>
                    <a:lnTo>
                      <a:pt x="398" y="411"/>
                    </a:lnTo>
                    <a:lnTo>
                      <a:pt x="401" y="413"/>
                    </a:lnTo>
                    <a:lnTo>
                      <a:pt x="410" y="415"/>
                    </a:lnTo>
                    <a:lnTo>
                      <a:pt x="424" y="421"/>
                    </a:lnTo>
                    <a:lnTo>
                      <a:pt x="444" y="428"/>
                    </a:lnTo>
                    <a:lnTo>
                      <a:pt x="466" y="436"/>
                    </a:lnTo>
                    <a:lnTo>
                      <a:pt x="490" y="446"/>
                    </a:lnTo>
                    <a:lnTo>
                      <a:pt x="515" y="459"/>
                    </a:lnTo>
                    <a:lnTo>
                      <a:pt x="542" y="473"/>
                    </a:lnTo>
                    <a:lnTo>
                      <a:pt x="568" y="488"/>
                    </a:lnTo>
                    <a:lnTo>
                      <a:pt x="594" y="505"/>
                    </a:lnTo>
                    <a:lnTo>
                      <a:pt x="617" y="525"/>
                    </a:lnTo>
                    <a:lnTo>
                      <a:pt x="637" y="544"/>
                    </a:lnTo>
                    <a:lnTo>
                      <a:pt x="6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0" name="Freeform 48"/>
              <p:cNvSpPr>
                <a:spLocks/>
              </p:cNvSpPr>
              <p:nvPr/>
            </p:nvSpPr>
            <p:spPr bwMode="auto">
              <a:xfrm>
                <a:off x="9852026" y="2866231"/>
                <a:ext cx="368300" cy="230188"/>
              </a:xfrm>
              <a:custGeom>
                <a:avLst/>
                <a:gdLst>
                  <a:gd name="T0" fmla="*/ 150 w 232"/>
                  <a:gd name="T1" fmla="*/ 0 h 145"/>
                  <a:gd name="T2" fmla="*/ 167 w 232"/>
                  <a:gd name="T3" fmla="*/ 3 h 145"/>
                  <a:gd name="T4" fmla="*/ 183 w 232"/>
                  <a:gd name="T5" fmla="*/ 6 h 145"/>
                  <a:gd name="T6" fmla="*/ 197 w 232"/>
                  <a:gd name="T7" fmla="*/ 11 h 145"/>
                  <a:gd name="T8" fmla="*/ 208 w 232"/>
                  <a:gd name="T9" fmla="*/ 17 h 145"/>
                  <a:gd name="T10" fmla="*/ 217 w 232"/>
                  <a:gd name="T11" fmla="*/ 22 h 145"/>
                  <a:gd name="T12" fmla="*/ 224 w 232"/>
                  <a:gd name="T13" fmla="*/ 27 h 145"/>
                  <a:gd name="T14" fmla="*/ 229 w 232"/>
                  <a:gd name="T15" fmla="*/ 30 h 145"/>
                  <a:gd name="T16" fmla="*/ 231 w 232"/>
                  <a:gd name="T17" fmla="*/ 32 h 145"/>
                  <a:gd name="T18" fmla="*/ 232 w 232"/>
                  <a:gd name="T19" fmla="*/ 57 h 145"/>
                  <a:gd name="T20" fmla="*/ 229 w 232"/>
                  <a:gd name="T21" fmla="*/ 78 h 145"/>
                  <a:gd name="T22" fmla="*/ 222 w 232"/>
                  <a:gd name="T23" fmla="*/ 95 h 145"/>
                  <a:gd name="T24" fmla="*/ 210 w 232"/>
                  <a:gd name="T25" fmla="*/ 110 h 145"/>
                  <a:gd name="T26" fmla="*/ 198 w 232"/>
                  <a:gd name="T27" fmla="*/ 122 h 145"/>
                  <a:gd name="T28" fmla="*/ 182 w 232"/>
                  <a:gd name="T29" fmla="*/ 130 h 145"/>
                  <a:gd name="T30" fmla="*/ 163 w 232"/>
                  <a:gd name="T31" fmla="*/ 137 h 145"/>
                  <a:gd name="T32" fmla="*/ 143 w 232"/>
                  <a:gd name="T33" fmla="*/ 141 h 145"/>
                  <a:gd name="T34" fmla="*/ 124 w 232"/>
                  <a:gd name="T35" fmla="*/ 144 h 145"/>
                  <a:gd name="T36" fmla="*/ 104 w 232"/>
                  <a:gd name="T37" fmla="*/ 145 h 145"/>
                  <a:gd name="T38" fmla="*/ 83 w 232"/>
                  <a:gd name="T39" fmla="*/ 145 h 145"/>
                  <a:gd name="T40" fmla="*/ 65 w 232"/>
                  <a:gd name="T41" fmla="*/ 144 h 145"/>
                  <a:gd name="T42" fmla="*/ 48 w 232"/>
                  <a:gd name="T43" fmla="*/ 142 h 145"/>
                  <a:gd name="T44" fmla="*/ 31 w 232"/>
                  <a:gd name="T45" fmla="*/ 140 h 145"/>
                  <a:gd name="T46" fmla="*/ 19 w 232"/>
                  <a:gd name="T47" fmla="*/ 139 h 145"/>
                  <a:gd name="T48" fmla="*/ 8 w 232"/>
                  <a:gd name="T49" fmla="*/ 137 h 145"/>
                  <a:gd name="T50" fmla="*/ 3 w 232"/>
                  <a:gd name="T51" fmla="*/ 135 h 145"/>
                  <a:gd name="T52" fmla="*/ 0 w 232"/>
                  <a:gd name="T53" fmla="*/ 135 h 145"/>
                  <a:gd name="T54" fmla="*/ 18 w 232"/>
                  <a:gd name="T55" fmla="*/ 97 h 145"/>
                  <a:gd name="T56" fmla="*/ 36 w 232"/>
                  <a:gd name="T57" fmla="*/ 67 h 145"/>
                  <a:gd name="T58" fmla="*/ 56 w 232"/>
                  <a:gd name="T59" fmla="*/ 43 h 145"/>
                  <a:gd name="T60" fmla="*/ 75 w 232"/>
                  <a:gd name="T61" fmla="*/ 26 h 145"/>
                  <a:gd name="T62" fmla="*/ 95 w 232"/>
                  <a:gd name="T63" fmla="*/ 13 h 145"/>
                  <a:gd name="T64" fmla="*/ 113 w 232"/>
                  <a:gd name="T65" fmla="*/ 5 h 145"/>
                  <a:gd name="T66" fmla="*/ 133 w 232"/>
                  <a:gd name="T67" fmla="*/ 2 h 145"/>
                  <a:gd name="T68" fmla="*/ 150 w 232"/>
                  <a:gd name="T6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2" h="145">
                    <a:moveTo>
                      <a:pt x="150" y="0"/>
                    </a:moveTo>
                    <a:lnTo>
                      <a:pt x="167" y="3"/>
                    </a:lnTo>
                    <a:lnTo>
                      <a:pt x="183" y="6"/>
                    </a:lnTo>
                    <a:lnTo>
                      <a:pt x="197" y="11"/>
                    </a:lnTo>
                    <a:lnTo>
                      <a:pt x="208" y="17"/>
                    </a:lnTo>
                    <a:lnTo>
                      <a:pt x="217" y="22"/>
                    </a:lnTo>
                    <a:lnTo>
                      <a:pt x="224" y="27"/>
                    </a:lnTo>
                    <a:lnTo>
                      <a:pt x="229" y="30"/>
                    </a:lnTo>
                    <a:lnTo>
                      <a:pt x="231" y="32"/>
                    </a:lnTo>
                    <a:lnTo>
                      <a:pt x="232" y="57"/>
                    </a:lnTo>
                    <a:lnTo>
                      <a:pt x="229" y="78"/>
                    </a:lnTo>
                    <a:lnTo>
                      <a:pt x="222" y="95"/>
                    </a:lnTo>
                    <a:lnTo>
                      <a:pt x="210" y="110"/>
                    </a:lnTo>
                    <a:lnTo>
                      <a:pt x="198" y="122"/>
                    </a:lnTo>
                    <a:lnTo>
                      <a:pt x="182" y="130"/>
                    </a:lnTo>
                    <a:lnTo>
                      <a:pt x="163" y="137"/>
                    </a:lnTo>
                    <a:lnTo>
                      <a:pt x="143" y="141"/>
                    </a:lnTo>
                    <a:lnTo>
                      <a:pt x="124" y="144"/>
                    </a:lnTo>
                    <a:lnTo>
                      <a:pt x="104" y="145"/>
                    </a:lnTo>
                    <a:lnTo>
                      <a:pt x="83" y="145"/>
                    </a:lnTo>
                    <a:lnTo>
                      <a:pt x="65" y="144"/>
                    </a:lnTo>
                    <a:lnTo>
                      <a:pt x="48" y="142"/>
                    </a:lnTo>
                    <a:lnTo>
                      <a:pt x="31" y="140"/>
                    </a:lnTo>
                    <a:lnTo>
                      <a:pt x="19" y="139"/>
                    </a:lnTo>
                    <a:lnTo>
                      <a:pt x="8" y="137"/>
                    </a:lnTo>
                    <a:lnTo>
                      <a:pt x="3" y="135"/>
                    </a:lnTo>
                    <a:lnTo>
                      <a:pt x="0" y="135"/>
                    </a:lnTo>
                    <a:lnTo>
                      <a:pt x="18" y="97"/>
                    </a:lnTo>
                    <a:lnTo>
                      <a:pt x="36" y="67"/>
                    </a:lnTo>
                    <a:lnTo>
                      <a:pt x="56" y="43"/>
                    </a:lnTo>
                    <a:lnTo>
                      <a:pt x="75" y="26"/>
                    </a:lnTo>
                    <a:lnTo>
                      <a:pt x="95" y="13"/>
                    </a:lnTo>
                    <a:lnTo>
                      <a:pt x="113" y="5"/>
                    </a:lnTo>
                    <a:lnTo>
                      <a:pt x="133"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1" name="Freeform 49"/>
              <p:cNvSpPr>
                <a:spLocks/>
              </p:cNvSpPr>
              <p:nvPr/>
            </p:nvSpPr>
            <p:spPr bwMode="auto">
              <a:xfrm>
                <a:off x="9853613" y="2866231"/>
                <a:ext cx="360363" cy="211138"/>
              </a:xfrm>
              <a:custGeom>
                <a:avLst/>
                <a:gdLst>
                  <a:gd name="T0" fmla="*/ 146 w 227"/>
                  <a:gd name="T1" fmla="*/ 0 h 133"/>
                  <a:gd name="T2" fmla="*/ 162 w 227"/>
                  <a:gd name="T3" fmla="*/ 2 h 133"/>
                  <a:gd name="T4" fmla="*/ 178 w 227"/>
                  <a:gd name="T5" fmla="*/ 5 h 133"/>
                  <a:gd name="T6" fmla="*/ 191 w 227"/>
                  <a:gd name="T7" fmla="*/ 10 h 133"/>
                  <a:gd name="T8" fmla="*/ 204 w 227"/>
                  <a:gd name="T9" fmla="*/ 15 h 133"/>
                  <a:gd name="T10" fmla="*/ 214 w 227"/>
                  <a:gd name="T11" fmla="*/ 21 h 133"/>
                  <a:gd name="T12" fmla="*/ 221 w 227"/>
                  <a:gd name="T13" fmla="*/ 26 h 133"/>
                  <a:gd name="T14" fmla="*/ 227 w 227"/>
                  <a:gd name="T15" fmla="*/ 29 h 133"/>
                  <a:gd name="T16" fmla="*/ 0 w 227"/>
                  <a:gd name="T17" fmla="*/ 133 h 133"/>
                  <a:gd name="T18" fmla="*/ 18 w 227"/>
                  <a:gd name="T19" fmla="*/ 96 h 133"/>
                  <a:gd name="T20" fmla="*/ 36 w 227"/>
                  <a:gd name="T21" fmla="*/ 67 h 133"/>
                  <a:gd name="T22" fmla="*/ 55 w 227"/>
                  <a:gd name="T23" fmla="*/ 44 h 133"/>
                  <a:gd name="T24" fmla="*/ 73 w 227"/>
                  <a:gd name="T25" fmla="*/ 27 h 133"/>
                  <a:gd name="T26" fmla="*/ 92 w 227"/>
                  <a:gd name="T27" fmla="*/ 14 h 133"/>
                  <a:gd name="T28" fmla="*/ 111 w 227"/>
                  <a:gd name="T29" fmla="*/ 6 h 133"/>
                  <a:gd name="T30" fmla="*/ 129 w 227"/>
                  <a:gd name="T31" fmla="*/ 2 h 133"/>
                  <a:gd name="T32" fmla="*/ 146 w 227"/>
                  <a:gd name="T3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33">
                    <a:moveTo>
                      <a:pt x="146" y="0"/>
                    </a:moveTo>
                    <a:lnTo>
                      <a:pt x="162" y="2"/>
                    </a:lnTo>
                    <a:lnTo>
                      <a:pt x="178" y="5"/>
                    </a:lnTo>
                    <a:lnTo>
                      <a:pt x="191" y="10"/>
                    </a:lnTo>
                    <a:lnTo>
                      <a:pt x="204" y="15"/>
                    </a:lnTo>
                    <a:lnTo>
                      <a:pt x="214" y="21"/>
                    </a:lnTo>
                    <a:lnTo>
                      <a:pt x="221" y="26"/>
                    </a:lnTo>
                    <a:lnTo>
                      <a:pt x="227" y="29"/>
                    </a:lnTo>
                    <a:lnTo>
                      <a:pt x="0" y="133"/>
                    </a:lnTo>
                    <a:lnTo>
                      <a:pt x="18" y="96"/>
                    </a:lnTo>
                    <a:lnTo>
                      <a:pt x="36" y="67"/>
                    </a:lnTo>
                    <a:lnTo>
                      <a:pt x="55" y="44"/>
                    </a:lnTo>
                    <a:lnTo>
                      <a:pt x="73" y="27"/>
                    </a:lnTo>
                    <a:lnTo>
                      <a:pt x="92" y="14"/>
                    </a:lnTo>
                    <a:lnTo>
                      <a:pt x="111" y="6"/>
                    </a:lnTo>
                    <a:lnTo>
                      <a:pt x="129" y="2"/>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2" name="Freeform 50"/>
              <p:cNvSpPr>
                <a:spLocks/>
              </p:cNvSpPr>
              <p:nvPr/>
            </p:nvSpPr>
            <p:spPr bwMode="auto">
              <a:xfrm>
                <a:off x="9647238" y="2634456"/>
                <a:ext cx="325438" cy="195263"/>
              </a:xfrm>
              <a:custGeom>
                <a:avLst/>
                <a:gdLst>
                  <a:gd name="T0" fmla="*/ 104 w 205"/>
                  <a:gd name="T1" fmla="*/ 0 h 123"/>
                  <a:gd name="T2" fmla="*/ 123 w 205"/>
                  <a:gd name="T3" fmla="*/ 1 h 123"/>
                  <a:gd name="T4" fmla="*/ 140 w 205"/>
                  <a:gd name="T5" fmla="*/ 6 h 123"/>
                  <a:gd name="T6" fmla="*/ 155 w 205"/>
                  <a:gd name="T7" fmla="*/ 11 h 123"/>
                  <a:gd name="T8" fmla="*/ 166 w 205"/>
                  <a:gd name="T9" fmla="*/ 19 h 123"/>
                  <a:gd name="T10" fmla="*/ 177 w 205"/>
                  <a:gd name="T11" fmla="*/ 30 h 123"/>
                  <a:gd name="T12" fmla="*/ 185 w 205"/>
                  <a:gd name="T13" fmla="*/ 39 h 123"/>
                  <a:gd name="T14" fmla="*/ 192 w 205"/>
                  <a:gd name="T15" fmla="*/ 49 h 123"/>
                  <a:gd name="T16" fmla="*/ 197 w 205"/>
                  <a:gd name="T17" fmla="*/ 59 h 123"/>
                  <a:gd name="T18" fmla="*/ 201 w 205"/>
                  <a:gd name="T19" fmla="*/ 68 h 123"/>
                  <a:gd name="T20" fmla="*/ 203 w 205"/>
                  <a:gd name="T21" fmla="*/ 75 h 123"/>
                  <a:gd name="T22" fmla="*/ 204 w 205"/>
                  <a:gd name="T23" fmla="*/ 78 h 123"/>
                  <a:gd name="T24" fmla="*/ 205 w 205"/>
                  <a:gd name="T25" fmla="*/ 81 h 123"/>
                  <a:gd name="T26" fmla="*/ 193 w 205"/>
                  <a:gd name="T27" fmla="*/ 99 h 123"/>
                  <a:gd name="T28" fmla="*/ 178 w 205"/>
                  <a:gd name="T29" fmla="*/ 113 h 123"/>
                  <a:gd name="T30" fmla="*/ 163 w 205"/>
                  <a:gd name="T31" fmla="*/ 121 h 123"/>
                  <a:gd name="T32" fmla="*/ 147 w 205"/>
                  <a:gd name="T33" fmla="*/ 123 h 123"/>
                  <a:gd name="T34" fmla="*/ 129 w 205"/>
                  <a:gd name="T35" fmla="*/ 123 h 123"/>
                  <a:gd name="T36" fmla="*/ 112 w 205"/>
                  <a:gd name="T37" fmla="*/ 119 h 123"/>
                  <a:gd name="T38" fmla="*/ 96 w 205"/>
                  <a:gd name="T39" fmla="*/ 112 h 123"/>
                  <a:gd name="T40" fmla="*/ 78 w 205"/>
                  <a:gd name="T41" fmla="*/ 104 h 123"/>
                  <a:gd name="T42" fmla="*/ 62 w 205"/>
                  <a:gd name="T43" fmla="*/ 93 h 123"/>
                  <a:gd name="T44" fmla="*/ 48 w 205"/>
                  <a:gd name="T45" fmla="*/ 82 h 123"/>
                  <a:gd name="T46" fmla="*/ 35 w 205"/>
                  <a:gd name="T47" fmla="*/ 71 h 123"/>
                  <a:gd name="T48" fmla="*/ 23 w 205"/>
                  <a:gd name="T49" fmla="*/ 60 h 123"/>
                  <a:gd name="T50" fmla="*/ 13 w 205"/>
                  <a:gd name="T51" fmla="*/ 51 h 123"/>
                  <a:gd name="T52" fmla="*/ 6 w 205"/>
                  <a:gd name="T53" fmla="*/ 44 h 123"/>
                  <a:gd name="T54" fmla="*/ 1 w 205"/>
                  <a:gd name="T55" fmla="*/ 39 h 123"/>
                  <a:gd name="T56" fmla="*/ 0 w 205"/>
                  <a:gd name="T57" fmla="*/ 37 h 123"/>
                  <a:gd name="T58" fmla="*/ 30 w 205"/>
                  <a:gd name="T59" fmla="*/ 21 h 123"/>
                  <a:gd name="T60" fmla="*/ 58 w 205"/>
                  <a:gd name="T61" fmla="*/ 9 h 123"/>
                  <a:gd name="T62" fmla="*/ 82 w 205"/>
                  <a:gd name="T63" fmla="*/ 2 h 123"/>
                  <a:gd name="T64" fmla="*/ 104 w 205"/>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123">
                    <a:moveTo>
                      <a:pt x="104" y="0"/>
                    </a:moveTo>
                    <a:lnTo>
                      <a:pt x="123" y="1"/>
                    </a:lnTo>
                    <a:lnTo>
                      <a:pt x="140" y="6"/>
                    </a:lnTo>
                    <a:lnTo>
                      <a:pt x="155" y="11"/>
                    </a:lnTo>
                    <a:lnTo>
                      <a:pt x="166" y="19"/>
                    </a:lnTo>
                    <a:lnTo>
                      <a:pt x="177" y="30"/>
                    </a:lnTo>
                    <a:lnTo>
                      <a:pt x="185" y="39"/>
                    </a:lnTo>
                    <a:lnTo>
                      <a:pt x="192" y="49"/>
                    </a:lnTo>
                    <a:lnTo>
                      <a:pt x="197" y="59"/>
                    </a:lnTo>
                    <a:lnTo>
                      <a:pt x="201" y="68"/>
                    </a:lnTo>
                    <a:lnTo>
                      <a:pt x="203" y="75"/>
                    </a:lnTo>
                    <a:lnTo>
                      <a:pt x="204" y="78"/>
                    </a:lnTo>
                    <a:lnTo>
                      <a:pt x="205" y="81"/>
                    </a:lnTo>
                    <a:lnTo>
                      <a:pt x="193" y="99"/>
                    </a:lnTo>
                    <a:lnTo>
                      <a:pt x="178" y="113"/>
                    </a:lnTo>
                    <a:lnTo>
                      <a:pt x="163" y="121"/>
                    </a:lnTo>
                    <a:lnTo>
                      <a:pt x="147" y="123"/>
                    </a:lnTo>
                    <a:lnTo>
                      <a:pt x="129" y="123"/>
                    </a:lnTo>
                    <a:lnTo>
                      <a:pt x="112" y="119"/>
                    </a:lnTo>
                    <a:lnTo>
                      <a:pt x="96" y="112"/>
                    </a:lnTo>
                    <a:lnTo>
                      <a:pt x="78" y="104"/>
                    </a:lnTo>
                    <a:lnTo>
                      <a:pt x="62" y="93"/>
                    </a:lnTo>
                    <a:lnTo>
                      <a:pt x="48" y="82"/>
                    </a:lnTo>
                    <a:lnTo>
                      <a:pt x="35" y="71"/>
                    </a:lnTo>
                    <a:lnTo>
                      <a:pt x="23" y="60"/>
                    </a:lnTo>
                    <a:lnTo>
                      <a:pt x="13" y="51"/>
                    </a:lnTo>
                    <a:lnTo>
                      <a:pt x="6" y="44"/>
                    </a:lnTo>
                    <a:lnTo>
                      <a:pt x="1" y="39"/>
                    </a:lnTo>
                    <a:lnTo>
                      <a:pt x="0" y="37"/>
                    </a:lnTo>
                    <a:lnTo>
                      <a:pt x="30" y="21"/>
                    </a:lnTo>
                    <a:lnTo>
                      <a:pt x="58" y="9"/>
                    </a:lnTo>
                    <a:lnTo>
                      <a:pt x="82" y="2"/>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3" name="Freeform 51"/>
              <p:cNvSpPr>
                <a:spLocks/>
              </p:cNvSpPr>
              <p:nvPr/>
            </p:nvSpPr>
            <p:spPr bwMode="auto">
              <a:xfrm>
                <a:off x="9648826" y="2634456"/>
                <a:ext cx="322263" cy="122238"/>
              </a:xfrm>
              <a:custGeom>
                <a:avLst/>
                <a:gdLst>
                  <a:gd name="T0" fmla="*/ 102 w 203"/>
                  <a:gd name="T1" fmla="*/ 0 h 77"/>
                  <a:gd name="T2" fmla="*/ 120 w 203"/>
                  <a:gd name="T3" fmla="*/ 1 h 77"/>
                  <a:gd name="T4" fmla="*/ 136 w 203"/>
                  <a:gd name="T5" fmla="*/ 4 h 77"/>
                  <a:gd name="T6" fmla="*/ 151 w 203"/>
                  <a:gd name="T7" fmla="*/ 10 h 77"/>
                  <a:gd name="T8" fmla="*/ 163 w 203"/>
                  <a:gd name="T9" fmla="*/ 18 h 77"/>
                  <a:gd name="T10" fmla="*/ 173 w 203"/>
                  <a:gd name="T11" fmla="*/ 28 h 77"/>
                  <a:gd name="T12" fmla="*/ 182 w 203"/>
                  <a:gd name="T13" fmla="*/ 37 h 77"/>
                  <a:gd name="T14" fmla="*/ 189 w 203"/>
                  <a:gd name="T15" fmla="*/ 47 h 77"/>
                  <a:gd name="T16" fmla="*/ 195 w 203"/>
                  <a:gd name="T17" fmla="*/ 56 h 77"/>
                  <a:gd name="T18" fmla="*/ 199 w 203"/>
                  <a:gd name="T19" fmla="*/ 64 h 77"/>
                  <a:gd name="T20" fmla="*/ 202 w 203"/>
                  <a:gd name="T21" fmla="*/ 73 h 77"/>
                  <a:gd name="T22" fmla="*/ 203 w 203"/>
                  <a:gd name="T23" fmla="*/ 77 h 77"/>
                  <a:gd name="T24" fmla="*/ 0 w 203"/>
                  <a:gd name="T25" fmla="*/ 36 h 77"/>
                  <a:gd name="T26" fmla="*/ 30 w 203"/>
                  <a:gd name="T27" fmla="*/ 19 h 77"/>
                  <a:gd name="T28" fmla="*/ 57 w 203"/>
                  <a:gd name="T29" fmla="*/ 9 h 77"/>
                  <a:gd name="T30" fmla="*/ 80 w 203"/>
                  <a:gd name="T31" fmla="*/ 3 h 77"/>
                  <a:gd name="T32" fmla="*/ 102 w 203"/>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77">
                    <a:moveTo>
                      <a:pt x="102" y="0"/>
                    </a:moveTo>
                    <a:lnTo>
                      <a:pt x="120" y="1"/>
                    </a:lnTo>
                    <a:lnTo>
                      <a:pt x="136" y="4"/>
                    </a:lnTo>
                    <a:lnTo>
                      <a:pt x="151" y="10"/>
                    </a:lnTo>
                    <a:lnTo>
                      <a:pt x="163" y="18"/>
                    </a:lnTo>
                    <a:lnTo>
                      <a:pt x="173" y="28"/>
                    </a:lnTo>
                    <a:lnTo>
                      <a:pt x="182" y="37"/>
                    </a:lnTo>
                    <a:lnTo>
                      <a:pt x="189" y="47"/>
                    </a:lnTo>
                    <a:lnTo>
                      <a:pt x="195" y="56"/>
                    </a:lnTo>
                    <a:lnTo>
                      <a:pt x="199" y="64"/>
                    </a:lnTo>
                    <a:lnTo>
                      <a:pt x="202" y="73"/>
                    </a:lnTo>
                    <a:lnTo>
                      <a:pt x="203" y="77"/>
                    </a:lnTo>
                    <a:lnTo>
                      <a:pt x="0" y="36"/>
                    </a:lnTo>
                    <a:lnTo>
                      <a:pt x="30" y="19"/>
                    </a:lnTo>
                    <a:lnTo>
                      <a:pt x="57" y="9"/>
                    </a:lnTo>
                    <a:lnTo>
                      <a:pt x="80"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4" name="Freeform 52"/>
              <p:cNvSpPr>
                <a:spLocks/>
              </p:cNvSpPr>
              <p:nvPr/>
            </p:nvSpPr>
            <p:spPr bwMode="auto">
              <a:xfrm>
                <a:off x="9231313" y="3893343"/>
                <a:ext cx="369888" cy="228600"/>
              </a:xfrm>
              <a:custGeom>
                <a:avLst/>
                <a:gdLst>
                  <a:gd name="T0" fmla="*/ 151 w 233"/>
                  <a:gd name="T1" fmla="*/ 0 h 144"/>
                  <a:gd name="T2" fmla="*/ 167 w 233"/>
                  <a:gd name="T3" fmla="*/ 2 h 144"/>
                  <a:gd name="T4" fmla="*/ 183 w 233"/>
                  <a:gd name="T5" fmla="*/ 5 h 144"/>
                  <a:gd name="T6" fmla="*/ 196 w 233"/>
                  <a:gd name="T7" fmla="*/ 10 h 144"/>
                  <a:gd name="T8" fmla="*/ 209 w 233"/>
                  <a:gd name="T9" fmla="*/ 16 h 144"/>
                  <a:gd name="T10" fmla="*/ 218 w 233"/>
                  <a:gd name="T11" fmla="*/ 22 h 144"/>
                  <a:gd name="T12" fmla="*/ 225 w 233"/>
                  <a:gd name="T13" fmla="*/ 26 h 144"/>
                  <a:gd name="T14" fmla="*/ 230 w 233"/>
                  <a:gd name="T15" fmla="*/ 30 h 144"/>
                  <a:gd name="T16" fmla="*/ 232 w 233"/>
                  <a:gd name="T17" fmla="*/ 31 h 144"/>
                  <a:gd name="T18" fmla="*/ 233 w 233"/>
                  <a:gd name="T19" fmla="*/ 56 h 144"/>
                  <a:gd name="T20" fmla="*/ 230 w 233"/>
                  <a:gd name="T21" fmla="*/ 77 h 144"/>
                  <a:gd name="T22" fmla="*/ 223 w 233"/>
                  <a:gd name="T23" fmla="*/ 94 h 144"/>
                  <a:gd name="T24" fmla="*/ 211 w 233"/>
                  <a:gd name="T25" fmla="*/ 109 h 144"/>
                  <a:gd name="T26" fmla="*/ 197 w 233"/>
                  <a:gd name="T27" fmla="*/ 121 h 144"/>
                  <a:gd name="T28" fmla="*/ 182 w 233"/>
                  <a:gd name="T29" fmla="*/ 129 h 144"/>
                  <a:gd name="T30" fmla="*/ 164 w 233"/>
                  <a:gd name="T31" fmla="*/ 136 h 144"/>
                  <a:gd name="T32" fmla="*/ 144 w 233"/>
                  <a:gd name="T33" fmla="*/ 140 h 144"/>
                  <a:gd name="T34" fmla="*/ 124 w 233"/>
                  <a:gd name="T35" fmla="*/ 143 h 144"/>
                  <a:gd name="T36" fmla="*/ 104 w 233"/>
                  <a:gd name="T37" fmla="*/ 144 h 144"/>
                  <a:gd name="T38" fmla="*/ 84 w 233"/>
                  <a:gd name="T39" fmla="*/ 144 h 144"/>
                  <a:gd name="T40" fmla="*/ 66 w 233"/>
                  <a:gd name="T41" fmla="*/ 143 h 144"/>
                  <a:gd name="T42" fmla="*/ 47 w 233"/>
                  <a:gd name="T43" fmla="*/ 142 h 144"/>
                  <a:gd name="T44" fmla="*/ 32 w 233"/>
                  <a:gd name="T45" fmla="*/ 139 h 144"/>
                  <a:gd name="T46" fmla="*/ 19 w 233"/>
                  <a:gd name="T47" fmla="*/ 138 h 144"/>
                  <a:gd name="T48" fmla="*/ 9 w 233"/>
                  <a:gd name="T49" fmla="*/ 136 h 144"/>
                  <a:gd name="T50" fmla="*/ 2 w 233"/>
                  <a:gd name="T51" fmla="*/ 135 h 144"/>
                  <a:gd name="T52" fmla="*/ 0 w 233"/>
                  <a:gd name="T53" fmla="*/ 135 h 144"/>
                  <a:gd name="T54" fmla="*/ 18 w 233"/>
                  <a:gd name="T55" fmla="*/ 97 h 144"/>
                  <a:gd name="T56" fmla="*/ 37 w 233"/>
                  <a:gd name="T57" fmla="*/ 67 h 144"/>
                  <a:gd name="T58" fmla="*/ 56 w 233"/>
                  <a:gd name="T59" fmla="*/ 42 h 144"/>
                  <a:gd name="T60" fmla="*/ 76 w 233"/>
                  <a:gd name="T61" fmla="*/ 25 h 144"/>
                  <a:gd name="T62" fmla="*/ 96 w 233"/>
                  <a:gd name="T63" fmla="*/ 12 h 144"/>
                  <a:gd name="T64" fmla="*/ 114 w 233"/>
                  <a:gd name="T65" fmla="*/ 4 h 144"/>
                  <a:gd name="T66" fmla="*/ 133 w 233"/>
                  <a:gd name="T67" fmla="*/ 1 h 144"/>
                  <a:gd name="T68" fmla="*/ 151 w 233"/>
                  <a:gd name="T6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144">
                    <a:moveTo>
                      <a:pt x="151" y="0"/>
                    </a:moveTo>
                    <a:lnTo>
                      <a:pt x="167" y="2"/>
                    </a:lnTo>
                    <a:lnTo>
                      <a:pt x="183" y="5"/>
                    </a:lnTo>
                    <a:lnTo>
                      <a:pt x="196" y="10"/>
                    </a:lnTo>
                    <a:lnTo>
                      <a:pt x="209" y="16"/>
                    </a:lnTo>
                    <a:lnTo>
                      <a:pt x="218" y="22"/>
                    </a:lnTo>
                    <a:lnTo>
                      <a:pt x="225" y="26"/>
                    </a:lnTo>
                    <a:lnTo>
                      <a:pt x="230" y="30"/>
                    </a:lnTo>
                    <a:lnTo>
                      <a:pt x="232" y="31"/>
                    </a:lnTo>
                    <a:lnTo>
                      <a:pt x="233" y="56"/>
                    </a:lnTo>
                    <a:lnTo>
                      <a:pt x="230" y="77"/>
                    </a:lnTo>
                    <a:lnTo>
                      <a:pt x="223" y="94"/>
                    </a:lnTo>
                    <a:lnTo>
                      <a:pt x="211" y="109"/>
                    </a:lnTo>
                    <a:lnTo>
                      <a:pt x="197" y="121"/>
                    </a:lnTo>
                    <a:lnTo>
                      <a:pt x="182" y="129"/>
                    </a:lnTo>
                    <a:lnTo>
                      <a:pt x="164" y="136"/>
                    </a:lnTo>
                    <a:lnTo>
                      <a:pt x="144" y="140"/>
                    </a:lnTo>
                    <a:lnTo>
                      <a:pt x="124" y="143"/>
                    </a:lnTo>
                    <a:lnTo>
                      <a:pt x="104" y="144"/>
                    </a:lnTo>
                    <a:lnTo>
                      <a:pt x="84" y="144"/>
                    </a:lnTo>
                    <a:lnTo>
                      <a:pt x="66" y="143"/>
                    </a:lnTo>
                    <a:lnTo>
                      <a:pt x="47" y="142"/>
                    </a:lnTo>
                    <a:lnTo>
                      <a:pt x="32" y="139"/>
                    </a:lnTo>
                    <a:lnTo>
                      <a:pt x="19" y="138"/>
                    </a:lnTo>
                    <a:lnTo>
                      <a:pt x="9" y="136"/>
                    </a:lnTo>
                    <a:lnTo>
                      <a:pt x="2" y="135"/>
                    </a:lnTo>
                    <a:lnTo>
                      <a:pt x="0" y="135"/>
                    </a:lnTo>
                    <a:lnTo>
                      <a:pt x="18" y="97"/>
                    </a:lnTo>
                    <a:lnTo>
                      <a:pt x="37" y="67"/>
                    </a:lnTo>
                    <a:lnTo>
                      <a:pt x="56" y="42"/>
                    </a:lnTo>
                    <a:lnTo>
                      <a:pt x="76" y="25"/>
                    </a:lnTo>
                    <a:lnTo>
                      <a:pt x="96" y="12"/>
                    </a:lnTo>
                    <a:lnTo>
                      <a:pt x="114" y="4"/>
                    </a:lnTo>
                    <a:lnTo>
                      <a:pt x="133" y="1"/>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5" name="Freeform 53"/>
              <p:cNvSpPr>
                <a:spLocks/>
              </p:cNvSpPr>
              <p:nvPr/>
            </p:nvSpPr>
            <p:spPr bwMode="auto">
              <a:xfrm>
                <a:off x="9232901" y="3893343"/>
                <a:ext cx="360363" cy="209550"/>
              </a:xfrm>
              <a:custGeom>
                <a:avLst/>
                <a:gdLst>
                  <a:gd name="T0" fmla="*/ 147 w 227"/>
                  <a:gd name="T1" fmla="*/ 0 h 132"/>
                  <a:gd name="T2" fmla="*/ 163 w 227"/>
                  <a:gd name="T3" fmla="*/ 1 h 132"/>
                  <a:gd name="T4" fmla="*/ 179 w 227"/>
                  <a:gd name="T5" fmla="*/ 4 h 132"/>
                  <a:gd name="T6" fmla="*/ 192 w 227"/>
                  <a:gd name="T7" fmla="*/ 9 h 132"/>
                  <a:gd name="T8" fmla="*/ 204 w 227"/>
                  <a:gd name="T9" fmla="*/ 15 h 132"/>
                  <a:gd name="T10" fmla="*/ 214 w 227"/>
                  <a:gd name="T11" fmla="*/ 20 h 132"/>
                  <a:gd name="T12" fmla="*/ 222 w 227"/>
                  <a:gd name="T13" fmla="*/ 25 h 132"/>
                  <a:gd name="T14" fmla="*/ 227 w 227"/>
                  <a:gd name="T15" fmla="*/ 28 h 132"/>
                  <a:gd name="T16" fmla="*/ 0 w 227"/>
                  <a:gd name="T17" fmla="*/ 132 h 132"/>
                  <a:gd name="T18" fmla="*/ 17 w 227"/>
                  <a:gd name="T19" fmla="*/ 95 h 132"/>
                  <a:gd name="T20" fmla="*/ 36 w 227"/>
                  <a:gd name="T21" fmla="*/ 67 h 132"/>
                  <a:gd name="T22" fmla="*/ 54 w 227"/>
                  <a:gd name="T23" fmla="*/ 43 h 132"/>
                  <a:gd name="T24" fmla="*/ 74 w 227"/>
                  <a:gd name="T25" fmla="*/ 26 h 132"/>
                  <a:gd name="T26" fmla="*/ 92 w 227"/>
                  <a:gd name="T27" fmla="*/ 13 h 132"/>
                  <a:gd name="T28" fmla="*/ 111 w 227"/>
                  <a:gd name="T29" fmla="*/ 5 h 132"/>
                  <a:gd name="T30" fmla="*/ 129 w 227"/>
                  <a:gd name="T31" fmla="*/ 1 h 132"/>
                  <a:gd name="T32" fmla="*/ 147 w 227"/>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32">
                    <a:moveTo>
                      <a:pt x="147" y="0"/>
                    </a:moveTo>
                    <a:lnTo>
                      <a:pt x="163" y="1"/>
                    </a:lnTo>
                    <a:lnTo>
                      <a:pt x="179" y="4"/>
                    </a:lnTo>
                    <a:lnTo>
                      <a:pt x="192" y="9"/>
                    </a:lnTo>
                    <a:lnTo>
                      <a:pt x="204" y="15"/>
                    </a:lnTo>
                    <a:lnTo>
                      <a:pt x="214" y="20"/>
                    </a:lnTo>
                    <a:lnTo>
                      <a:pt x="222" y="25"/>
                    </a:lnTo>
                    <a:lnTo>
                      <a:pt x="227" y="28"/>
                    </a:lnTo>
                    <a:lnTo>
                      <a:pt x="0" y="132"/>
                    </a:lnTo>
                    <a:lnTo>
                      <a:pt x="17" y="95"/>
                    </a:lnTo>
                    <a:lnTo>
                      <a:pt x="36" y="67"/>
                    </a:lnTo>
                    <a:lnTo>
                      <a:pt x="54" y="43"/>
                    </a:lnTo>
                    <a:lnTo>
                      <a:pt x="74" y="26"/>
                    </a:lnTo>
                    <a:lnTo>
                      <a:pt x="92" y="13"/>
                    </a:lnTo>
                    <a:lnTo>
                      <a:pt x="111" y="5"/>
                    </a:lnTo>
                    <a:lnTo>
                      <a:pt x="129" y="1"/>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6" name="Freeform 54"/>
              <p:cNvSpPr>
                <a:spLocks/>
              </p:cNvSpPr>
              <p:nvPr/>
            </p:nvSpPr>
            <p:spPr bwMode="auto">
              <a:xfrm>
                <a:off x="9415463" y="3440906"/>
                <a:ext cx="201613" cy="328613"/>
              </a:xfrm>
              <a:custGeom>
                <a:avLst/>
                <a:gdLst>
                  <a:gd name="T0" fmla="*/ 12 w 127"/>
                  <a:gd name="T1" fmla="*/ 0 h 207"/>
                  <a:gd name="T2" fmla="*/ 47 w 127"/>
                  <a:gd name="T3" fmla="*/ 18 h 207"/>
                  <a:gd name="T4" fmla="*/ 74 w 127"/>
                  <a:gd name="T5" fmla="*/ 37 h 207"/>
                  <a:gd name="T6" fmla="*/ 95 w 127"/>
                  <a:gd name="T7" fmla="*/ 55 h 207"/>
                  <a:gd name="T8" fmla="*/ 110 w 127"/>
                  <a:gd name="T9" fmla="*/ 75 h 207"/>
                  <a:gd name="T10" fmla="*/ 119 w 127"/>
                  <a:gd name="T11" fmla="*/ 93 h 207"/>
                  <a:gd name="T12" fmla="*/ 125 w 127"/>
                  <a:gd name="T13" fmla="*/ 112 h 207"/>
                  <a:gd name="T14" fmla="*/ 127 w 127"/>
                  <a:gd name="T15" fmla="*/ 129 h 207"/>
                  <a:gd name="T16" fmla="*/ 126 w 127"/>
                  <a:gd name="T17" fmla="*/ 145 h 207"/>
                  <a:gd name="T18" fmla="*/ 123 w 127"/>
                  <a:gd name="T19" fmla="*/ 159 h 207"/>
                  <a:gd name="T20" fmla="*/ 117 w 127"/>
                  <a:gd name="T21" fmla="*/ 173 h 207"/>
                  <a:gd name="T22" fmla="*/ 112 w 127"/>
                  <a:gd name="T23" fmla="*/ 184 h 207"/>
                  <a:gd name="T24" fmla="*/ 107 w 127"/>
                  <a:gd name="T25" fmla="*/ 193 h 207"/>
                  <a:gd name="T26" fmla="*/ 101 w 127"/>
                  <a:gd name="T27" fmla="*/ 200 h 207"/>
                  <a:gd name="T28" fmla="*/ 97 w 127"/>
                  <a:gd name="T29" fmla="*/ 205 h 207"/>
                  <a:gd name="T30" fmla="*/ 96 w 127"/>
                  <a:gd name="T31" fmla="*/ 206 h 207"/>
                  <a:gd name="T32" fmla="*/ 73 w 127"/>
                  <a:gd name="T33" fmla="*/ 207 h 207"/>
                  <a:gd name="T34" fmla="*/ 55 w 127"/>
                  <a:gd name="T35" fmla="*/ 203 h 207"/>
                  <a:gd name="T36" fmla="*/ 38 w 127"/>
                  <a:gd name="T37" fmla="*/ 195 h 207"/>
                  <a:gd name="T38" fmla="*/ 26 w 127"/>
                  <a:gd name="T39" fmla="*/ 184 h 207"/>
                  <a:gd name="T40" fmla="*/ 17 w 127"/>
                  <a:gd name="T41" fmla="*/ 170 h 207"/>
                  <a:gd name="T42" fmla="*/ 10 w 127"/>
                  <a:gd name="T43" fmla="*/ 154 h 207"/>
                  <a:gd name="T44" fmla="*/ 5 w 127"/>
                  <a:gd name="T45" fmla="*/ 137 h 207"/>
                  <a:gd name="T46" fmla="*/ 2 w 127"/>
                  <a:gd name="T47" fmla="*/ 118 h 207"/>
                  <a:gd name="T48" fmla="*/ 0 w 127"/>
                  <a:gd name="T49" fmla="*/ 100 h 207"/>
                  <a:gd name="T50" fmla="*/ 0 w 127"/>
                  <a:gd name="T51" fmla="*/ 80 h 207"/>
                  <a:gd name="T52" fmla="*/ 2 w 127"/>
                  <a:gd name="T53" fmla="*/ 63 h 207"/>
                  <a:gd name="T54" fmla="*/ 4 w 127"/>
                  <a:gd name="T55" fmla="*/ 46 h 207"/>
                  <a:gd name="T56" fmla="*/ 6 w 127"/>
                  <a:gd name="T57" fmla="*/ 31 h 207"/>
                  <a:gd name="T58" fmla="*/ 8 w 127"/>
                  <a:gd name="T59" fmla="*/ 18 h 207"/>
                  <a:gd name="T60" fmla="*/ 11 w 127"/>
                  <a:gd name="T61" fmla="*/ 8 h 207"/>
                  <a:gd name="T62" fmla="*/ 12 w 127"/>
                  <a:gd name="T63" fmla="*/ 2 h 207"/>
                  <a:gd name="T64" fmla="*/ 12 w 127"/>
                  <a:gd name="T6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207">
                    <a:moveTo>
                      <a:pt x="12" y="0"/>
                    </a:moveTo>
                    <a:lnTo>
                      <a:pt x="47" y="18"/>
                    </a:lnTo>
                    <a:lnTo>
                      <a:pt x="74" y="37"/>
                    </a:lnTo>
                    <a:lnTo>
                      <a:pt x="95" y="55"/>
                    </a:lnTo>
                    <a:lnTo>
                      <a:pt x="110" y="75"/>
                    </a:lnTo>
                    <a:lnTo>
                      <a:pt x="119" y="93"/>
                    </a:lnTo>
                    <a:lnTo>
                      <a:pt x="125" y="112"/>
                    </a:lnTo>
                    <a:lnTo>
                      <a:pt x="127" y="129"/>
                    </a:lnTo>
                    <a:lnTo>
                      <a:pt x="126" y="145"/>
                    </a:lnTo>
                    <a:lnTo>
                      <a:pt x="123" y="159"/>
                    </a:lnTo>
                    <a:lnTo>
                      <a:pt x="117" y="173"/>
                    </a:lnTo>
                    <a:lnTo>
                      <a:pt x="112" y="184"/>
                    </a:lnTo>
                    <a:lnTo>
                      <a:pt x="107" y="193"/>
                    </a:lnTo>
                    <a:lnTo>
                      <a:pt x="101" y="200"/>
                    </a:lnTo>
                    <a:lnTo>
                      <a:pt x="97" y="205"/>
                    </a:lnTo>
                    <a:lnTo>
                      <a:pt x="96" y="206"/>
                    </a:lnTo>
                    <a:lnTo>
                      <a:pt x="73" y="207"/>
                    </a:lnTo>
                    <a:lnTo>
                      <a:pt x="55" y="203"/>
                    </a:lnTo>
                    <a:lnTo>
                      <a:pt x="38" y="195"/>
                    </a:lnTo>
                    <a:lnTo>
                      <a:pt x="26" y="184"/>
                    </a:lnTo>
                    <a:lnTo>
                      <a:pt x="17" y="170"/>
                    </a:lnTo>
                    <a:lnTo>
                      <a:pt x="10" y="154"/>
                    </a:lnTo>
                    <a:lnTo>
                      <a:pt x="5" y="137"/>
                    </a:lnTo>
                    <a:lnTo>
                      <a:pt x="2" y="118"/>
                    </a:lnTo>
                    <a:lnTo>
                      <a:pt x="0" y="100"/>
                    </a:lnTo>
                    <a:lnTo>
                      <a:pt x="0" y="80"/>
                    </a:lnTo>
                    <a:lnTo>
                      <a:pt x="2" y="63"/>
                    </a:lnTo>
                    <a:lnTo>
                      <a:pt x="4" y="46"/>
                    </a:lnTo>
                    <a:lnTo>
                      <a:pt x="6" y="31"/>
                    </a:lnTo>
                    <a:lnTo>
                      <a:pt x="8" y="18"/>
                    </a:lnTo>
                    <a:lnTo>
                      <a:pt x="11" y="8"/>
                    </a:lnTo>
                    <a:lnTo>
                      <a:pt x="12" y="2"/>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7" name="Freeform 55"/>
              <p:cNvSpPr>
                <a:spLocks/>
              </p:cNvSpPr>
              <p:nvPr/>
            </p:nvSpPr>
            <p:spPr bwMode="auto">
              <a:xfrm>
                <a:off x="9437688" y="3442493"/>
                <a:ext cx="177800" cy="322263"/>
              </a:xfrm>
              <a:custGeom>
                <a:avLst/>
                <a:gdLst>
                  <a:gd name="T0" fmla="*/ 0 w 112"/>
                  <a:gd name="T1" fmla="*/ 0 h 203"/>
                  <a:gd name="T2" fmla="*/ 34 w 112"/>
                  <a:gd name="T3" fmla="*/ 17 h 203"/>
                  <a:gd name="T4" fmla="*/ 60 w 112"/>
                  <a:gd name="T5" fmla="*/ 36 h 203"/>
                  <a:gd name="T6" fmla="*/ 81 w 112"/>
                  <a:gd name="T7" fmla="*/ 54 h 203"/>
                  <a:gd name="T8" fmla="*/ 95 w 112"/>
                  <a:gd name="T9" fmla="*/ 72 h 203"/>
                  <a:gd name="T10" fmla="*/ 105 w 112"/>
                  <a:gd name="T11" fmla="*/ 91 h 203"/>
                  <a:gd name="T12" fmla="*/ 111 w 112"/>
                  <a:gd name="T13" fmla="*/ 108 h 203"/>
                  <a:gd name="T14" fmla="*/ 112 w 112"/>
                  <a:gd name="T15" fmla="*/ 126 h 203"/>
                  <a:gd name="T16" fmla="*/ 112 w 112"/>
                  <a:gd name="T17" fmla="*/ 142 h 203"/>
                  <a:gd name="T18" fmla="*/ 109 w 112"/>
                  <a:gd name="T19" fmla="*/ 156 h 203"/>
                  <a:gd name="T20" fmla="*/ 104 w 112"/>
                  <a:gd name="T21" fmla="*/ 169 h 203"/>
                  <a:gd name="T22" fmla="*/ 100 w 112"/>
                  <a:gd name="T23" fmla="*/ 181 h 203"/>
                  <a:gd name="T24" fmla="*/ 94 w 112"/>
                  <a:gd name="T25" fmla="*/ 190 h 203"/>
                  <a:gd name="T26" fmla="*/ 88 w 112"/>
                  <a:gd name="T27" fmla="*/ 198 h 203"/>
                  <a:gd name="T28" fmla="*/ 85 w 112"/>
                  <a:gd name="T29" fmla="*/ 203 h 203"/>
                  <a:gd name="T30" fmla="*/ 0 w 112"/>
                  <a:gd name="T3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203">
                    <a:moveTo>
                      <a:pt x="0" y="0"/>
                    </a:moveTo>
                    <a:lnTo>
                      <a:pt x="34" y="17"/>
                    </a:lnTo>
                    <a:lnTo>
                      <a:pt x="60" y="36"/>
                    </a:lnTo>
                    <a:lnTo>
                      <a:pt x="81" y="54"/>
                    </a:lnTo>
                    <a:lnTo>
                      <a:pt x="95" y="72"/>
                    </a:lnTo>
                    <a:lnTo>
                      <a:pt x="105" y="91"/>
                    </a:lnTo>
                    <a:lnTo>
                      <a:pt x="111" y="108"/>
                    </a:lnTo>
                    <a:lnTo>
                      <a:pt x="112" y="126"/>
                    </a:lnTo>
                    <a:lnTo>
                      <a:pt x="112" y="142"/>
                    </a:lnTo>
                    <a:lnTo>
                      <a:pt x="109" y="156"/>
                    </a:lnTo>
                    <a:lnTo>
                      <a:pt x="104" y="169"/>
                    </a:lnTo>
                    <a:lnTo>
                      <a:pt x="100" y="181"/>
                    </a:lnTo>
                    <a:lnTo>
                      <a:pt x="94" y="190"/>
                    </a:lnTo>
                    <a:lnTo>
                      <a:pt x="88" y="198"/>
                    </a:lnTo>
                    <a:lnTo>
                      <a:pt x="85" y="20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8" name="Freeform 56"/>
              <p:cNvSpPr>
                <a:spLocks/>
              </p:cNvSpPr>
              <p:nvPr/>
            </p:nvSpPr>
            <p:spPr bwMode="auto">
              <a:xfrm>
                <a:off x="11042651" y="2797968"/>
                <a:ext cx="190500" cy="250825"/>
              </a:xfrm>
              <a:custGeom>
                <a:avLst/>
                <a:gdLst>
                  <a:gd name="T0" fmla="*/ 112 w 120"/>
                  <a:gd name="T1" fmla="*/ 0 h 158"/>
                  <a:gd name="T2" fmla="*/ 118 w 120"/>
                  <a:gd name="T3" fmla="*/ 30 h 158"/>
                  <a:gd name="T4" fmla="*/ 120 w 120"/>
                  <a:gd name="T5" fmla="*/ 55 h 158"/>
                  <a:gd name="T6" fmla="*/ 119 w 120"/>
                  <a:gd name="T7" fmla="*/ 77 h 158"/>
                  <a:gd name="T8" fmla="*/ 114 w 120"/>
                  <a:gd name="T9" fmla="*/ 95 h 158"/>
                  <a:gd name="T10" fmla="*/ 108 w 120"/>
                  <a:gd name="T11" fmla="*/ 110 h 158"/>
                  <a:gd name="T12" fmla="*/ 100 w 120"/>
                  <a:gd name="T13" fmla="*/ 123 h 158"/>
                  <a:gd name="T14" fmla="*/ 92 w 120"/>
                  <a:gd name="T15" fmla="*/ 133 h 158"/>
                  <a:gd name="T16" fmla="*/ 82 w 120"/>
                  <a:gd name="T17" fmla="*/ 142 h 158"/>
                  <a:gd name="T18" fmla="*/ 71 w 120"/>
                  <a:gd name="T19" fmla="*/ 147 h 158"/>
                  <a:gd name="T20" fmla="*/ 61 w 120"/>
                  <a:gd name="T21" fmla="*/ 152 h 158"/>
                  <a:gd name="T22" fmla="*/ 51 w 120"/>
                  <a:gd name="T23" fmla="*/ 154 h 158"/>
                  <a:gd name="T24" fmla="*/ 41 w 120"/>
                  <a:gd name="T25" fmla="*/ 157 h 158"/>
                  <a:gd name="T26" fmla="*/ 33 w 120"/>
                  <a:gd name="T27" fmla="*/ 157 h 158"/>
                  <a:gd name="T28" fmla="*/ 27 w 120"/>
                  <a:gd name="T29" fmla="*/ 158 h 158"/>
                  <a:gd name="T30" fmla="*/ 23 w 120"/>
                  <a:gd name="T31" fmla="*/ 158 h 158"/>
                  <a:gd name="T32" fmla="*/ 22 w 120"/>
                  <a:gd name="T33" fmla="*/ 158 h 158"/>
                  <a:gd name="T34" fmla="*/ 8 w 120"/>
                  <a:gd name="T35" fmla="*/ 139 h 158"/>
                  <a:gd name="T36" fmla="*/ 1 w 120"/>
                  <a:gd name="T37" fmla="*/ 122 h 158"/>
                  <a:gd name="T38" fmla="*/ 0 w 120"/>
                  <a:gd name="T39" fmla="*/ 106 h 158"/>
                  <a:gd name="T40" fmla="*/ 4 w 120"/>
                  <a:gd name="T41" fmla="*/ 90 h 158"/>
                  <a:gd name="T42" fmla="*/ 12 w 120"/>
                  <a:gd name="T43" fmla="*/ 75 h 158"/>
                  <a:gd name="T44" fmla="*/ 23 w 120"/>
                  <a:gd name="T45" fmla="*/ 61 h 158"/>
                  <a:gd name="T46" fmla="*/ 37 w 120"/>
                  <a:gd name="T47" fmla="*/ 47 h 158"/>
                  <a:gd name="T48" fmla="*/ 51 w 120"/>
                  <a:gd name="T49" fmla="*/ 35 h 158"/>
                  <a:gd name="T50" fmla="*/ 66 w 120"/>
                  <a:gd name="T51" fmla="*/ 25 h 158"/>
                  <a:gd name="T52" fmla="*/ 79 w 120"/>
                  <a:gd name="T53" fmla="*/ 17 h 158"/>
                  <a:gd name="T54" fmla="*/ 92 w 120"/>
                  <a:gd name="T55" fmla="*/ 9 h 158"/>
                  <a:gd name="T56" fmla="*/ 103 w 120"/>
                  <a:gd name="T57" fmla="*/ 4 h 158"/>
                  <a:gd name="T58" fmla="*/ 109 w 120"/>
                  <a:gd name="T59" fmla="*/ 1 h 158"/>
                  <a:gd name="T60" fmla="*/ 112 w 120"/>
                  <a:gd name="T6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58">
                    <a:moveTo>
                      <a:pt x="112" y="0"/>
                    </a:moveTo>
                    <a:lnTo>
                      <a:pt x="118" y="30"/>
                    </a:lnTo>
                    <a:lnTo>
                      <a:pt x="120" y="55"/>
                    </a:lnTo>
                    <a:lnTo>
                      <a:pt x="119" y="77"/>
                    </a:lnTo>
                    <a:lnTo>
                      <a:pt x="114" y="95"/>
                    </a:lnTo>
                    <a:lnTo>
                      <a:pt x="108" y="110"/>
                    </a:lnTo>
                    <a:lnTo>
                      <a:pt x="100" y="123"/>
                    </a:lnTo>
                    <a:lnTo>
                      <a:pt x="92" y="133"/>
                    </a:lnTo>
                    <a:lnTo>
                      <a:pt x="82" y="142"/>
                    </a:lnTo>
                    <a:lnTo>
                      <a:pt x="71" y="147"/>
                    </a:lnTo>
                    <a:lnTo>
                      <a:pt x="61" y="152"/>
                    </a:lnTo>
                    <a:lnTo>
                      <a:pt x="51" y="154"/>
                    </a:lnTo>
                    <a:lnTo>
                      <a:pt x="41" y="157"/>
                    </a:lnTo>
                    <a:lnTo>
                      <a:pt x="33" y="157"/>
                    </a:lnTo>
                    <a:lnTo>
                      <a:pt x="27" y="158"/>
                    </a:lnTo>
                    <a:lnTo>
                      <a:pt x="23" y="158"/>
                    </a:lnTo>
                    <a:lnTo>
                      <a:pt x="22" y="158"/>
                    </a:lnTo>
                    <a:lnTo>
                      <a:pt x="8" y="139"/>
                    </a:lnTo>
                    <a:lnTo>
                      <a:pt x="1" y="122"/>
                    </a:lnTo>
                    <a:lnTo>
                      <a:pt x="0" y="106"/>
                    </a:lnTo>
                    <a:lnTo>
                      <a:pt x="4" y="90"/>
                    </a:lnTo>
                    <a:lnTo>
                      <a:pt x="12" y="75"/>
                    </a:lnTo>
                    <a:lnTo>
                      <a:pt x="23" y="61"/>
                    </a:lnTo>
                    <a:lnTo>
                      <a:pt x="37" y="47"/>
                    </a:lnTo>
                    <a:lnTo>
                      <a:pt x="51" y="35"/>
                    </a:lnTo>
                    <a:lnTo>
                      <a:pt x="66" y="25"/>
                    </a:lnTo>
                    <a:lnTo>
                      <a:pt x="79" y="17"/>
                    </a:lnTo>
                    <a:lnTo>
                      <a:pt x="92" y="9"/>
                    </a:lnTo>
                    <a:lnTo>
                      <a:pt x="103" y="4"/>
                    </a:lnTo>
                    <a:lnTo>
                      <a:pt x="109" y="1"/>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39" name="Freeform 57"/>
              <p:cNvSpPr>
                <a:spLocks/>
              </p:cNvSpPr>
              <p:nvPr/>
            </p:nvSpPr>
            <p:spPr bwMode="auto">
              <a:xfrm>
                <a:off x="11080751" y="2801143"/>
                <a:ext cx="152400" cy="247650"/>
              </a:xfrm>
              <a:custGeom>
                <a:avLst/>
                <a:gdLst>
                  <a:gd name="T0" fmla="*/ 89 w 96"/>
                  <a:gd name="T1" fmla="*/ 0 h 156"/>
                  <a:gd name="T2" fmla="*/ 94 w 96"/>
                  <a:gd name="T3" fmla="*/ 30 h 156"/>
                  <a:gd name="T4" fmla="*/ 96 w 96"/>
                  <a:gd name="T5" fmla="*/ 56 h 156"/>
                  <a:gd name="T6" fmla="*/ 94 w 96"/>
                  <a:gd name="T7" fmla="*/ 78 h 156"/>
                  <a:gd name="T8" fmla="*/ 89 w 96"/>
                  <a:gd name="T9" fmla="*/ 97 h 156"/>
                  <a:gd name="T10" fmla="*/ 83 w 96"/>
                  <a:gd name="T11" fmla="*/ 112 h 156"/>
                  <a:gd name="T12" fmla="*/ 74 w 96"/>
                  <a:gd name="T13" fmla="*/ 125 h 156"/>
                  <a:gd name="T14" fmla="*/ 65 w 96"/>
                  <a:gd name="T15" fmla="*/ 134 h 156"/>
                  <a:gd name="T16" fmla="*/ 54 w 96"/>
                  <a:gd name="T17" fmla="*/ 142 h 156"/>
                  <a:gd name="T18" fmla="*/ 43 w 96"/>
                  <a:gd name="T19" fmla="*/ 148 h 156"/>
                  <a:gd name="T20" fmla="*/ 32 w 96"/>
                  <a:gd name="T21" fmla="*/ 151 h 156"/>
                  <a:gd name="T22" fmla="*/ 22 w 96"/>
                  <a:gd name="T23" fmla="*/ 153 h 156"/>
                  <a:gd name="T24" fmla="*/ 13 w 96"/>
                  <a:gd name="T25" fmla="*/ 155 h 156"/>
                  <a:gd name="T26" fmla="*/ 6 w 96"/>
                  <a:gd name="T27" fmla="*/ 156 h 156"/>
                  <a:gd name="T28" fmla="*/ 0 w 96"/>
                  <a:gd name="T29" fmla="*/ 156 h 156"/>
                  <a:gd name="T30" fmla="*/ 89 w 96"/>
                  <a:gd name="T3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56">
                    <a:moveTo>
                      <a:pt x="89" y="0"/>
                    </a:moveTo>
                    <a:lnTo>
                      <a:pt x="94" y="30"/>
                    </a:lnTo>
                    <a:lnTo>
                      <a:pt x="96" y="56"/>
                    </a:lnTo>
                    <a:lnTo>
                      <a:pt x="94" y="78"/>
                    </a:lnTo>
                    <a:lnTo>
                      <a:pt x="89" y="97"/>
                    </a:lnTo>
                    <a:lnTo>
                      <a:pt x="83" y="112"/>
                    </a:lnTo>
                    <a:lnTo>
                      <a:pt x="74" y="125"/>
                    </a:lnTo>
                    <a:lnTo>
                      <a:pt x="65" y="134"/>
                    </a:lnTo>
                    <a:lnTo>
                      <a:pt x="54" y="142"/>
                    </a:lnTo>
                    <a:lnTo>
                      <a:pt x="43" y="148"/>
                    </a:lnTo>
                    <a:lnTo>
                      <a:pt x="32" y="151"/>
                    </a:lnTo>
                    <a:lnTo>
                      <a:pt x="22" y="153"/>
                    </a:lnTo>
                    <a:lnTo>
                      <a:pt x="13" y="155"/>
                    </a:lnTo>
                    <a:lnTo>
                      <a:pt x="6" y="156"/>
                    </a:lnTo>
                    <a:lnTo>
                      <a:pt x="0" y="156"/>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0" name="Freeform 58"/>
              <p:cNvSpPr>
                <a:spLocks/>
              </p:cNvSpPr>
              <p:nvPr/>
            </p:nvSpPr>
            <p:spPr bwMode="auto">
              <a:xfrm>
                <a:off x="9710738" y="4104481"/>
                <a:ext cx="352425" cy="395288"/>
              </a:xfrm>
              <a:custGeom>
                <a:avLst/>
                <a:gdLst>
                  <a:gd name="T0" fmla="*/ 162 w 222"/>
                  <a:gd name="T1" fmla="*/ 0 h 249"/>
                  <a:gd name="T2" fmla="*/ 174 w 222"/>
                  <a:gd name="T3" fmla="*/ 0 h 249"/>
                  <a:gd name="T4" fmla="*/ 183 w 222"/>
                  <a:gd name="T5" fmla="*/ 2 h 249"/>
                  <a:gd name="T6" fmla="*/ 190 w 222"/>
                  <a:gd name="T7" fmla="*/ 3 h 249"/>
                  <a:gd name="T8" fmla="*/ 194 w 222"/>
                  <a:gd name="T9" fmla="*/ 3 h 249"/>
                  <a:gd name="T10" fmla="*/ 195 w 222"/>
                  <a:gd name="T11" fmla="*/ 4 h 249"/>
                  <a:gd name="T12" fmla="*/ 210 w 222"/>
                  <a:gd name="T13" fmla="*/ 28 h 249"/>
                  <a:gd name="T14" fmla="*/ 220 w 222"/>
                  <a:gd name="T15" fmla="*/ 52 h 249"/>
                  <a:gd name="T16" fmla="*/ 222 w 222"/>
                  <a:gd name="T17" fmla="*/ 74 h 249"/>
                  <a:gd name="T18" fmla="*/ 220 w 222"/>
                  <a:gd name="T19" fmla="*/ 95 h 249"/>
                  <a:gd name="T20" fmla="*/ 213 w 222"/>
                  <a:gd name="T21" fmla="*/ 115 h 249"/>
                  <a:gd name="T22" fmla="*/ 202 w 222"/>
                  <a:gd name="T23" fmla="*/ 133 h 249"/>
                  <a:gd name="T24" fmla="*/ 189 w 222"/>
                  <a:gd name="T25" fmla="*/ 150 h 249"/>
                  <a:gd name="T26" fmla="*/ 171 w 222"/>
                  <a:gd name="T27" fmla="*/ 167 h 249"/>
                  <a:gd name="T28" fmla="*/ 153 w 222"/>
                  <a:gd name="T29" fmla="*/ 180 h 249"/>
                  <a:gd name="T30" fmla="*/ 133 w 222"/>
                  <a:gd name="T31" fmla="*/ 193 h 249"/>
                  <a:gd name="T32" fmla="*/ 112 w 222"/>
                  <a:gd name="T33" fmla="*/ 205 h 249"/>
                  <a:gd name="T34" fmla="*/ 92 w 222"/>
                  <a:gd name="T35" fmla="*/ 215 h 249"/>
                  <a:gd name="T36" fmla="*/ 72 w 222"/>
                  <a:gd name="T37" fmla="*/ 224 h 249"/>
                  <a:gd name="T38" fmla="*/ 53 w 222"/>
                  <a:gd name="T39" fmla="*/ 231 h 249"/>
                  <a:gd name="T40" fmla="*/ 37 w 222"/>
                  <a:gd name="T41" fmla="*/ 238 h 249"/>
                  <a:gd name="T42" fmla="*/ 22 w 222"/>
                  <a:gd name="T43" fmla="*/ 243 h 249"/>
                  <a:gd name="T44" fmla="*/ 12 w 222"/>
                  <a:gd name="T45" fmla="*/ 246 h 249"/>
                  <a:gd name="T46" fmla="*/ 5 w 222"/>
                  <a:gd name="T47" fmla="*/ 249 h 249"/>
                  <a:gd name="T48" fmla="*/ 3 w 222"/>
                  <a:gd name="T49" fmla="*/ 249 h 249"/>
                  <a:gd name="T50" fmla="*/ 0 w 222"/>
                  <a:gd name="T51" fmla="*/ 207 h 249"/>
                  <a:gd name="T52" fmla="*/ 1 w 222"/>
                  <a:gd name="T53" fmla="*/ 170 h 249"/>
                  <a:gd name="T54" fmla="*/ 6 w 222"/>
                  <a:gd name="T55" fmla="*/ 138 h 249"/>
                  <a:gd name="T56" fmla="*/ 13 w 222"/>
                  <a:gd name="T57" fmla="*/ 110 h 249"/>
                  <a:gd name="T58" fmla="*/ 22 w 222"/>
                  <a:gd name="T59" fmla="*/ 86 h 249"/>
                  <a:gd name="T60" fmla="*/ 34 w 222"/>
                  <a:gd name="T61" fmla="*/ 66 h 249"/>
                  <a:gd name="T62" fmla="*/ 45 w 222"/>
                  <a:gd name="T63" fmla="*/ 49 h 249"/>
                  <a:gd name="T64" fmla="*/ 60 w 222"/>
                  <a:gd name="T65" fmla="*/ 35 h 249"/>
                  <a:gd name="T66" fmla="*/ 74 w 222"/>
                  <a:gd name="T67" fmla="*/ 24 h 249"/>
                  <a:gd name="T68" fmla="*/ 90 w 222"/>
                  <a:gd name="T69" fmla="*/ 15 h 249"/>
                  <a:gd name="T70" fmla="*/ 105 w 222"/>
                  <a:gd name="T71" fmla="*/ 10 h 249"/>
                  <a:gd name="T72" fmla="*/ 120 w 222"/>
                  <a:gd name="T73" fmla="*/ 5 h 249"/>
                  <a:gd name="T74" fmla="*/ 135 w 222"/>
                  <a:gd name="T75" fmla="*/ 3 h 249"/>
                  <a:gd name="T76" fmla="*/ 149 w 222"/>
                  <a:gd name="T77" fmla="*/ 0 h 249"/>
                  <a:gd name="T78" fmla="*/ 162 w 222"/>
                  <a:gd name="T7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49">
                    <a:moveTo>
                      <a:pt x="162" y="0"/>
                    </a:moveTo>
                    <a:lnTo>
                      <a:pt x="174" y="0"/>
                    </a:lnTo>
                    <a:lnTo>
                      <a:pt x="183" y="2"/>
                    </a:lnTo>
                    <a:lnTo>
                      <a:pt x="190" y="3"/>
                    </a:lnTo>
                    <a:lnTo>
                      <a:pt x="194" y="3"/>
                    </a:lnTo>
                    <a:lnTo>
                      <a:pt x="195" y="4"/>
                    </a:lnTo>
                    <a:lnTo>
                      <a:pt x="210" y="28"/>
                    </a:lnTo>
                    <a:lnTo>
                      <a:pt x="220" y="52"/>
                    </a:lnTo>
                    <a:lnTo>
                      <a:pt x="222" y="74"/>
                    </a:lnTo>
                    <a:lnTo>
                      <a:pt x="220" y="95"/>
                    </a:lnTo>
                    <a:lnTo>
                      <a:pt x="213" y="115"/>
                    </a:lnTo>
                    <a:lnTo>
                      <a:pt x="202" y="133"/>
                    </a:lnTo>
                    <a:lnTo>
                      <a:pt x="189" y="150"/>
                    </a:lnTo>
                    <a:lnTo>
                      <a:pt x="171" y="167"/>
                    </a:lnTo>
                    <a:lnTo>
                      <a:pt x="153" y="180"/>
                    </a:lnTo>
                    <a:lnTo>
                      <a:pt x="133" y="193"/>
                    </a:lnTo>
                    <a:lnTo>
                      <a:pt x="112" y="205"/>
                    </a:lnTo>
                    <a:lnTo>
                      <a:pt x="92" y="215"/>
                    </a:lnTo>
                    <a:lnTo>
                      <a:pt x="72" y="224"/>
                    </a:lnTo>
                    <a:lnTo>
                      <a:pt x="53" y="231"/>
                    </a:lnTo>
                    <a:lnTo>
                      <a:pt x="37" y="238"/>
                    </a:lnTo>
                    <a:lnTo>
                      <a:pt x="22" y="243"/>
                    </a:lnTo>
                    <a:lnTo>
                      <a:pt x="12" y="246"/>
                    </a:lnTo>
                    <a:lnTo>
                      <a:pt x="5" y="249"/>
                    </a:lnTo>
                    <a:lnTo>
                      <a:pt x="3" y="249"/>
                    </a:lnTo>
                    <a:lnTo>
                      <a:pt x="0" y="207"/>
                    </a:lnTo>
                    <a:lnTo>
                      <a:pt x="1" y="170"/>
                    </a:lnTo>
                    <a:lnTo>
                      <a:pt x="6" y="138"/>
                    </a:lnTo>
                    <a:lnTo>
                      <a:pt x="13" y="110"/>
                    </a:lnTo>
                    <a:lnTo>
                      <a:pt x="22" y="86"/>
                    </a:lnTo>
                    <a:lnTo>
                      <a:pt x="34" y="66"/>
                    </a:lnTo>
                    <a:lnTo>
                      <a:pt x="45" y="49"/>
                    </a:lnTo>
                    <a:lnTo>
                      <a:pt x="60" y="35"/>
                    </a:lnTo>
                    <a:lnTo>
                      <a:pt x="74" y="24"/>
                    </a:lnTo>
                    <a:lnTo>
                      <a:pt x="90" y="15"/>
                    </a:lnTo>
                    <a:lnTo>
                      <a:pt x="105" y="10"/>
                    </a:lnTo>
                    <a:lnTo>
                      <a:pt x="120" y="5"/>
                    </a:lnTo>
                    <a:lnTo>
                      <a:pt x="135" y="3"/>
                    </a:lnTo>
                    <a:lnTo>
                      <a:pt x="149" y="0"/>
                    </a:lnTo>
                    <a:lnTo>
                      <a:pt x="1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1" name="Freeform 59"/>
              <p:cNvSpPr>
                <a:spLocks/>
              </p:cNvSpPr>
              <p:nvPr/>
            </p:nvSpPr>
            <p:spPr bwMode="auto">
              <a:xfrm>
                <a:off x="9710738" y="4104481"/>
                <a:ext cx="303213" cy="388938"/>
              </a:xfrm>
              <a:custGeom>
                <a:avLst/>
                <a:gdLst>
                  <a:gd name="T0" fmla="*/ 164 w 191"/>
                  <a:gd name="T1" fmla="*/ 0 h 245"/>
                  <a:gd name="T2" fmla="*/ 176 w 191"/>
                  <a:gd name="T3" fmla="*/ 0 h 245"/>
                  <a:gd name="T4" fmla="*/ 185 w 191"/>
                  <a:gd name="T5" fmla="*/ 2 h 245"/>
                  <a:gd name="T6" fmla="*/ 191 w 191"/>
                  <a:gd name="T7" fmla="*/ 3 h 245"/>
                  <a:gd name="T8" fmla="*/ 3 w 191"/>
                  <a:gd name="T9" fmla="*/ 245 h 245"/>
                  <a:gd name="T10" fmla="*/ 0 w 191"/>
                  <a:gd name="T11" fmla="*/ 204 h 245"/>
                  <a:gd name="T12" fmla="*/ 3 w 191"/>
                  <a:gd name="T13" fmla="*/ 167 h 245"/>
                  <a:gd name="T14" fmla="*/ 7 w 191"/>
                  <a:gd name="T15" fmla="*/ 134 h 245"/>
                  <a:gd name="T16" fmla="*/ 14 w 191"/>
                  <a:gd name="T17" fmla="*/ 107 h 245"/>
                  <a:gd name="T18" fmla="*/ 23 w 191"/>
                  <a:gd name="T19" fmla="*/ 84 h 245"/>
                  <a:gd name="T20" fmla="*/ 35 w 191"/>
                  <a:gd name="T21" fmla="*/ 63 h 245"/>
                  <a:gd name="T22" fmla="*/ 48 w 191"/>
                  <a:gd name="T23" fmla="*/ 47 h 245"/>
                  <a:gd name="T24" fmla="*/ 63 w 191"/>
                  <a:gd name="T25" fmla="*/ 33 h 245"/>
                  <a:gd name="T26" fmla="*/ 78 w 191"/>
                  <a:gd name="T27" fmla="*/ 22 h 245"/>
                  <a:gd name="T28" fmla="*/ 93 w 191"/>
                  <a:gd name="T29" fmla="*/ 14 h 245"/>
                  <a:gd name="T30" fmla="*/ 108 w 191"/>
                  <a:gd name="T31" fmla="*/ 9 h 245"/>
                  <a:gd name="T32" fmla="*/ 124 w 191"/>
                  <a:gd name="T33" fmla="*/ 4 h 245"/>
                  <a:gd name="T34" fmla="*/ 139 w 191"/>
                  <a:gd name="T35" fmla="*/ 2 h 245"/>
                  <a:gd name="T36" fmla="*/ 153 w 191"/>
                  <a:gd name="T37" fmla="*/ 0 h 245"/>
                  <a:gd name="T38" fmla="*/ 164 w 191"/>
                  <a:gd name="T3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245">
                    <a:moveTo>
                      <a:pt x="164" y="0"/>
                    </a:moveTo>
                    <a:lnTo>
                      <a:pt x="176" y="0"/>
                    </a:lnTo>
                    <a:lnTo>
                      <a:pt x="185" y="2"/>
                    </a:lnTo>
                    <a:lnTo>
                      <a:pt x="191" y="3"/>
                    </a:lnTo>
                    <a:lnTo>
                      <a:pt x="3" y="245"/>
                    </a:lnTo>
                    <a:lnTo>
                      <a:pt x="0" y="204"/>
                    </a:lnTo>
                    <a:lnTo>
                      <a:pt x="3" y="167"/>
                    </a:lnTo>
                    <a:lnTo>
                      <a:pt x="7" y="134"/>
                    </a:lnTo>
                    <a:lnTo>
                      <a:pt x="14" y="107"/>
                    </a:lnTo>
                    <a:lnTo>
                      <a:pt x="23" y="84"/>
                    </a:lnTo>
                    <a:lnTo>
                      <a:pt x="35" y="63"/>
                    </a:lnTo>
                    <a:lnTo>
                      <a:pt x="48" y="47"/>
                    </a:lnTo>
                    <a:lnTo>
                      <a:pt x="63" y="33"/>
                    </a:lnTo>
                    <a:lnTo>
                      <a:pt x="78" y="22"/>
                    </a:lnTo>
                    <a:lnTo>
                      <a:pt x="93" y="14"/>
                    </a:lnTo>
                    <a:lnTo>
                      <a:pt x="108" y="9"/>
                    </a:lnTo>
                    <a:lnTo>
                      <a:pt x="124" y="4"/>
                    </a:lnTo>
                    <a:lnTo>
                      <a:pt x="139" y="2"/>
                    </a:lnTo>
                    <a:lnTo>
                      <a:pt x="153" y="0"/>
                    </a:lnTo>
                    <a:lnTo>
                      <a:pt x="1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2" name="Freeform 60"/>
              <p:cNvSpPr>
                <a:spLocks/>
              </p:cNvSpPr>
              <p:nvPr/>
            </p:nvSpPr>
            <p:spPr bwMode="auto">
              <a:xfrm>
                <a:off x="9726613" y="3399631"/>
                <a:ext cx="273050" cy="493713"/>
              </a:xfrm>
              <a:custGeom>
                <a:avLst/>
                <a:gdLst>
                  <a:gd name="T0" fmla="*/ 61 w 172"/>
                  <a:gd name="T1" fmla="*/ 0 h 311"/>
                  <a:gd name="T2" fmla="*/ 95 w 172"/>
                  <a:gd name="T3" fmla="*/ 31 h 311"/>
                  <a:gd name="T4" fmla="*/ 122 w 172"/>
                  <a:gd name="T5" fmla="*/ 61 h 311"/>
                  <a:gd name="T6" fmla="*/ 143 w 172"/>
                  <a:gd name="T7" fmla="*/ 90 h 311"/>
                  <a:gd name="T8" fmla="*/ 157 w 172"/>
                  <a:gd name="T9" fmla="*/ 117 h 311"/>
                  <a:gd name="T10" fmla="*/ 167 w 172"/>
                  <a:gd name="T11" fmla="*/ 142 h 311"/>
                  <a:gd name="T12" fmla="*/ 172 w 172"/>
                  <a:gd name="T13" fmla="*/ 166 h 311"/>
                  <a:gd name="T14" fmla="*/ 172 w 172"/>
                  <a:gd name="T15" fmla="*/ 188 h 311"/>
                  <a:gd name="T16" fmla="*/ 169 w 172"/>
                  <a:gd name="T17" fmla="*/ 208 h 311"/>
                  <a:gd name="T18" fmla="*/ 165 w 172"/>
                  <a:gd name="T19" fmla="*/ 228 h 311"/>
                  <a:gd name="T20" fmla="*/ 157 w 172"/>
                  <a:gd name="T21" fmla="*/ 244 h 311"/>
                  <a:gd name="T22" fmla="*/ 149 w 172"/>
                  <a:gd name="T23" fmla="*/ 260 h 311"/>
                  <a:gd name="T24" fmla="*/ 138 w 172"/>
                  <a:gd name="T25" fmla="*/ 273 h 311"/>
                  <a:gd name="T26" fmla="*/ 129 w 172"/>
                  <a:gd name="T27" fmla="*/ 284 h 311"/>
                  <a:gd name="T28" fmla="*/ 120 w 172"/>
                  <a:gd name="T29" fmla="*/ 293 h 311"/>
                  <a:gd name="T30" fmla="*/ 110 w 172"/>
                  <a:gd name="T31" fmla="*/ 300 h 311"/>
                  <a:gd name="T32" fmla="*/ 105 w 172"/>
                  <a:gd name="T33" fmla="*/ 306 h 311"/>
                  <a:gd name="T34" fmla="*/ 100 w 172"/>
                  <a:gd name="T35" fmla="*/ 309 h 311"/>
                  <a:gd name="T36" fmla="*/ 98 w 172"/>
                  <a:gd name="T37" fmla="*/ 311 h 311"/>
                  <a:gd name="T38" fmla="*/ 71 w 172"/>
                  <a:gd name="T39" fmla="*/ 304 h 311"/>
                  <a:gd name="T40" fmla="*/ 49 w 172"/>
                  <a:gd name="T41" fmla="*/ 294 h 311"/>
                  <a:gd name="T42" fmla="*/ 32 w 172"/>
                  <a:gd name="T43" fmla="*/ 282 h 311"/>
                  <a:gd name="T44" fmla="*/ 18 w 172"/>
                  <a:gd name="T45" fmla="*/ 266 h 311"/>
                  <a:gd name="T46" fmla="*/ 9 w 172"/>
                  <a:gd name="T47" fmla="*/ 248 h 311"/>
                  <a:gd name="T48" fmla="*/ 3 w 172"/>
                  <a:gd name="T49" fmla="*/ 230 h 311"/>
                  <a:gd name="T50" fmla="*/ 0 w 172"/>
                  <a:gd name="T51" fmla="*/ 209 h 311"/>
                  <a:gd name="T52" fmla="*/ 0 w 172"/>
                  <a:gd name="T53" fmla="*/ 187 h 311"/>
                  <a:gd name="T54" fmla="*/ 2 w 172"/>
                  <a:gd name="T55" fmla="*/ 165 h 311"/>
                  <a:gd name="T56" fmla="*/ 5 w 172"/>
                  <a:gd name="T57" fmla="*/ 143 h 311"/>
                  <a:gd name="T58" fmla="*/ 11 w 172"/>
                  <a:gd name="T59" fmla="*/ 121 h 311"/>
                  <a:gd name="T60" fmla="*/ 17 w 172"/>
                  <a:gd name="T61" fmla="*/ 101 h 311"/>
                  <a:gd name="T62" fmla="*/ 24 w 172"/>
                  <a:gd name="T63" fmla="*/ 80 h 311"/>
                  <a:gd name="T64" fmla="*/ 32 w 172"/>
                  <a:gd name="T65" fmla="*/ 61 h 311"/>
                  <a:gd name="T66" fmla="*/ 39 w 172"/>
                  <a:gd name="T67" fmla="*/ 44 h 311"/>
                  <a:gd name="T68" fmla="*/ 46 w 172"/>
                  <a:gd name="T69" fmla="*/ 30 h 311"/>
                  <a:gd name="T70" fmla="*/ 51 w 172"/>
                  <a:gd name="T71" fmla="*/ 18 h 311"/>
                  <a:gd name="T72" fmla="*/ 57 w 172"/>
                  <a:gd name="T73" fmla="*/ 8 h 311"/>
                  <a:gd name="T74" fmla="*/ 60 w 172"/>
                  <a:gd name="T75" fmla="*/ 3 h 311"/>
                  <a:gd name="T76" fmla="*/ 61 w 172"/>
                  <a:gd name="T7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311">
                    <a:moveTo>
                      <a:pt x="61" y="0"/>
                    </a:moveTo>
                    <a:lnTo>
                      <a:pt x="95" y="31"/>
                    </a:lnTo>
                    <a:lnTo>
                      <a:pt x="122" y="61"/>
                    </a:lnTo>
                    <a:lnTo>
                      <a:pt x="143" y="90"/>
                    </a:lnTo>
                    <a:lnTo>
                      <a:pt x="157" y="117"/>
                    </a:lnTo>
                    <a:lnTo>
                      <a:pt x="167" y="142"/>
                    </a:lnTo>
                    <a:lnTo>
                      <a:pt x="172" y="166"/>
                    </a:lnTo>
                    <a:lnTo>
                      <a:pt x="172" y="188"/>
                    </a:lnTo>
                    <a:lnTo>
                      <a:pt x="169" y="208"/>
                    </a:lnTo>
                    <a:lnTo>
                      <a:pt x="165" y="228"/>
                    </a:lnTo>
                    <a:lnTo>
                      <a:pt x="157" y="244"/>
                    </a:lnTo>
                    <a:lnTo>
                      <a:pt x="149" y="260"/>
                    </a:lnTo>
                    <a:lnTo>
                      <a:pt x="138" y="273"/>
                    </a:lnTo>
                    <a:lnTo>
                      <a:pt x="129" y="284"/>
                    </a:lnTo>
                    <a:lnTo>
                      <a:pt x="120" y="293"/>
                    </a:lnTo>
                    <a:lnTo>
                      <a:pt x="110" y="300"/>
                    </a:lnTo>
                    <a:lnTo>
                      <a:pt x="105" y="306"/>
                    </a:lnTo>
                    <a:lnTo>
                      <a:pt x="100" y="309"/>
                    </a:lnTo>
                    <a:lnTo>
                      <a:pt x="98" y="311"/>
                    </a:lnTo>
                    <a:lnTo>
                      <a:pt x="71" y="304"/>
                    </a:lnTo>
                    <a:lnTo>
                      <a:pt x="49" y="294"/>
                    </a:lnTo>
                    <a:lnTo>
                      <a:pt x="32" y="282"/>
                    </a:lnTo>
                    <a:lnTo>
                      <a:pt x="18" y="266"/>
                    </a:lnTo>
                    <a:lnTo>
                      <a:pt x="9" y="248"/>
                    </a:lnTo>
                    <a:lnTo>
                      <a:pt x="3" y="230"/>
                    </a:lnTo>
                    <a:lnTo>
                      <a:pt x="0" y="209"/>
                    </a:lnTo>
                    <a:lnTo>
                      <a:pt x="0" y="187"/>
                    </a:lnTo>
                    <a:lnTo>
                      <a:pt x="2" y="165"/>
                    </a:lnTo>
                    <a:lnTo>
                      <a:pt x="5" y="143"/>
                    </a:lnTo>
                    <a:lnTo>
                      <a:pt x="11" y="121"/>
                    </a:lnTo>
                    <a:lnTo>
                      <a:pt x="17" y="101"/>
                    </a:lnTo>
                    <a:lnTo>
                      <a:pt x="24" y="80"/>
                    </a:lnTo>
                    <a:lnTo>
                      <a:pt x="32" y="61"/>
                    </a:lnTo>
                    <a:lnTo>
                      <a:pt x="39" y="44"/>
                    </a:lnTo>
                    <a:lnTo>
                      <a:pt x="46" y="30"/>
                    </a:lnTo>
                    <a:lnTo>
                      <a:pt x="51" y="18"/>
                    </a:lnTo>
                    <a:lnTo>
                      <a:pt x="57" y="8"/>
                    </a:lnTo>
                    <a:lnTo>
                      <a:pt x="60" y="3"/>
                    </a:lnTo>
                    <a:lnTo>
                      <a:pt x="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3" name="Freeform 61"/>
              <p:cNvSpPr>
                <a:spLocks/>
              </p:cNvSpPr>
              <p:nvPr/>
            </p:nvSpPr>
            <p:spPr bwMode="auto">
              <a:xfrm>
                <a:off x="9826626" y="3404393"/>
                <a:ext cx="174625" cy="484188"/>
              </a:xfrm>
              <a:custGeom>
                <a:avLst/>
                <a:gdLst>
                  <a:gd name="T0" fmla="*/ 0 w 110"/>
                  <a:gd name="T1" fmla="*/ 0 h 305"/>
                  <a:gd name="T2" fmla="*/ 34 w 110"/>
                  <a:gd name="T3" fmla="*/ 30 h 305"/>
                  <a:gd name="T4" fmla="*/ 59 w 110"/>
                  <a:gd name="T5" fmla="*/ 58 h 305"/>
                  <a:gd name="T6" fmla="*/ 79 w 110"/>
                  <a:gd name="T7" fmla="*/ 86 h 305"/>
                  <a:gd name="T8" fmla="*/ 94 w 110"/>
                  <a:gd name="T9" fmla="*/ 111 h 305"/>
                  <a:gd name="T10" fmla="*/ 103 w 110"/>
                  <a:gd name="T11" fmla="*/ 136 h 305"/>
                  <a:gd name="T12" fmla="*/ 107 w 110"/>
                  <a:gd name="T13" fmla="*/ 159 h 305"/>
                  <a:gd name="T14" fmla="*/ 110 w 110"/>
                  <a:gd name="T15" fmla="*/ 181 h 305"/>
                  <a:gd name="T16" fmla="*/ 107 w 110"/>
                  <a:gd name="T17" fmla="*/ 201 h 305"/>
                  <a:gd name="T18" fmla="*/ 103 w 110"/>
                  <a:gd name="T19" fmla="*/ 220 h 305"/>
                  <a:gd name="T20" fmla="*/ 96 w 110"/>
                  <a:gd name="T21" fmla="*/ 236 h 305"/>
                  <a:gd name="T22" fmla="*/ 89 w 110"/>
                  <a:gd name="T23" fmla="*/ 251 h 305"/>
                  <a:gd name="T24" fmla="*/ 80 w 110"/>
                  <a:gd name="T25" fmla="*/ 265 h 305"/>
                  <a:gd name="T26" fmla="*/ 69 w 110"/>
                  <a:gd name="T27" fmla="*/ 276 h 305"/>
                  <a:gd name="T28" fmla="*/ 60 w 110"/>
                  <a:gd name="T29" fmla="*/ 287 h 305"/>
                  <a:gd name="T30" fmla="*/ 52 w 110"/>
                  <a:gd name="T31" fmla="*/ 295 h 305"/>
                  <a:gd name="T32" fmla="*/ 44 w 110"/>
                  <a:gd name="T33" fmla="*/ 301 h 305"/>
                  <a:gd name="T34" fmla="*/ 39 w 110"/>
                  <a:gd name="T35" fmla="*/ 305 h 305"/>
                  <a:gd name="T36" fmla="*/ 0 w 110"/>
                  <a:gd name="T3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305">
                    <a:moveTo>
                      <a:pt x="0" y="0"/>
                    </a:moveTo>
                    <a:lnTo>
                      <a:pt x="34" y="30"/>
                    </a:lnTo>
                    <a:lnTo>
                      <a:pt x="59" y="58"/>
                    </a:lnTo>
                    <a:lnTo>
                      <a:pt x="79" y="86"/>
                    </a:lnTo>
                    <a:lnTo>
                      <a:pt x="94" y="111"/>
                    </a:lnTo>
                    <a:lnTo>
                      <a:pt x="103" y="136"/>
                    </a:lnTo>
                    <a:lnTo>
                      <a:pt x="107" y="159"/>
                    </a:lnTo>
                    <a:lnTo>
                      <a:pt x="110" y="181"/>
                    </a:lnTo>
                    <a:lnTo>
                      <a:pt x="107" y="201"/>
                    </a:lnTo>
                    <a:lnTo>
                      <a:pt x="103" y="220"/>
                    </a:lnTo>
                    <a:lnTo>
                      <a:pt x="96" y="236"/>
                    </a:lnTo>
                    <a:lnTo>
                      <a:pt x="89" y="251"/>
                    </a:lnTo>
                    <a:lnTo>
                      <a:pt x="80" y="265"/>
                    </a:lnTo>
                    <a:lnTo>
                      <a:pt x="69" y="276"/>
                    </a:lnTo>
                    <a:lnTo>
                      <a:pt x="60" y="287"/>
                    </a:lnTo>
                    <a:lnTo>
                      <a:pt x="52" y="295"/>
                    </a:lnTo>
                    <a:lnTo>
                      <a:pt x="44" y="301"/>
                    </a:lnTo>
                    <a:lnTo>
                      <a:pt x="39" y="30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4" name="Freeform 62"/>
              <p:cNvSpPr>
                <a:spLocks/>
              </p:cNvSpPr>
              <p:nvPr/>
            </p:nvSpPr>
            <p:spPr bwMode="auto">
              <a:xfrm>
                <a:off x="10013951" y="2416968"/>
                <a:ext cx="223838" cy="371475"/>
              </a:xfrm>
              <a:custGeom>
                <a:avLst/>
                <a:gdLst>
                  <a:gd name="T0" fmla="*/ 17 w 141"/>
                  <a:gd name="T1" fmla="*/ 0 h 234"/>
                  <a:gd name="T2" fmla="*/ 53 w 141"/>
                  <a:gd name="T3" fmla="*/ 20 h 234"/>
                  <a:gd name="T4" fmla="*/ 82 w 141"/>
                  <a:gd name="T5" fmla="*/ 40 h 234"/>
                  <a:gd name="T6" fmla="*/ 104 w 141"/>
                  <a:gd name="T7" fmla="*/ 61 h 234"/>
                  <a:gd name="T8" fmla="*/ 120 w 141"/>
                  <a:gd name="T9" fmla="*/ 81 h 234"/>
                  <a:gd name="T10" fmla="*/ 132 w 141"/>
                  <a:gd name="T11" fmla="*/ 101 h 234"/>
                  <a:gd name="T12" fmla="*/ 137 w 141"/>
                  <a:gd name="T13" fmla="*/ 121 h 234"/>
                  <a:gd name="T14" fmla="*/ 141 w 141"/>
                  <a:gd name="T15" fmla="*/ 139 h 234"/>
                  <a:gd name="T16" fmla="*/ 140 w 141"/>
                  <a:gd name="T17" fmla="*/ 156 h 234"/>
                  <a:gd name="T18" fmla="*/ 137 w 141"/>
                  <a:gd name="T19" fmla="*/ 173 h 234"/>
                  <a:gd name="T20" fmla="*/ 133 w 141"/>
                  <a:gd name="T21" fmla="*/ 188 h 234"/>
                  <a:gd name="T22" fmla="*/ 126 w 141"/>
                  <a:gd name="T23" fmla="*/ 201 h 234"/>
                  <a:gd name="T24" fmla="*/ 120 w 141"/>
                  <a:gd name="T25" fmla="*/ 212 h 234"/>
                  <a:gd name="T26" fmla="*/ 114 w 141"/>
                  <a:gd name="T27" fmla="*/ 221 h 234"/>
                  <a:gd name="T28" fmla="*/ 108 w 141"/>
                  <a:gd name="T29" fmla="*/ 228 h 234"/>
                  <a:gd name="T30" fmla="*/ 105 w 141"/>
                  <a:gd name="T31" fmla="*/ 233 h 234"/>
                  <a:gd name="T32" fmla="*/ 104 w 141"/>
                  <a:gd name="T33" fmla="*/ 234 h 234"/>
                  <a:gd name="T34" fmla="*/ 80 w 141"/>
                  <a:gd name="T35" fmla="*/ 234 h 234"/>
                  <a:gd name="T36" fmla="*/ 59 w 141"/>
                  <a:gd name="T37" fmla="*/ 229 h 234"/>
                  <a:gd name="T38" fmla="*/ 41 w 141"/>
                  <a:gd name="T39" fmla="*/ 221 h 234"/>
                  <a:gd name="T40" fmla="*/ 29 w 141"/>
                  <a:gd name="T41" fmla="*/ 210 h 234"/>
                  <a:gd name="T42" fmla="*/ 18 w 141"/>
                  <a:gd name="T43" fmla="*/ 195 h 234"/>
                  <a:gd name="T44" fmla="*/ 10 w 141"/>
                  <a:gd name="T45" fmla="*/ 178 h 234"/>
                  <a:gd name="T46" fmla="*/ 4 w 141"/>
                  <a:gd name="T47" fmla="*/ 161 h 234"/>
                  <a:gd name="T48" fmla="*/ 2 w 141"/>
                  <a:gd name="T49" fmla="*/ 141 h 234"/>
                  <a:gd name="T50" fmla="*/ 0 w 141"/>
                  <a:gd name="T51" fmla="*/ 122 h 234"/>
                  <a:gd name="T52" fmla="*/ 1 w 141"/>
                  <a:gd name="T53" fmla="*/ 101 h 234"/>
                  <a:gd name="T54" fmla="*/ 2 w 141"/>
                  <a:gd name="T55" fmla="*/ 81 h 234"/>
                  <a:gd name="T56" fmla="*/ 4 w 141"/>
                  <a:gd name="T57" fmla="*/ 63 h 234"/>
                  <a:gd name="T58" fmla="*/ 7 w 141"/>
                  <a:gd name="T59" fmla="*/ 46 h 234"/>
                  <a:gd name="T60" fmla="*/ 9 w 141"/>
                  <a:gd name="T61" fmla="*/ 31 h 234"/>
                  <a:gd name="T62" fmla="*/ 13 w 141"/>
                  <a:gd name="T63" fmla="*/ 18 h 234"/>
                  <a:gd name="T64" fmla="*/ 15 w 141"/>
                  <a:gd name="T65" fmla="*/ 8 h 234"/>
                  <a:gd name="T66" fmla="*/ 16 w 141"/>
                  <a:gd name="T67" fmla="*/ 2 h 234"/>
                  <a:gd name="T68" fmla="*/ 17 w 141"/>
                  <a:gd name="T6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234">
                    <a:moveTo>
                      <a:pt x="17" y="0"/>
                    </a:moveTo>
                    <a:lnTo>
                      <a:pt x="53" y="20"/>
                    </a:lnTo>
                    <a:lnTo>
                      <a:pt x="82" y="40"/>
                    </a:lnTo>
                    <a:lnTo>
                      <a:pt x="104" y="61"/>
                    </a:lnTo>
                    <a:lnTo>
                      <a:pt x="120" y="81"/>
                    </a:lnTo>
                    <a:lnTo>
                      <a:pt x="132" y="101"/>
                    </a:lnTo>
                    <a:lnTo>
                      <a:pt x="137" y="121"/>
                    </a:lnTo>
                    <a:lnTo>
                      <a:pt x="141" y="139"/>
                    </a:lnTo>
                    <a:lnTo>
                      <a:pt x="140" y="156"/>
                    </a:lnTo>
                    <a:lnTo>
                      <a:pt x="137" y="173"/>
                    </a:lnTo>
                    <a:lnTo>
                      <a:pt x="133" y="188"/>
                    </a:lnTo>
                    <a:lnTo>
                      <a:pt x="126" y="201"/>
                    </a:lnTo>
                    <a:lnTo>
                      <a:pt x="120" y="212"/>
                    </a:lnTo>
                    <a:lnTo>
                      <a:pt x="114" y="221"/>
                    </a:lnTo>
                    <a:lnTo>
                      <a:pt x="108" y="228"/>
                    </a:lnTo>
                    <a:lnTo>
                      <a:pt x="105" y="233"/>
                    </a:lnTo>
                    <a:lnTo>
                      <a:pt x="104" y="234"/>
                    </a:lnTo>
                    <a:lnTo>
                      <a:pt x="80" y="234"/>
                    </a:lnTo>
                    <a:lnTo>
                      <a:pt x="59" y="229"/>
                    </a:lnTo>
                    <a:lnTo>
                      <a:pt x="41" y="221"/>
                    </a:lnTo>
                    <a:lnTo>
                      <a:pt x="29" y="210"/>
                    </a:lnTo>
                    <a:lnTo>
                      <a:pt x="18" y="195"/>
                    </a:lnTo>
                    <a:lnTo>
                      <a:pt x="10" y="178"/>
                    </a:lnTo>
                    <a:lnTo>
                      <a:pt x="4" y="161"/>
                    </a:lnTo>
                    <a:lnTo>
                      <a:pt x="2" y="141"/>
                    </a:lnTo>
                    <a:lnTo>
                      <a:pt x="0" y="122"/>
                    </a:lnTo>
                    <a:lnTo>
                      <a:pt x="1" y="101"/>
                    </a:lnTo>
                    <a:lnTo>
                      <a:pt x="2" y="81"/>
                    </a:lnTo>
                    <a:lnTo>
                      <a:pt x="4" y="63"/>
                    </a:lnTo>
                    <a:lnTo>
                      <a:pt x="7" y="46"/>
                    </a:lnTo>
                    <a:lnTo>
                      <a:pt x="9" y="31"/>
                    </a:lnTo>
                    <a:lnTo>
                      <a:pt x="13" y="18"/>
                    </a:lnTo>
                    <a:lnTo>
                      <a:pt x="15" y="8"/>
                    </a:lnTo>
                    <a:lnTo>
                      <a:pt x="16" y="2"/>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5" name="Freeform 63"/>
              <p:cNvSpPr>
                <a:spLocks/>
              </p:cNvSpPr>
              <p:nvPr/>
            </p:nvSpPr>
            <p:spPr bwMode="auto">
              <a:xfrm>
                <a:off x="10044113" y="2418556"/>
                <a:ext cx="193675" cy="365125"/>
              </a:xfrm>
              <a:custGeom>
                <a:avLst/>
                <a:gdLst>
                  <a:gd name="T0" fmla="*/ 0 w 122"/>
                  <a:gd name="T1" fmla="*/ 0 h 230"/>
                  <a:gd name="T2" fmla="*/ 37 w 122"/>
                  <a:gd name="T3" fmla="*/ 20 h 230"/>
                  <a:gd name="T4" fmla="*/ 66 w 122"/>
                  <a:gd name="T5" fmla="*/ 42 h 230"/>
                  <a:gd name="T6" fmla="*/ 88 w 122"/>
                  <a:gd name="T7" fmla="*/ 63 h 230"/>
                  <a:gd name="T8" fmla="*/ 103 w 122"/>
                  <a:gd name="T9" fmla="*/ 85 h 230"/>
                  <a:gd name="T10" fmla="*/ 114 w 122"/>
                  <a:gd name="T11" fmla="*/ 105 h 230"/>
                  <a:gd name="T12" fmla="*/ 119 w 122"/>
                  <a:gd name="T13" fmla="*/ 125 h 230"/>
                  <a:gd name="T14" fmla="*/ 122 w 122"/>
                  <a:gd name="T15" fmla="*/ 144 h 230"/>
                  <a:gd name="T16" fmla="*/ 119 w 122"/>
                  <a:gd name="T17" fmla="*/ 162 h 230"/>
                  <a:gd name="T18" fmla="*/ 116 w 122"/>
                  <a:gd name="T19" fmla="*/ 179 h 230"/>
                  <a:gd name="T20" fmla="*/ 110 w 122"/>
                  <a:gd name="T21" fmla="*/ 194 h 230"/>
                  <a:gd name="T22" fmla="*/ 104 w 122"/>
                  <a:gd name="T23" fmla="*/ 206 h 230"/>
                  <a:gd name="T24" fmla="*/ 97 w 122"/>
                  <a:gd name="T25" fmla="*/ 217 h 230"/>
                  <a:gd name="T26" fmla="*/ 92 w 122"/>
                  <a:gd name="T27" fmla="*/ 225 h 230"/>
                  <a:gd name="T28" fmla="*/ 87 w 122"/>
                  <a:gd name="T29" fmla="*/ 230 h 230"/>
                  <a:gd name="T30" fmla="*/ 0 w 122"/>
                  <a:gd name="T3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230">
                    <a:moveTo>
                      <a:pt x="0" y="0"/>
                    </a:moveTo>
                    <a:lnTo>
                      <a:pt x="37" y="20"/>
                    </a:lnTo>
                    <a:lnTo>
                      <a:pt x="66" y="42"/>
                    </a:lnTo>
                    <a:lnTo>
                      <a:pt x="88" y="63"/>
                    </a:lnTo>
                    <a:lnTo>
                      <a:pt x="103" y="85"/>
                    </a:lnTo>
                    <a:lnTo>
                      <a:pt x="114" y="105"/>
                    </a:lnTo>
                    <a:lnTo>
                      <a:pt x="119" y="125"/>
                    </a:lnTo>
                    <a:lnTo>
                      <a:pt x="122" y="144"/>
                    </a:lnTo>
                    <a:lnTo>
                      <a:pt x="119" y="162"/>
                    </a:lnTo>
                    <a:lnTo>
                      <a:pt x="116" y="179"/>
                    </a:lnTo>
                    <a:lnTo>
                      <a:pt x="110" y="194"/>
                    </a:lnTo>
                    <a:lnTo>
                      <a:pt x="104" y="206"/>
                    </a:lnTo>
                    <a:lnTo>
                      <a:pt x="97" y="217"/>
                    </a:lnTo>
                    <a:lnTo>
                      <a:pt x="92" y="225"/>
                    </a:lnTo>
                    <a:lnTo>
                      <a:pt x="87" y="23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6" name="Freeform 64"/>
              <p:cNvSpPr>
                <a:spLocks/>
              </p:cNvSpPr>
              <p:nvPr/>
            </p:nvSpPr>
            <p:spPr bwMode="auto">
              <a:xfrm>
                <a:off x="11322051" y="3825081"/>
                <a:ext cx="160338" cy="231775"/>
              </a:xfrm>
              <a:custGeom>
                <a:avLst/>
                <a:gdLst>
                  <a:gd name="T0" fmla="*/ 94 w 101"/>
                  <a:gd name="T1" fmla="*/ 0 h 146"/>
                  <a:gd name="T2" fmla="*/ 99 w 101"/>
                  <a:gd name="T3" fmla="*/ 31 h 146"/>
                  <a:gd name="T4" fmla="*/ 101 w 101"/>
                  <a:gd name="T5" fmla="*/ 58 h 146"/>
                  <a:gd name="T6" fmla="*/ 101 w 101"/>
                  <a:gd name="T7" fmla="*/ 80 h 146"/>
                  <a:gd name="T8" fmla="*/ 99 w 101"/>
                  <a:gd name="T9" fmla="*/ 98 h 146"/>
                  <a:gd name="T10" fmla="*/ 94 w 101"/>
                  <a:gd name="T11" fmla="*/ 112 h 146"/>
                  <a:gd name="T12" fmla="*/ 88 w 101"/>
                  <a:gd name="T13" fmla="*/ 123 h 146"/>
                  <a:gd name="T14" fmla="*/ 81 w 101"/>
                  <a:gd name="T15" fmla="*/ 133 h 146"/>
                  <a:gd name="T16" fmla="*/ 73 w 101"/>
                  <a:gd name="T17" fmla="*/ 138 h 146"/>
                  <a:gd name="T18" fmla="*/ 65 w 101"/>
                  <a:gd name="T19" fmla="*/ 143 h 146"/>
                  <a:gd name="T20" fmla="*/ 57 w 101"/>
                  <a:gd name="T21" fmla="*/ 145 h 146"/>
                  <a:gd name="T22" fmla="*/ 49 w 101"/>
                  <a:gd name="T23" fmla="*/ 146 h 146"/>
                  <a:gd name="T24" fmla="*/ 41 w 101"/>
                  <a:gd name="T25" fmla="*/ 146 h 146"/>
                  <a:gd name="T26" fmla="*/ 35 w 101"/>
                  <a:gd name="T27" fmla="*/ 145 h 146"/>
                  <a:gd name="T28" fmla="*/ 29 w 101"/>
                  <a:gd name="T29" fmla="*/ 145 h 146"/>
                  <a:gd name="T30" fmla="*/ 26 w 101"/>
                  <a:gd name="T31" fmla="*/ 144 h 146"/>
                  <a:gd name="T32" fmla="*/ 25 w 101"/>
                  <a:gd name="T33" fmla="*/ 144 h 146"/>
                  <a:gd name="T34" fmla="*/ 11 w 101"/>
                  <a:gd name="T35" fmla="*/ 125 h 146"/>
                  <a:gd name="T36" fmla="*/ 3 w 101"/>
                  <a:gd name="T37" fmla="*/ 107 h 146"/>
                  <a:gd name="T38" fmla="*/ 0 w 101"/>
                  <a:gd name="T39" fmla="*/ 91 h 146"/>
                  <a:gd name="T40" fmla="*/ 3 w 101"/>
                  <a:gd name="T41" fmla="*/ 76 h 146"/>
                  <a:gd name="T42" fmla="*/ 9 w 101"/>
                  <a:gd name="T43" fmla="*/ 62 h 146"/>
                  <a:gd name="T44" fmla="*/ 17 w 101"/>
                  <a:gd name="T45" fmla="*/ 50 h 146"/>
                  <a:gd name="T46" fmla="*/ 28 w 101"/>
                  <a:gd name="T47" fmla="*/ 38 h 146"/>
                  <a:gd name="T48" fmla="*/ 41 w 101"/>
                  <a:gd name="T49" fmla="*/ 29 h 146"/>
                  <a:gd name="T50" fmla="*/ 54 w 101"/>
                  <a:gd name="T51" fmla="*/ 20 h 146"/>
                  <a:gd name="T52" fmla="*/ 65 w 101"/>
                  <a:gd name="T53" fmla="*/ 13 h 146"/>
                  <a:gd name="T54" fmla="*/ 77 w 101"/>
                  <a:gd name="T55" fmla="*/ 7 h 146"/>
                  <a:gd name="T56" fmla="*/ 86 w 101"/>
                  <a:gd name="T57" fmla="*/ 3 h 146"/>
                  <a:gd name="T58" fmla="*/ 92 w 101"/>
                  <a:gd name="T59" fmla="*/ 1 h 146"/>
                  <a:gd name="T60" fmla="*/ 94 w 101"/>
                  <a:gd name="T6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46">
                    <a:moveTo>
                      <a:pt x="94" y="0"/>
                    </a:moveTo>
                    <a:lnTo>
                      <a:pt x="99" y="31"/>
                    </a:lnTo>
                    <a:lnTo>
                      <a:pt x="101" y="58"/>
                    </a:lnTo>
                    <a:lnTo>
                      <a:pt x="101" y="80"/>
                    </a:lnTo>
                    <a:lnTo>
                      <a:pt x="99" y="98"/>
                    </a:lnTo>
                    <a:lnTo>
                      <a:pt x="94" y="112"/>
                    </a:lnTo>
                    <a:lnTo>
                      <a:pt x="88" y="123"/>
                    </a:lnTo>
                    <a:lnTo>
                      <a:pt x="81" y="133"/>
                    </a:lnTo>
                    <a:lnTo>
                      <a:pt x="73" y="138"/>
                    </a:lnTo>
                    <a:lnTo>
                      <a:pt x="65" y="143"/>
                    </a:lnTo>
                    <a:lnTo>
                      <a:pt x="57" y="145"/>
                    </a:lnTo>
                    <a:lnTo>
                      <a:pt x="49" y="146"/>
                    </a:lnTo>
                    <a:lnTo>
                      <a:pt x="41" y="146"/>
                    </a:lnTo>
                    <a:lnTo>
                      <a:pt x="35" y="145"/>
                    </a:lnTo>
                    <a:lnTo>
                      <a:pt x="29" y="145"/>
                    </a:lnTo>
                    <a:lnTo>
                      <a:pt x="26" y="144"/>
                    </a:lnTo>
                    <a:lnTo>
                      <a:pt x="25" y="144"/>
                    </a:lnTo>
                    <a:lnTo>
                      <a:pt x="11" y="125"/>
                    </a:lnTo>
                    <a:lnTo>
                      <a:pt x="3" y="107"/>
                    </a:lnTo>
                    <a:lnTo>
                      <a:pt x="0" y="91"/>
                    </a:lnTo>
                    <a:lnTo>
                      <a:pt x="3" y="76"/>
                    </a:lnTo>
                    <a:lnTo>
                      <a:pt x="9" y="62"/>
                    </a:lnTo>
                    <a:lnTo>
                      <a:pt x="17" y="50"/>
                    </a:lnTo>
                    <a:lnTo>
                      <a:pt x="28" y="38"/>
                    </a:lnTo>
                    <a:lnTo>
                      <a:pt x="41" y="29"/>
                    </a:lnTo>
                    <a:lnTo>
                      <a:pt x="54" y="20"/>
                    </a:lnTo>
                    <a:lnTo>
                      <a:pt x="65" y="13"/>
                    </a:lnTo>
                    <a:lnTo>
                      <a:pt x="77" y="7"/>
                    </a:lnTo>
                    <a:lnTo>
                      <a:pt x="86" y="3"/>
                    </a:lnTo>
                    <a:lnTo>
                      <a:pt x="92" y="1"/>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7" name="Freeform 65"/>
              <p:cNvSpPr>
                <a:spLocks/>
              </p:cNvSpPr>
              <p:nvPr/>
            </p:nvSpPr>
            <p:spPr bwMode="auto">
              <a:xfrm>
                <a:off x="11366501" y="3828256"/>
                <a:ext cx="117475" cy="227013"/>
              </a:xfrm>
              <a:custGeom>
                <a:avLst/>
                <a:gdLst>
                  <a:gd name="T0" fmla="*/ 66 w 74"/>
                  <a:gd name="T1" fmla="*/ 0 h 143"/>
                  <a:gd name="T2" fmla="*/ 72 w 74"/>
                  <a:gd name="T3" fmla="*/ 31 h 143"/>
                  <a:gd name="T4" fmla="*/ 74 w 74"/>
                  <a:gd name="T5" fmla="*/ 59 h 143"/>
                  <a:gd name="T6" fmla="*/ 73 w 74"/>
                  <a:gd name="T7" fmla="*/ 81 h 143"/>
                  <a:gd name="T8" fmla="*/ 71 w 74"/>
                  <a:gd name="T9" fmla="*/ 98 h 143"/>
                  <a:gd name="T10" fmla="*/ 66 w 74"/>
                  <a:gd name="T11" fmla="*/ 112 h 143"/>
                  <a:gd name="T12" fmla="*/ 60 w 74"/>
                  <a:gd name="T13" fmla="*/ 124 h 143"/>
                  <a:gd name="T14" fmla="*/ 52 w 74"/>
                  <a:gd name="T15" fmla="*/ 132 h 143"/>
                  <a:gd name="T16" fmla="*/ 44 w 74"/>
                  <a:gd name="T17" fmla="*/ 138 h 143"/>
                  <a:gd name="T18" fmla="*/ 36 w 74"/>
                  <a:gd name="T19" fmla="*/ 141 h 143"/>
                  <a:gd name="T20" fmla="*/ 28 w 74"/>
                  <a:gd name="T21" fmla="*/ 142 h 143"/>
                  <a:gd name="T22" fmla="*/ 19 w 74"/>
                  <a:gd name="T23" fmla="*/ 143 h 143"/>
                  <a:gd name="T24" fmla="*/ 12 w 74"/>
                  <a:gd name="T25" fmla="*/ 143 h 143"/>
                  <a:gd name="T26" fmla="*/ 5 w 74"/>
                  <a:gd name="T27" fmla="*/ 142 h 143"/>
                  <a:gd name="T28" fmla="*/ 0 w 74"/>
                  <a:gd name="T29" fmla="*/ 142 h 143"/>
                  <a:gd name="T30" fmla="*/ 66 w 74"/>
                  <a:gd name="T3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143">
                    <a:moveTo>
                      <a:pt x="66" y="0"/>
                    </a:moveTo>
                    <a:lnTo>
                      <a:pt x="72" y="31"/>
                    </a:lnTo>
                    <a:lnTo>
                      <a:pt x="74" y="59"/>
                    </a:lnTo>
                    <a:lnTo>
                      <a:pt x="73" y="81"/>
                    </a:lnTo>
                    <a:lnTo>
                      <a:pt x="71" y="98"/>
                    </a:lnTo>
                    <a:lnTo>
                      <a:pt x="66" y="112"/>
                    </a:lnTo>
                    <a:lnTo>
                      <a:pt x="60" y="124"/>
                    </a:lnTo>
                    <a:lnTo>
                      <a:pt x="52" y="132"/>
                    </a:lnTo>
                    <a:lnTo>
                      <a:pt x="44" y="138"/>
                    </a:lnTo>
                    <a:lnTo>
                      <a:pt x="36" y="141"/>
                    </a:lnTo>
                    <a:lnTo>
                      <a:pt x="28" y="142"/>
                    </a:lnTo>
                    <a:lnTo>
                      <a:pt x="19" y="143"/>
                    </a:lnTo>
                    <a:lnTo>
                      <a:pt x="12" y="143"/>
                    </a:lnTo>
                    <a:lnTo>
                      <a:pt x="5" y="142"/>
                    </a:lnTo>
                    <a:lnTo>
                      <a:pt x="0" y="14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8" name="Freeform 66"/>
              <p:cNvSpPr>
                <a:spLocks/>
              </p:cNvSpPr>
              <p:nvPr/>
            </p:nvSpPr>
            <p:spPr bwMode="auto">
              <a:xfrm>
                <a:off x="10398126" y="1926431"/>
                <a:ext cx="200025" cy="312738"/>
              </a:xfrm>
              <a:custGeom>
                <a:avLst/>
                <a:gdLst>
                  <a:gd name="T0" fmla="*/ 97 w 126"/>
                  <a:gd name="T1" fmla="*/ 0 h 197"/>
                  <a:gd name="T2" fmla="*/ 110 w 126"/>
                  <a:gd name="T3" fmla="*/ 34 h 197"/>
                  <a:gd name="T4" fmla="*/ 119 w 126"/>
                  <a:gd name="T5" fmla="*/ 63 h 197"/>
                  <a:gd name="T6" fmla="*/ 124 w 126"/>
                  <a:gd name="T7" fmla="*/ 89 h 197"/>
                  <a:gd name="T8" fmla="*/ 126 w 126"/>
                  <a:gd name="T9" fmla="*/ 111 h 197"/>
                  <a:gd name="T10" fmla="*/ 126 w 126"/>
                  <a:gd name="T11" fmla="*/ 130 h 197"/>
                  <a:gd name="T12" fmla="*/ 124 w 126"/>
                  <a:gd name="T13" fmla="*/ 146 h 197"/>
                  <a:gd name="T14" fmla="*/ 118 w 126"/>
                  <a:gd name="T15" fmla="*/ 160 h 197"/>
                  <a:gd name="T16" fmla="*/ 112 w 126"/>
                  <a:gd name="T17" fmla="*/ 170 h 197"/>
                  <a:gd name="T18" fmla="*/ 104 w 126"/>
                  <a:gd name="T19" fmla="*/ 178 h 197"/>
                  <a:gd name="T20" fmla="*/ 96 w 126"/>
                  <a:gd name="T21" fmla="*/ 185 h 197"/>
                  <a:gd name="T22" fmla="*/ 87 w 126"/>
                  <a:gd name="T23" fmla="*/ 190 h 197"/>
                  <a:gd name="T24" fmla="*/ 79 w 126"/>
                  <a:gd name="T25" fmla="*/ 193 h 197"/>
                  <a:gd name="T26" fmla="*/ 70 w 126"/>
                  <a:gd name="T27" fmla="*/ 195 h 197"/>
                  <a:gd name="T28" fmla="*/ 63 w 126"/>
                  <a:gd name="T29" fmla="*/ 197 h 197"/>
                  <a:gd name="T30" fmla="*/ 56 w 126"/>
                  <a:gd name="T31" fmla="*/ 197 h 197"/>
                  <a:gd name="T32" fmla="*/ 50 w 126"/>
                  <a:gd name="T33" fmla="*/ 197 h 197"/>
                  <a:gd name="T34" fmla="*/ 47 w 126"/>
                  <a:gd name="T35" fmla="*/ 197 h 197"/>
                  <a:gd name="T36" fmla="*/ 45 w 126"/>
                  <a:gd name="T37" fmla="*/ 197 h 197"/>
                  <a:gd name="T38" fmla="*/ 25 w 126"/>
                  <a:gd name="T39" fmla="*/ 178 h 197"/>
                  <a:gd name="T40" fmla="*/ 10 w 126"/>
                  <a:gd name="T41" fmla="*/ 159 h 197"/>
                  <a:gd name="T42" fmla="*/ 3 w 126"/>
                  <a:gd name="T43" fmla="*/ 140 h 197"/>
                  <a:gd name="T44" fmla="*/ 0 w 126"/>
                  <a:gd name="T45" fmla="*/ 122 h 197"/>
                  <a:gd name="T46" fmla="*/ 3 w 126"/>
                  <a:gd name="T47" fmla="*/ 104 h 197"/>
                  <a:gd name="T48" fmla="*/ 10 w 126"/>
                  <a:gd name="T49" fmla="*/ 87 h 197"/>
                  <a:gd name="T50" fmla="*/ 19 w 126"/>
                  <a:gd name="T51" fmla="*/ 71 h 197"/>
                  <a:gd name="T52" fmla="*/ 30 w 126"/>
                  <a:gd name="T53" fmla="*/ 56 h 197"/>
                  <a:gd name="T54" fmla="*/ 43 w 126"/>
                  <a:gd name="T55" fmla="*/ 42 h 197"/>
                  <a:gd name="T56" fmla="*/ 56 w 126"/>
                  <a:gd name="T57" fmla="*/ 30 h 197"/>
                  <a:gd name="T58" fmla="*/ 69 w 126"/>
                  <a:gd name="T59" fmla="*/ 20 h 197"/>
                  <a:gd name="T60" fmla="*/ 80 w 126"/>
                  <a:gd name="T61" fmla="*/ 12 h 197"/>
                  <a:gd name="T62" fmla="*/ 89 w 126"/>
                  <a:gd name="T63" fmla="*/ 5 h 197"/>
                  <a:gd name="T64" fmla="*/ 95 w 126"/>
                  <a:gd name="T65" fmla="*/ 2 h 197"/>
                  <a:gd name="T66" fmla="*/ 97 w 126"/>
                  <a:gd name="T6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97">
                    <a:moveTo>
                      <a:pt x="97" y="0"/>
                    </a:moveTo>
                    <a:lnTo>
                      <a:pt x="110" y="34"/>
                    </a:lnTo>
                    <a:lnTo>
                      <a:pt x="119" y="63"/>
                    </a:lnTo>
                    <a:lnTo>
                      <a:pt x="124" y="89"/>
                    </a:lnTo>
                    <a:lnTo>
                      <a:pt x="126" y="111"/>
                    </a:lnTo>
                    <a:lnTo>
                      <a:pt x="126" y="130"/>
                    </a:lnTo>
                    <a:lnTo>
                      <a:pt x="124" y="146"/>
                    </a:lnTo>
                    <a:lnTo>
                      <a:pt x="118" y="160"/>
                    </a:lnTo>
                    <a:lnTo>
                      <a:pt x="112" y="170"/>
                    </a:lnTo>
                    <a:lnTo>
                      <a:pt x="104" y="178"/>
                    </a:lnTo>
                    <a:lnTo>
                      <a:pt x="96" y="185"/>
                    </a:lnTo>
                    <a:lnTo>
                      <a:pt x="87" y="190"/>
                    </a:lnTo>
                    <a:lnTo>
                      <a:pt x="79" y="193"/>
                    </a:lnTo>
                    <a:lnTo>
                      <a:pt x="70" y="195"/>
                    </a:lnTo>
                    <a:lnTo>
                      <a:pt x="63" y="197"/>
                    </a:lnTo>
                    <a:lnTo>
                      <a:pt x="56" y="197"/>
                    </a:lnTo>
                    <a:lnTo>
                      <a:pt x="50" y="197"/>
                    </a:lnTo>
                    <a:lnTo>
                      <a:pt x="47" y="197"/>
                    </a:lnTo>
                    <a:lnTo>
                      <a:pt x="45" y="197"/>
                    </a:lnTo>
                    <a:lnTo>
                      <a:pt x="25" y="178"/>
                    </a:lnTo>
                    <a:lnTo>
                      <a:pt x="10" y="159"/>
                    </a:lnTo>
                    <a:lnTo>
                      <a:pt x="3" y="140"/>
                    </a:lnTo>
                    <a:lnTo>
                      <a:pt x="0" y="122"/>
                    </a:lnTo>
                    <a:lnTo>
                      <a:pt x="3" y="104"/>
                    </a:lnTo>
                    <a:lnTo>
                      <a:pt x="10" y="87"/>
                    </a:lnTo>
                    <a:lnTo>
                      <a:pt x="19" y="71"/>
                    </a:lnTo>
                    <a:lnTo>
                      <a:pt x="30" y="56"/>
                    </a:lnTo>
                    <a:lnTo>
                      <a:pt x="43" y="42"/>
                    </a:lnTo>
                    <a:lnTo>
                      <a:pt x="56" y="30"/>
                    </a:lnTo>
                    <a:lnTo>
                      <a:pt x="69" y="20"/>
                    </a:lnTo>
                    <a:lnTo>
                      <a:pt x="80" y="12"/>
                    </a:lnTo>
                    <a:lnTo>
                      <a:pt x="89" y="5"/>
                    </a:lnTo>
                    <a:lnTo>
                      <a:pt x="95" y="2"/>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49" name="Freeform 67"/>
              <p:cNvSpPr>
                <a:spLocks/>
              </p:cNvSpPr>
              <p:nvPr/>
            </p:nvSpPr>
            <p:spPr bwMode="auto">
              <a:xfrm>
                <a:off x="10475913" y="1931193"/>
                <a:ext cx="123825" cy="304800"/>
              </a:xfrm>
              <a:custGeom>
                <a:avLst/>
                <a:gdLst>
                  <a:gd name="T0" fmla="*/ 50 w 78"/>
                  <a:gd name="T1" fmla="*/ 0 h 192"/>
                  <a:gd name="T2" fmla="*/ 62 w 78"/>
                  <a:gd name="T3" fmla="*/ 33 h 192"/>
                  <a:gd name="T4" fmla="*/ 71 w 78"/>
                  <a:gd name="T5" fmla="*/ 63 h 192"/>
                  <a:gd name="T6" fmla="*/ 76 w 78"/>
                  <a:gd name="T7" fmla="*/ 89 h 192"/>
                  <a:gd name="T8" fmla="*/ 78 w 78"/>
                  <a:gd name="T9" fmla="*/ 111 h 192"/>
                  <a:gd name="T10" fmla="*/ 78 w 78"/>
                  <a:gd name="T11" fmla="*/ 129 h 192"/>
                  <a:gd name="T12" fmla="*/ 75 w 78"/>
                  <a:gd name="T13" fmla="*/ 145 h 192"/>
                  <a:gd name="T14" fmla="*/ 70 w 78"/>
                  <a:gd name="T15" fmla="*/ 158 h 192"/>
                  <a:gd name="T16" fmla="*/ 63 w 78"/>
                  <a:gd name="T17" fmla="*/ 167 h 192"/>
                  <a:gd name="T18" fmla="*/ 55 w 78"/>
                  <a:gd name="T19" fmla="*/ 175 h 192"/>
                  <a:gd name="T20" fmla="*/ 47 w 78"/>
                  <a:gd name="T21" fmla="*/ 181 h 192"/>
                  <a:gd name="T22" fmla="*/ 38 w 78"/>
                  <a:gd name="T23" fmla="*/ 186 h 192"/>
                  <a:gd name="T24" fmla="*/ 29 w 78"/>
                  <a:gd name="T25" fmla="*/ 189 h 192"/>
                  <a:gd name="T26" fmla="*/ 21 w 78"/>
                  <a:gd name="T27" fmla="*/ 190 h 192"/>
                  <a:gd name="T28" fmla="*/ 13 w 78"/>
                  <a:gd name="T29" fmla="*/ 191 h 192"/>
                  <a:gd name="T30" fmla="*/ 6 w 78"/>
                  <a:gd name="T31" fmla="*/ 192 h 192"/>
                  <a:gd name="T32" fmla="*/ 0 w 78"/>
                  <a:gd name="T33" fmla="*/ 192 h 192"/>
                  <a:gd name="T34" fmla="*/ 50 w 78"/>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92">
                    <a:moveTo>
                      <a:pt x="50" y="0"/>
                    </a:moveTo>
                    <a:lnTo>
                      <a:pt x="62" y="33"/>
                    </a:lnTo>
                    <a:lnTo>
                      <a:pt x="71" y="63"/>
                    </a:lnTo>
                    <a:lnTo>
                      <a:pt x="76" y="89"/>
                    </a:lnTo>
                    <a:lnTo>
                      <a:pt x="78" y="111"/>
                    </a:lnTo>
                    <a:lnTo>
                      <a:pt x="78" y="129"/>
                    </a:lnTo>
                    <a:lnTo>
                      <a:pt x="75" y="145"/>
                    </a:lnTo>
                    <a:lnTo>
                      <a:pt x="70" y="158"/>
                    </a:lnTo>
                    <a:lnTo>
                      <a:pt x="63" y="167"/>
                    </a:lnTo>
                    <a:lnTo>
                      <a:pt x="55" y="175"/>
                    </a:lnTo>
                    <a:lnTo>
                      <a:pt x="47" y="181"/>
                    </a:lnTo>
                    <a:lnTo>
                      <a:pt x="38" y="186"/>
                    </a:lnTo>
                    <a:lnTo>
                      <a:pt x="29" y="189"/>
                    </a:lnTo>
                    <a:lnTo>
                      <a:pt x="21" y="190"/>
                    </a:lnTo>
                    <a:lnTo>
                      <a:pt x="13" y="191"/>
                    </a:lnTo>
                    <a:lnTo>
                      <a:pt x="6" y="192"/>
                    </a:lnTo>
                    <a:lnTo>
                      <a:pt x="0" y="192"/>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0" name="Freeform 68"/>
              <p:cNvSpPr>
                <a:spLocks/>
              </p:cNvSpPr>
              <p:nvPr/>
            </p:nvSpPr>
            <p:spPr bwMode="auto">
              <a:xfrm>
                <a:off x="9172576" y="3699668"/>
                <a:ext cx="211138" cy="130175"/>
              </a:xfrm>
              <a:custGeom>
                <a:avLst/>
                <a:gdLst>
                  <a:gd name="T0" fmla="*/ 92 w 133"/>
                  <a:gd name="T1" fmla="*/ 0 h 82"/>
                  <a:gd name="T2" fmla="*/ 103 w 133"/>
                  <a:gd name="T3" fmla="*/ 2 h 82"/>
                  <a:gd name="T4" fmla="*/ 111 w 133"/>
                  <a:gd name="T5" fmla="*/ 6 h 82"/>
                  <a:gd name="T6" fmla="*/ 118 w 133"/>
                  <a:gd name="T7" fmla="*/ 12 h 82"/>
                  <a:gd name="T8" fmla="*/ 123 w 133"/>
                  <a:gd name="T9" fmla="*/ 18 h 82"/>
                  <a:gd name="T10" fmla="*/ 127 w 133"/>
                  <a:gd name="T11" fmla="*/ 25 h 82"/>
                  <a:gd name="T12" fmla="*/ 130 w 133"/>
                  <a:gd name="T13" fmla="*/ 30 h 82"/>
                  <a:gd name="T14" fmla="*/ 131 w 133"/>
                  <a:gd name="T15" fmla="*/ 36 h 82"/>
                  <a:gd name="T16" fmla="*/ 133 w 133"/>
                  <a:gd name="T17" fmla="*/ 40 h 82"/>
                  <a:gd name="T18" fmla="*/ 133 w 133"/>
                  <a:gd name="T19" fmla="*/ 41 h 82"/>
                  <a:gd name="T20" fmla="*/ 122 w 133"/>
                  <a:gd name="T21" fmla="*/ 59 h 82"/>
                  <a:gd name="T22" fmla="*/ 112 w 133"/>
                  <a:gd name="T23" fmla="*/ 72 h 82"/>
                  <a:gd name="T24" fmla="*/ 99 w 133"/>
                  <a:gd name="T25" fmla="*/ 79 h 82"/>
                  <a:gd name="T26" fmla="*/ 85 w 133"/>
                  <a:gd name="T27" fmla="*/ 82 h 82"/>
                  <a:gd name="T28" fmla="*/ 71 w 133"/>
                  <a:gd name="T29" fmla="*/ 82 h 82"/>
                  <a:gd name="T30" fmla="*/ 59 w 133"/>
                  <a:gd name="T31" fmla="*/ 79 h 82"/>
                  <a:gd name="T32" fmla="*/ 45 w 133"/>
                  <a:gd name="T33" fmla="*/ 73 h 82"/>
                  <a:gd name="T34" fmla="*/ 33 w 133"/>
                  <a:gd name="T35" fmla="*/ 66 h 82"/>
                  <a:gd name="T36" fmla="*/ 22 w 133"/>
                  <a:gd name="T37" fmla="*/ 59 h 82"/>
                  <a:gd name="T38" fmla="*/ 12 w 133"/>
                  <a:gd name="T39" fmla="*/ 52 h 82"/>
                  <a:gd name="T40" fmla="*/ 6 w 133"/>
                  <a:gd name="T41" fmla="*/ 47 h 82"/>
                  <a:gd name="T42" fmla="*/ 1 w 133"/>
                  <a:gd name="T43" fmla="*/ 42 h 82"/>
                  <a:gd name="T44" fmla="*/ 0 w 133"/>
                  <a:gd name="T45" fmla="*/ 41 h 82"/>
                  <a:gd name="T46" fmla="*/ 24 w 133"/>
                  <a:gd name="T47" fmla="*/ 24 h 82"/>
                  <a:gd name="T48" fmla="*/ 45 w 133"/>
                  <a:gd name="T49" fmla="*/ 12 h 82"/>
                  <a:gd name="T50" fmla="*/ 63 w 133"/>
                  <a:gd name="T51" fmla="*/ 4 h 82"/>
                  <a:gd name="T52" fmla="*/ 78 w 133"/>
                  <a:gd name="T53" fmla="*/ 0 h 82"/>
                  <a:gd name="T54" fmla="*/ 92 w 133"/>
                  <a:gd name="T5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82">
                    <a:moveTo>
                      <a:pt x="92" y="0"/>
                    </a:moveTo>
                    <a:lnTo>
                      <a:pt x="103" y="2"/>
                    </a:lnTo>
                    <a:lnTo>
                      <a:pt x="111" y="6"/>
                    </a:lnTo>
                    <a:lnTo>
                      <a:pt x="118" y="12"/>
                    </a:lnTo>
                    <a:lnTo>
                      <a:pt x="123" y="18"/>
                    </a:lnTo>
                    <a:lnTo>
                      <a:pt x="127" y="25"/>
                    </a:lnTo>
                    <a:lnTo>
                      <a:pt x="130" y="30"/>
                    </a:lnTo>
                    <a:lnTo>
                      <a:pt x="131" y="36"/>
                    </a:lnTo>
                    <a:lnTo>
                      <a:pt x="133" y="40"/>
                    </a:lnTo>
                    <a:lnTo>
                      <a:pt x="133" y="41"/>
                    </a:lnTo>
                    <a:lnTo>
                      <a:pt x="122" y="59"/>
                    </a:lnTo>
                    <a:lnTo>
                      <a:pt x="112" y="72"/>
                    </a:lnTo>
                    <a:lnTo>
                      <a:pt x="99" y="79"/>
                    </a:lnTo>
                    <a:lnTo>
                      <a:pt x="85" y="82"/>
                    </a:lnTo>
                    <a:lnTo>
                      <a:pt x="71" y="82"/>
                    </a:lnTo>
                    <a:lnTo>
                      <a:pt x="59" y="79"/>
                    </a:lnTo>
                    <a:lnTo>
                      <a:pt x="45" y="73"/>
                    </a:lnTo>
                    <a:lnTo>
                      <a:pt x="33" y="66"/>
                    </a:lnTo>
                    <a:lnTo>
                      <a:pt x="22" y="59"/>
                    </a:lnTo>
                    <a:lnTo>
                      <a:pt x="12" y="52"/>
                    </a:lnTo>
                    <a:lnTo>
                      <a:pt x="6" y="47"/>
                    </a:lnTo>
                    <a:lnTo>
                      <a:pt x="1" y="42"/>
                    </a:lnTo>
                    <a:lnTo>
                      <a:pt x="0" y="41"/>
                    </a:lnTo>
                    <a:lnTo>
                      <a:pt x="24" y="24"/>
                    </a:lnTo>
                    <a:lnTo>
                      <a:pt x="45" y="12"/>
                    </a:lnTo>
                    <a:lnTo>
                      <a:pt x="63" y="4"/>
                    </a:lnTo>
                    <a:lnTo>
                      <a:pt x="78" y="0"/>
                    </a:lnTo>
                    <a:lnTo>
                      <a:pt x="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1" name="Freeform 69"/>
              <p:cNvSpPr>
                <a:spLocks/>
              </p:cNvSpPr>
              <p:nvPr/>
            </p:nvSpPr>
            <p:spPr bwMode="auto">
              <a:xfrm>
                <a:off x="9174163" y="3698081"/>
                <a:ext cx="206375" cy="65088"/>
              </a:xfrm>
              <a:custGeom>
                <a:avLst/>
                <a:gdLst>
                  <a:gd name="T0" fmla="*/ 89 w 130"/>
                  <a:gd name="T1" fmla="*/ 0 h 41"/>
                  <a:gd name="T2" fmla="*/ 99 w 130"/>
                  <a:gd name="T3" fmla="*/ 1 h 41"/>
                  <a:gd name="T4" fmla="*/ 107 w 130"/>
                  <a:gd name="T5" fmla="*/ 6 h 41"/>
                  <a:gd name="T6" fmla="*/ 114 w 130"/>
                  <a:gd name="T7" fmla="*/ 11 h 41"/>
                  <a:gd name="T8" fmla="*/ 120 w 130"/>
                  <a:gd name="T9" fmla="*/ 16 h 41"/>
                  <a:gd name="T10" fmla="*/ 123 w 130"/>
                  <a:gd name="T11" fmla="*/ 23 h 41"/>
                  <a:gd name="T12" fmla="*/ 127 w 130"/>
                  <a:gd name="T13" fmla="*/ 29 h 41"/>
                  <a:gd name="T14" fmla="*/ 129 w 130"/>
                  <a:gd name="T15" fmla="*/ 35 h 41"/>
                  <a:gd name="T16" fmla="*/ 130 w 130"/>
                  <a:gd name="T17" fmla="*/ 40 h 41"/>
                  <a:gd name="T18" fmla="*/ 0 w 130"/>
                  <a:gd name="T19" fmla="*/ 41 h 41"/>
                  <a:gd name="T20" fmla="*/ 23 w 130"/>
                  <a:gd name="T21" fmla="*/ 25 h 41"/>
                  <a:gd name="T22" fmla="*/ 44 w 130"/>
                  <a:gd name="T23" fmla="*/ 12 h 41"/>
                  <a:gd name="T24" fmla="*/ 61 w 130"/>
                  <a:gd name="T25" fmla="*/ 5 h 41"/>
                  <a:gd name="T26" fmla="*/ 76 w 130"/>
                  <a:gd name="T27" fmla="*/ 1 h 41"/>
                  <a:gd name="T28" fmla="*/ 89 w 130"/>
                  <a:gd name="T2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41">
                    <a:moveTo>
                      <a:pt x="89" y="0"/>
                    </a:moveTo>
                    <a:lnTo>
                      <a:pt x="99" y="1"/>
                    </a:lnTo>
                    <a:lnTo>
                      <a:pt x="107" y="6"/>
                    </a:lnTo>
                    <a:lnTo>
                      <a:pt x="114" y="11"/>
                    </a:lnTo>
                    <a:lnTo>
                      <a:pt x="120" y="16"/>
                    </a:lnTo>
                    <a:lnTo>
                      <a:pt x="123" y="23"/>
                    </a:lnTo>
                    <a:lnTo>
                      <a:pt x="127" y="29"/>
                    </a:lnTo>
                    <a:lnTo>
                      <a:pt x="129" y="35"/>
                    </a:lnTo>
                    <a:lnTo>
                      <a:pt x="130" y="40"/>
                    </a:lnTo>
                    <a:lnTo>
                      <a:pt x="0" y="41"/>
                    </a:lnTo>
                    <a:lnTo>
                      <a:pt x="23" y="25"/>
                    </a:lnTo>
                    <a:lnTo>
                      <a:pt x="44" y="12"/>
                    </a:lnTo>
                    <a:lnTo>
                      <a:pt x="61" y="5"/>
                    </a:lnTo>
                    <a:lnTo>
                      <a:pt x="76" y="1"/>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2" name="Freeform 70"/>
              <p:cNvSpPr>
                <a:spLocks/>
              </p:cNvSpPr>
              <p:nvPr/>
            </p:nvSpPr>
            <p:spPr bwMode="auto">
              <a:xfrm>
                <a:off x="11207751" y="3029743"/>
                <a:ext cx="203200" cy="131763"/>
              </a:xfrm>
              <a:custGeom>
                <a:avLst/>
                <a:gdLst>
                  <a:gd name="T0" fmla="*/ 46 w 128"/>
                  <a:gd name="T1" fmla="*/ 0 h 83"/>
                  <a:gd name="T2" fmla="*/ 61 w 128"/>
                  <a:gd name="T3" fmla="*/ 2 h 83"/>
                  <a:gd name="T4" fmla="*/ 75 w 128"/>
                  <a:gd name="T5" fmla="*/ 8 h 83"/>
                  <a:gd name="T6" fmla="*/ 87 w 128"/>
                  <a:gd name="T7" fmla="*/ 16 h 83"/>
                  <a:gd name="T8" fmla="*/ 98 w 128"/>
                  <a:gd name="T9" fmla="*/ 27 h 83"/>
                  <a:gd name="T10" fmla="*/ 108 w 128"/>
                  <a:gd name="T11" fmla="*/ 37 h 83"/>
                  <a:gd name="T12" fmla="*/ 116 w 128"/>
                  <a:gd name="T13" fmla="*/ 47 h 83"/>
                  <a:gd name="T14" fmla="*/ 122 w 128"/>
                  <a:gd name="T15" fmla="*/ 57 h 83"/>
                  <a:gd name="T16" fmla="*/ 127 w 128"/>
                  <a:gd name="T17" fmla="*/ 62 h 83"/>
                  <a:gd name="T18" fmla="*/ 128 w 128"/>
                  <a:gd name="T19" fmla="*/ 65 h 83"/>
                  <a:gd name="T20" fmla="*/ 100 w 128"/>
                  <a:gd name="T21" fmla="*/ 75 h 83"/>
                  <a:gd name="T22" fmla="*/ 76 w 128"/>
                  <a:gd name="T23" fmla="*/ 81 h 83"/>
                  <a:gd name="T24" fmla="*/ 57 w 128"/>
                  <a:gd name="T25" fmla="*/ 83 h 83"/>
                  <a:gd name="T26" fmla="*/ 41 w 128"/>
                  <a:gd name="T27" fmla="*/ 82 h 83"/>
                  <a:gd name="T28" fmla="*/ 29 w 128"/>
                  <a:gd name="T29" fmla="*/ 80 h 83"/>
                  <a:gd name="T30" fmla="*/ 18 w 128"/>
                  <a:gd name="T31" fmla="*/ 74 h 83"/>
                  <a:gd name="T32" fmla="*/ 11 w 128"/>
                  <a:gd name="T33" fmla="*/ 68 h 83"/>
                  <a:gd name="T34" fmla="*/ 5 w 128"/>
                  <a:gd name="T35" fmla="*/ 61 h 83"/>
                  <a:gd name="T36" fmla="*/ 2 w 128"/>
                  <a:gd name="T37" fmla="*/ 53 h 83"/>
                  <a:gd name="T38" fmla="*/ 1 w 128"/>
                  <a:gd name="T39" fmla="*/ 46 h 83"/>
                  <a:gd name="T40" fmla="*/ 0 w 128"/>
                  <a:gd name="T41" fmla="*/ 39 h 83"/>
                  <a:gd name="T42" fmla="*/ 0 w 128"/>
                  <a:gd name="T43" fmla="*/ 35 h 83"/>
                  <a:gd name="T44" fmla="*/ 0 w 128"/>
                  <a:gd name="T45" fmla="*/ 31 h 83"/>
                  <a:gd name="T46" fmla="*/ 0 w 128"/>
                  <a:gd name="T47" fmla="*/ 29 h 83"/>
                  <a:gd name="T48" fmla="*/ 15 w 128"/>
                  <a:gd name="T49" fmla="*/ 13 h 83"/>
                  <a:gd name="T50" fmla="*/ 31 w 128"/>
                  <a:gd name="T51" fmla="*/ 4 h 83"/>
                  <a:gd name="T52" fmla="*/ 46 w 128"/>
                  <a:gd name="T5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83">
                    <a:moveTo>
                      <a:pt x="46" y="0"/>
                    </a:moveTo>
                    <a:lnTo>
                      <a:pt x="61" y="2"/>
                    </a:lnTo>
                    <a:lnTo>
                      <a:pt x="75" y="8"/>
                    </a:lnTo>
                    <a:lnTo>
                      <a:pt x="87" y="16"/>
                    </a:lnTo>
                    <a:lnTo>
                      <a:pt x="98" y="27"/>
                    </a:lnTo>
                    <a:lnTo>
                      <a:pt x="108" y="37"/>
                    </a:lnTo>
                    <a:lnTo>
                      <a:pt x="116" y="47"/>
                    </a:lnTo>
                    <a:lnTo>
                      <a:pt x="122" y="57"/>
                    </a:lnTo>
                    <a:lnTo>
                      <a:pt x="127" y="62"/>
                    </a:lnTo>
                    <a:lnTo>
                      <a:pt x="128" y="65"/>
                    </a:lnTo>
                    <a:lnTo>
                      <a:pt x="100" y="75"/>
                    </a:lnTo>
                    <a:lnTo>
                      <a:pt x="76" y="81"/>
                    </a:lnTo>
                    <a:lnTo>
                      <a:pt x="57" y="83"/>
                    </a:lnTo>
                    <a:lnTo>
                      <a:pt x="41" y="82"/>
                    </a:lnTo>
                    <a:lnTo>
                      <a:pt x="29" y="80"/>
                    </a:lnTo>
                    <a:lnTo>
                      <a:pt x="18" y="74"/>
                    </a:lnTo>
                    <a:lnTo>
                      <a:pt x="11" y="68"/>
                    </a:lnTo>
                    <a:lnTo>
                      <a:pt x="5" y="61"/>
                    </a:lnTo>
                    <a:lnTo>
                      <a:pt x="2" y="53"/>
                    </a:lnTo>
                    <a:lnTo>
                      <a:pt x="1" y="46"/>
                    </a:lnTo>
                    <a:lnTo>
                      <a:pt x="0" y="39"/>
                    </a:lnTo>
                    <a:lnTo>
                      <a:pt x="0" y="35"/>
                    </a:lnTo>
                    <a:lnTo>
                      <a:pt x="0" y="31"/>
                    </a:lnTo>
                    <a:lnTo>
                      <a:pt x="0" y="29"/>
                    </a:lnTo>
                    <a:lnTo>
                      <a:pt x="15" y="13"/>
                    </a:lnTo>
                    <a:lnTo>
                      <a:pt x="31" y="4"/>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3" name="Freeform 71"/>
              <p:cNvSpPr>
                <a:spLocks/>
              </p:cNvSpPr>
              <p:nvPr/>
            </p:nvSpPr>
            <p:spPr bwMode="auto">
              <a:xfrm>
                <a:off x="11207751" y="3080543"/>
                <a:ext cx="201613" cy="80963"/>
              </a:xfrm>
              <a:custGeom>
                <a:avLst/>
                <a:gdLst>
                  <a:gd name="T0" fmla="*/ 0 w 127"/>
                  <a:gd name="T1" fmla="*/ 0 h 51"/>
                  <a:gd name="T2" fmla="*/ 127 w 127"/>
                  <a:gd name="T3" fmla="*/ 33 h 51"/>
                  <a:gd name="T4" fmla="*/ 99 w 127"/>
                  <a:gd name="T5" fmla="*/ 43 h 51"/>
                  <a:gd name="T6" fmla="*/ 76 w 127"/>
                  <a:gd name="T7" fmla="*/ 49 h 51"/>
                  <a:gd name="T8" fmla="*/ 57 w 127"/>
                  <a:gd name="T9" fmla="*/ 51 h 51"/>
                  <a:gd name="T10" fmla="*/ 42 w 127"/>
                  <a:gd name="T11" fmla="*/ 51 h 51"/>
                  <a:gd name="T12" fmla="*/ 30 w 127"/>
                  <a:gd name="T13" fmla="*/ 49 h 51"/>
                  <a:gd name="T14" fmla="*/ 20 w 127"/>
                  <a:gd name="T15" fmla="*/ 44 h 51"/>
                  <a:gd name="T16" fmla="*/ 14 w 127"/>
                  <a:gd name="T17" fmla="*/ 39 h 51"/>
                  <a:gd name="T18" fmla="*/ 8 w 127"/>
                  <a:gd name="T19" fmla="*/ 32 h 51"/>
                  <a:gd name="T20" fmla="*/ 4 w 127"/>
                  <a:gd name="T21" fmla="*/ 25 h 51"/>
                  <a:gd name="T22" fmla="*/ 2 w 127"/>
                  <a:gd name="T23" fmla="*/ 17 h 51"/>
                  <a:gd name="T24" fmla="*/ 1 w 127"/>
                  <a:gd name="T25" fmla="*/ 11 h 51"/>
                  <a:gd name="T26" fmla="*/ 1 w 127"/>
                  <a:gd name="T27" fmla="*/ 4 h 51"/>
                  <a:gd name="T28" fmla="*/ 0 w 127"/>
                  <a:gd name="T2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51">
                    <a:moveTo>
                      <a:pt x="0" y="0"/>
                    </a:moveTo>
                    <a:lnTo>
                      <a:pt x="127" y="33"/>
                    </a:lnTo>
                    <a:lnTo>
                      <a:pt x="99" y="43"/>
                    </a:lnTo>
                    <a:lnTo>
                      <a:pt x="76" y="49"/>
                    </a:lnTo>
                    <a:lnTo>
                      <a:pt x="57" y="51"/>
                    </a:lnTo>
                    <a:lnTo>
                      <a:pt x="42" y="51"/>
                    </a:lnTo>
                    <a:lnTo>
                      <a:pt x="30" y="49"/>
                    </a:lnTo>
                    <a:lnTo>
                      <a:pt x="20" y="44"/>
                    </a:lnTo>
                    <a:lnTo>
                      <a:pt x="14" y="39"/>
                    </a:lnTo>
                    <a:lnTo>
                      <a:pt x="8" y="32"/>
                    </a:lnTo>
                    <a:lnTo>
                      <a:pt x="4" y="25"/>
                    </a:lnTo>
                    <a:lnTo>
                      <a:pt x="2" y="17"/>
                    </a:lnTo>
                    <a:lnTo>
                      <a:pt x="1" y="11"/>
                    </a:lnTo>
                    <a:lnTo>
                      <a:pt x="1" y="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4" name="Freeform 72"/>
              <p:cNvSpPr>
                <a:spLocks/>
              </p:cNvSpPr>
              <p:nvPr/>
            </p:nvSpPr>
            <p:spPr bwMode="auto">
              <a:xfrm>
                <a:off x="10488613" y="2307431"/>
                <a:ext cx="330200" cy="319088"/>
              </a:xfrm>
              <a:custGeom>
                <a:avLst/>
                <a:gdLst>
                  <a:gd name="T0" fmla="*/ 208 w 208"/>
                  <a:gd name="T1" fmla="*/ 0 h 201"/>
                  <a:gd name="T2" fmla="*/ 201 w 208"/>
                  <a:gd name="T3" fmla="*/ 42 h 201"/>
                  <a:gd name="T4" fmla="*/ 192 w 208"/>
                  <a:gd name="T5" fmla="*/ 77 h 201"/>
                  <a:gd name="T6" fmla="*/ 180 w 208"/>
                  <a:gd name="T7" fmla="*/ 107 h 201"/>
                  <a:gd name="T8" fmla="*/ 167 w 208"/>
                  <a:gd name="T9" fmla="*/ 131 h 201"/>
                  <a:gd name="T10" fmla="*/ 152 w 208"/>
                  <a:gd name="T11" fmla="*/ 150 h 201"/>
                  <a:gd name="T12" fmla="*/ 137 w 208"/>
                  <a:gd name="T13" fmla="*/ 167 h 201"/>
                  <a:gd name="T14" fmla="*/ 121 w 208"/>
                  <a:gd name="T15" fmla="*/ 179 h 201"/>
                  <a:gd name="T16" fmla="*/ 105 w 208"/>
                  <a:gd name="T17" fmla="*/ 189 h 201"/>
                  <a:gd name="T18" fmla="*/ 90 w 208"/>
                  <a:gd name="T19" fmla="*/ 195 h 201"/>
                  <a:gd name="T20" fmla="*/ 74 w 208"/>
                  <a:gd name="T21" fmla="*/ 199 h 201"/>
                  <a:gd name="T22" fmla="*/ 60 w 208"/>
                  <a:gd name="T23" fmla="*/ 201 h 201"/>
                  <a:gd name="T24" fmla="*/ 46 w 208"/>
                  <a:gd name="T25" fmla="*/ 201 h 201"/>
                  <a:gd name="T26" fmla="*/ 35 w 208"/>
                  <a:gd name="T27" fmla="*/ 201 h 201"/>
                  <a:gd name="T28" fmla="*/ 24 w 208"/>
                  <a:gd name="T29" fmla="*/ 200 h 201"/>
                  <a:gd name="T30" fmla="*/ 17 w 208"/>
                  <a:gd name="T31" fmla="*/ 199 h 201"/>
                  <a:gd name="T32" fmla="*/ 13 w 208"/>
                  <a:gd name="T33" fmla="*/ 198 h 201"/>
                  <a:gd name="T34" fmla="*/ 10 w 208"/>
                  <a:gd name="T35" fmla="*/ 197 h 201"/>
                  <a:gd name="T36" fmla="*/ 2 w 208"/>
                  <a:gd name="T37" fmla="*/ 172 h 201"/>
                  <a:gd name="T38" fmla="*/ 0 w 208"/>
                  <a:gd name="T39" fmla="*/ 149 h 201"/>
                  <a:gd name="T40" fmla="*/ 1 w 208"/>
                  <a:gd name="T41" fmla="*/ 129 h 201"/>
                  <a:gd name="T42" fmla="*/ 8 w 208"/>
                  <a:gd name="T43" fmla="*/ 110 h 201"/>
                  <a:gd name="T44" fmla="*/ 18 w 208"/>
                  <a:gd name="T45" fmla="*/ 93 h 201"/>
                  <a:gd name="T46" fmla="*/ 31 w 208"/>
                  <a:gd name="T47" fmla="*/ 77 h 201"/>
                  <a:gd name="T48" fmla="*/ 47 w 208"/>
                  <a:gd name="T49" fmla="*/ 64 h 201"/>
                  <a:gd name="T50" fmla="*/ 65 w 208"/>
                  <a:gd name="T51" fmla="*/ 51 h 201"/>
                  <a:gd name="T52" fmla="*/ 83 w 208"/>
                  <a:gd name="T53" fmla="*/ 41 h 201"/>
                  <a:gd name="T54" fmla="*/ 103 w 208"/>
                  <a:gd name="T55" fmla="*/ 32 h 201"/>
                  <a:gd name="T56" fmla="*/ 122 w 208"/>
                  <a:gd name="T57" fmla="*/ 24 h 201"/>
                  <a:gd name="T58" fmla="*/ 141 w 208"/>
                  <a:gd name="T59" fmla="*/ 17 h 201"/>
                  <a:gd name="T60" fmla="*/ 158 w 208"/>
                  <a:gd name="T61" fmla="*/ 12 h 201"/>
                  <a:gd name="T62" fmla="*/ 174 w 208"/>
                  <a:gd name="T63" fmla="*/ 7 h 201"/>
                  <a:gd name="T64" fmla="*/ 188 w 208"/>
                  <a:gd name="T65" fmla="*/ 4 h 201"/>
                  <a:gd name="T66" fmla="*/ 199 w 208"/>
                  <a:gd name="T67" fmla="*/ 3 h 201"/>
                  <a:gd name="T68" fmla="*/ 206 w 208"/>
                  <a:gd name="T69" fmla="*/ 0 h 201"/>
                  <a:gd name="T70" fmla="*/ 208 w 208"/>
                  <a:gd name="T7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1">
                    <a:moveTo>
                      <a:pt x="208" y="0"/>
                    </a:moveTo>
                    <a:lnTo>
                      <a:pt x="201" y="42"/>
                    </a:lnTo>
                    <a:lnTo>
                      <a:pt x="192" y="77"/>
                    </a:lnTo>
                    <a:lnTo>
                      <a:pt x="180" y="107"/>
                    </a:lnTo>
                    <a:lnTo>
                      <a:pt x="167" y="131"/>
                    </a:lnTo>
                    <a:lnTo>
                      <a:pt x="152" y="150"/>
                    </a:lnTo>
                    <a:lnTo>
                      <a:pt x="137" y="167"/>
                    </a:lnTo>
                    <a:lnTo>
                      <a:pt x="121" y="179"/>
                    </a:lnTo>
                    <a:lnTo>
                      <a:pt x="105" y="189"/>
                    </a:lnTo>
                    <a:lnTo>
                      <a:pt x="90" y="195"/>
                    </a:lnTo>
                    <a:lnTo>
                      <a:pt x="74" y="199"/>
                    </a:lnTo>
                    <a:lnTo>
                      <a:pt x="60" y="201"/>
                    </a:lnTo>
                    <a:lnTo>
                      <a:pt x="46" y="201"/>
                    </a:lnTo>
                    <a:lnTo>
                      <a:pt x="35" y="201"/>
                    </a:lnTo>
                    <a:lnTo>
                      <a:pt x="24" y="200"/>
                    </a:lnTo>
                    <a:lnTo>
                      <a:pt x="17" y="199"/>
                    </a:lnTo>
                    <a:lnTo>
                      <a:pt x="13" y="198"/>
                    </a:lnTo>
                    <a:lnTo>
                      <a:pt x="10" y="197"/>
                    </a:lnTo>
                    <a:lnTo>
                      <a:pt x="2" y="172"/>
                    </a:lnTo>
                    <a:lnTo>
                      <a:pt x="0" y="149"/>
                    </a:lnTo>
                    <a:lnTo>
                      <a:pt x="1" y="129"/>
                    </a:lnTo>
                    <a:lnTo>
                      <a:pt x="8" y="110"/>
                    </a:lnTo>
                    <a:lnTo>
                      <a:pt x="18" y="93"/>
                    </a:lnTo>
                    <a:lnTo>
                      <a:pt x="31" y="77"/>
                    </a:lnTo>
                    <a:lnTo>
                      <a:pt x="47" y="64"/>
                    </a:lnTo>
                    <a:lnTo>
                      <a:pt x="65" y="51"/>
                    </a:lnTo>
                    <a:lnTo>
                      <a:pt x="83" y="41"/>
                    </a:lnTo>
                    <a:lnTo>
                      <a:pt x="103" y="32"/>
                    </a:lnTo>
                    <a:lnTo>
                      <a:pt x="122" y="24"/>
                    </a:lnTo>
                    <a:lnTo>
                      <a:pt x="141" y="17"/>
                    </a:lnTo>
                    <a:lnTo>
                      <a:pt x="158" y="12"/>
                    </a:lnTo>
                    <a:lnTo>
                      <a:pt x="174" y="7"/>
                    </a:lnTo>
                    <a:lnTo>
                      <a:pt x="188" y="4"/>
                    </a:lnTo>
                    <a:lnTo>
                      <a:pt x="199" y="3"/>
                    </a:lnTo>
                    <a:lnTo>
                      <a:pt x="206" y="0"/>
                    </a:lnTo>
                    <a:lnTo>
                      <a:pt x="2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5" name="Freeform 73"/>
              <p:cNvSpPr>
                <a:spLocks/>
              </p:cNvSpPr>
              <p:nvPr/>
            </p:nvSpPr>
            <p:spPr bwMode="auto">
              <a:xfrm>
                <a:off x="10512426" y="2313781"/>
                <a:ext cx="304800" cy="317500"/>
              </a:xfrm>
              <a:custGeom>
                <a:avLst/>
                <a:gdLst>
                  <a:gd name="T0" fmla="*/ 192 w 192"/>
                  <a:gd name="T1" fmla="*/ 0 h 200"/>
                  <a:gd name="T2" fmla="*/ 185 w 192"/>
                  <a:gd name="T3" fmla="*/ 39 h 200"/>
                  <a:gd name="T4" fmla="*/ 177 w 192"/>
                  <a:gd name="T5" fmla="*/ 73 h 200"/>
                  <a:gd name="T6" fmla="*/ 165 w 192"/>
                  <a:gd name="T7" fmla="*/ 101 h 200"/>
                  <a:gd name="T8" fmla="*/ 154 w 192"/>
                  <a:gd name="T9" fmla="*/ 126 h 200"/>
                  <a:gd name="T10" fmla="*/ 140 w 192"/>
                  <a:gd name="T11" fmla="*/ 146 h 200"/>
                  <a:gd name="T12" fmla="*/ 125 w 192"/>
                  <a:gd name="T13" fmla="*/ 163 h 200"/>
                  <a:gd name="T14" fmla="*/ 110 w 192"/>
                  <a:gd name="T15" fmla="*/ 175 h 200"/>
                  <a:gd name="T16" fmla="*/ 95 w 192"/>
                  <a:gd name="T17" fmla="*/ 185 h 200"/>
                  <a:gd name="T18" fmla="*/ 79 w 192"/>
                  <a:gd name="T19" fmla="*/ 191 h 200"/>
                  <a:gd name="T20" fmla="*/ 63 w 192"/>
                  <a:gd name="T21" fmla="*/ 196 h 200"/>
                  <a:gd name="T22" fmla="*/ 50 w 192"/>
                  <a:gd name="T23" fmla="*/ 198 h 200"/>
                  <a:gd name="T24" fmla="*/ 36 w 192"/>
                  <a:gd name="T25" fmla="*/ 200 h 200"/>
                  <a:gd name="T26" fmla="*/ 24 w 192"/>
                  <a:gd name="T27" fmla="*/ 200 h 200"/>
                  <a:gd name="T28" fmla="*/ 14 w 192"/>
                  <a:gd name="T29" fmla="*/ 198 h 200"/>
                  <a:gd name="T30" fmla="*/ 6 w 192"/>
                  <a:gd name="T31" fmla="*/ 196 h 200"/>
                  <a:gd name="T32" fmla="*/ 0 w 192"/>
                  <a:gd name="T33" fmla="*/ 195 h 200"/>
                  <a:gd name="T34" fmla="*/ 192 w 192"/>
                  <a:gd name="T3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00">
                    <a:moveTo>
                      <a:pt x="192" y="0"/>
                    </a:moveTo>
                    <a:lnTo>
                      <a:pt x="185" y="39"/>
                    </a:lnTo>
                    <a:lnTo>
                      <a:pt x="177" y="73"/>
                    </a:lnTo>
                    <a:lnTo>
                      <a:pt x="165" y="101"/>
                    </a:lnTo>
                    <a:lnTo>
                      <a:pt x="154" y="126"/>
                    </a:lnTo>
                    <a:lnTo>
                      <a:pt x="140" y="146"/>
                    </a:lnTo>
                    <a:lnTo>
                      <a:pt x="125" y="163"/>
                    </a:lnTo>
                    <a:lnTo>
                      <a:pt x="110" y="175"/>
                    </a:lnTo>
                    <a:lnTo>
                      <a:pt x="95" y="185"/>
                    </a:lnTo>
                    <a:lnTo>
                      <a:pt x="79" y="191"/>
                    </a:lnTo>
                    <a:lnTo>
                      <a:pt x="63" y="196"/>
                    </a:lnTo>
                    <a:lnTo>
                      <a:pt x="50" y="198"/>
                    </a:lnTo>
                    <a:lnTo>
                      <a:pt x="36" y="200"/>
                    </a:lnTo>
                    <a:lnTo>
                      <a:pt x="24" y="200"/>
                    </a:lnTo>
                    <a:lnTo>
                      <a:pt x="14" y="198"/>
                    </a:lnTo>
                    <a:lnTo>
                      <a:pt x="6" y="196"/>
                    </a:lnTo>
                    <a:lnTo>
                      <a:pt x="0" y="195"/>
                    </a:lnTo>
                    <a:lnTo>
                      <a:pt x="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6" name="Freeform 74"/>
              <p:cNvSpPr>
                <a:spLocks/>
              </p:cNvSpPr>
              <p:nvPr/>
            </p:nvSpPr>
            <p:spPr bwMode="auto">
              <a:xfrm>
                <a:off x="10983913" y="3779043"/>
                <a:ext cx="225425" cy="438150"/>
              </a:xfrm>
              <a:custGeom>
                <a:avLst/>
                <a:gdLst>
                  <a:gd name="T0" fmla="*/ 91 w 142"/>
                  <a:gd name="T1" fmla="*/ 0 h 276"/>
                  <a:gd name="T2" fmla="*/ 111 w 142"/>
                  <a:gd name="T3" fmla="*/ 35 h 276"/>
                  <a:gd name="T4" fmla="*/ 125 w 142"/>
                  <a:gd name="T5" fmla="*/ 66 h 276"/>
                  <a:gd name="T6" fmla="*/ 134 w 142"/>
                  <a:gd name="T7" fmla="*/ 95 h 276"/>
                  <a:gd name="T8" fmla="*/ 140 w 142"/>
                  <a:gd name="T9" fmla="*/ 121 h 276"/>
                  <a:gd name="T10" fmla="*/ 142 w 142"/>
                  <a:gd name="T11" fmla="*/ 145 h 276"/>
                  <a:gd name="T12" fmla="*/ 141 w 142"/>
                  <a:gd name="T13" fmla="*/ 166 h 276"/>
                  <a:gd name="T14" fmla="*/ 137 w 142"/>
                  <a:gd name="T15" fmla="*/ 186 h 276"/>
                  <a:gd name="T16" fmla="*/ 130 w 142"/>
                  <a:gd name="T17" fmla="*/ 203 h 276"/>
                  <a:gd name="T18" fmla="*/ 123 w 142"/>
                  <a:gd name="T19" fmla="*/ 218 h 276"/>
                  <a:gd name="T20" fmla="*/ 115 w 142"/>
                  <a:gd name="T21" fmla="*/ 231 h 276"/>
                  <a:gd name="T22" fmla="*/ 105 w 142"/>
                  <a:gd name="T23" fmla="*/ 242 h 276"/>
                  <a:gd name="T24" fmla="*/ 96 w 142"/>
                  <a:gd name="T25" fmla="*/ 252 h 276"/>
                  <a:gd name="T26" fmla="*/ 86 w 142"/>
                  <a:gd name="T27" fmla="*/ 260 h 276"/>
                  <a:gd name="T28" fmla="*/ 77 w 142"/>
                  <a:gd name="T29" fmla="*/ 265 h 276"/>
                  <a:gd name="T30" fmla="*/ 70 w 142"/>
                  <a:gd name="T31" fmla="*/ 270 h 276"/>
                  <a:gd name="T32" fmla="*/ 63 w 142"/>
                  <a:gd name="T33" fmla="*/ 274 h 276"/>
                  <a:gd name="T34" fmla="*/ 60 w 142"/>
                  <a:gd name="T35" fmla="*/ 275 h 276"/>
                  <a:gd name="T36" fmla="*/ 59 w 142"/>
                  <a:gd name="T37" fmla="*/ 276 h 276"/>
                  <a:gd name="T38" fmla="*/ 37 w 142"/>
                  <a:gd name="T39" fmla="*/ 261 h 276"/>
                  <a:gd name="T40" fmla="*/ 19 w 142"/>
                  <a:gd name="T41" fmla="*/ 246 h 276"/>
                  <a:gd name="T42" fmla="*/ 9 w 142"/>
                  <a:gd name="T43" fmla="*/ 227 h 276"/>
                  <a:gd name="T44" fmla="*/ 2 w 142"/>
                  <a:gd name="T45" fmla="*/ 209 h 276"/>
                  <a:gd name="T46" fmla="*/ 0 w 142"/>
                  <a:gd name="T47" fmla="*/ 189 h 276"/>
                  <a:gd name="T48" fmla="*/ 0 w 142"/>
                  <a:gd name="T49" fmla="*/ 169 h 276"/>
                  <a:gd name="T50" fmla="*/ 4 w 142"/>
                  <a:gd name="T51" fmla="*/ 149 h 276"/>
                  <a:gd name="T52" fmla="*/ 10 w 142"/>
                  <a:gd name="T53" fmla="*/ 128 h 276"/>
                  <a:gd name="T54" fmla="*/ 18 w 142"/>
                  <a:gd name="T55" fmla="*/ 109 h 276"/>
                  <a:gd name="T56" fmla="*/ 28 w 142"/>
                  <a:gd name="T57" fmla="*/ 89 h 276"/>
                  <a:gd name="T58" fmla="*/ 38 w 142"/>
                  <a:gd name="T59" fmla="*/ 70 h 276"/>
                  <a:gd name="T60" fmla="*/ 49 w 142"/>
                  <a:gd name="T61" fmla="*/ 54 h 276"/>
                  <a:gd name="T62" fmla="*/ 60 w 142"/>
                  <a:gd name="T63" fmla="*/ 38 h 276"/>
                  <a:gd name="T64" fmla="*/ 70 w 142"/>
                  <a:gd name="T65" fmla="*/ 25 h 276"/>
                  <a:gd name="T66" fmla="*/ 78 w 142"/>
                  <a:gd name="T67" fmla="*/ 15 h 276"/>
                  <a:gd name="T68" fmla="*/ 85 w 142"/>
                  <a:gd name="T69" fmla="*/ 7 h 276"/>
                  <a:gd name="T70" fmla="*/ 90 w 142"/>
                  <a:gd name="T71" fmla="*/ 1 h 276"/>
                  <a:gd name="T72" fmla="*/ 91 w 142"/>
                  <a:gd name="T7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276">
                    <a:moveTo>
                      <a:pt x="91" y="0"/>
                    </a:moveTo>
                    <a:lnTo>
                      <a:pt x="111" y="35"/>
                    </a:lnTo>
                    <a:lnTo>
                      <a:pt x="125" y="66"/>
                    </a:lnTo>
                    <a:lnTo>
                      <a:pt x="134" y="95"/>
                    </a:lnTo>
                    <a:lnTo>
                      <a:pt x="140" y="121"/>
                    </a:lnTo>
                    <a:lnTo>
                      <a:pt x="142" y="145"/>
                    </a:lnTo>
                    <a:lnTo>
                      <a:pt x="141" y="166"/>
                    </a:lnTo>
                    <a:lnTo>
                      <a:pt x="137" y="186"/>
                    </a:lnTo>
                    <a:lnTo>
                      <a:pt x="130" y="203"/>
                    </a:lnTo>
                    <a:lnTo>
                      <a:pt x="123" y="218"/>
                    </a:lnTo>
                    <a:lnTo>
                      <a:pt x="115" y="231"/>
                    </a:lnTo>
                    <a:lnTo>
                      <a:pt x="105" y="242"/>
                    </a:lnTo>
                    <a:lnTo>
                      <a:pt x="96" y="252"/>
                    </a:lnTo>
                    <a:lnTo>
                      <a:pt x="86" y="260"/>
                    </a:lnTo>
                    <a:lnTo>
                      <a:pt x="77" y="265"/>
                    </a:lnTo>
                    <a:lnTo>
                      <a:pt x="70" y="270"/>
                    </a:lnTo>
                    <a:lnTo>
                      <a:pt x="63" y="274"/>
                    </a:lnTo>
                    <a:lnTo>
                      <a:pt x="60" y="275"/>
                    </a:lnTo>
                    <a:lnTo>
                      <a:pt x="59" y="276"/>
                    </a:lnTo>
                    <a:lnTo>
                      <a:pt x="37" y="261"/>
                    </a:lnTo>
                    <a:lnTo>
                      <a:pt x="19" y="246"/>
                    </a:lnTo>
                    <a:lnTo>
                      <a:pt x="9" y="227"/>
                    </a:lnTo>
                    <a:lnTo>
                      <a:pt x="2" y="209"/>
                    </a:lnTo>
                    <a:lnTo>
                      <a:pt x="0" y="189"/>
                    </a:lnTo>
                    <a:lnTo>
                      <a:pt x="0" y="169"/>
                    </a:lnTo>
                    <a:lnTo>
                      <a:pt x="4" y="149"/>
                    </a:lnTo>
                    <a:lnTo>
                      <a:pt x="10" y="128"/>
                    </a:lnTo>
                    <a:lnTo>
                      <a:pt x="18" y="109"/>
                    </a:lnTo>
                    <a:lnTo>
                      <a:pt x="28" y="89"/>
                    </a:lnTo>
                    <a:lnTo>
                      <a:pt x="38" y="70"/>
                    </a:lnTo>
                    <a:lnTo>
                      <a:pt x="49" y="54"/>
                    </a:lnTo>
                    <a:lnTo>
                      <a:pt x="60" y="38"/>
                    </a:lnTo>
                    <a:lnTo>
                      <a:pt x="70" y="25"/>
                    </a:lnTo>
                    <a:lnTo>
                      <a:pt x="78" y="15"/>
                    </a:lnTo>
                    <a:lnTo>
                      <a:pt x="85" y="7"/>
                    </a:lnTo>
                    <a:lnTo>
                      <a:pt x="90" y="1"/>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7" name="Freeform 75"/>
              <p:cNvSpPr>
                <a:spLocks/>
              </p:cNvSpPr>
              <p:nvPr/>
            </p:nvSpPr>
            <p:spPr bwMode="auto">
              <a:xfrm>
                <a:off x="11082338" y="3782218"/>
                <a:ext cx="127000" cy="433388"/>
              </a:xfrm>
              <a:custGeom>
                <a:avLst/>
                <a:gdLst>
                  <a:gd name="T0" fmla="*/ 30 w 80"/>
                  <a:gd name="T1" fmla="*/ 0 h 273"/>
                  <a:gd name="T2" fmla="*/ 50 w 80"/>
                  <a:gd name="T3" fmla="*/ 35 h 273"/>
                  <a:gd name="T4" fmla="*/ 64 w 80"/>
                  <a:gd name="T5" fmla="*/ 67 h 273"/>
                  <a:gd name="T6" fmla="*/ 73 w 80"/>
                  <a:gd name="T7" fmla="*/ 97 h 273"/>
                  <a:gd name="T8" fmla="*/ 79 w 80"/>
                  <a:gd name="T9" fmla="*/ 124 h 273"/>
                  <a:gd name="T10" fmla="*/ 80 w 80"/>
                  <a:gd name="T11" fmla="*/ 148 h 273"/>
                  <a:gd name="T12" fmla="*/ 79 w 80"/>
                  <a:gd name="T13" fmla="*/ 170 h 273"/>
                  <a:gd name="T14" fmla="*/ 74 w 80"/>
                  <a:gd name="T15" fmla="*/ 190 h 273"/>
                  <a:gd name="T16" fmla="*/ 68 w 80"/>
                  <a:gd name="T17" fmla="*/ 206 h 273"/>
                  <a:gd name="T18" fmla="*/ 60 w 80"/>
                  <a:gd name="T19" fmla="*/ 221 h 273"/>
                  <a:gd name="T20" fmla="*/ 52 w 80"/>
                  <a:gd name="T21" fmla="*/ 235 h 273"/>
                  <a:gd name="T22" fmla="*/ 42 w 80"/>
                  <a:gd name="T23" fmla="*/ 245 h 273"/>
                  <a:gd name="T24" fmla="*/ 32 w 80"/>
                  <a:gd name="T25" fmla="*/ 254 h 273"/>
                  <a:gd name="T26" fmla="*/ 22 w 80"/>
                  <a:gd name="T27" fmla="*/ 261 h 273"/>
                  <a:gd name="T28" fmla="*/ 14 w 80"/>
                  <a:gd name="T29" fmla="*/ 267 h 273"/>
                  <a:gd name="T30" fmla="*/ 6 w 80"/>
                  <a:gd name="T31" fmla="*/ 270 h 273"/>
                  <a:gd name="T32" fmla="*/ 0 w 80"/>
                  <a:gd name="T33" fmla="*/ 273 h 273"/>
                  <a:gd name="T34" fmla="*/ 30 w 80"/>
                  <a:gd name="T3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273">
                    <a:moveTo>
                      <a:pt x="30" y="0"/>
                    </a:moveTo>
                    <a:lnTo>
                      <a:pt x="50" y="35"/>
                    </a:lnTo>
                    <a:lnTo>
                      <a:pt x="64" y="67"/>
                    </a:lnTo>
                    <a:lnTo>
                      <a:pt x="73" y="97"/>
                    </a:lnTo>
                    <a:lnTo>
                      <a:pt x="79" y="124"/>
                    </a:lnTo>
                    <a:lnTo>
                      <a:pt x="80" y="148"/>
                    </a:lnTo>
                    <a:lnTo>
                      <a:pt x="79" y="170"/>
                    </a:lnTo>
                    <a:lnTo>
                      <a:pt x="74" y="190"/>
                    </a:lnTo>
                    <a:lnTo>
                      <a:pt x="68" y="206"/>
                    </a:lnTo>
                    <a:lnTo>
                      <a:pt x="60" y="221"/>
                    </a:lnTo>
                    <a:lnTo>
                      <a:pt x="52" y="235"/>
                    </a:lnTo>
                    <a:lnTo>
                      <a:pt x="42" y="245"/>
                    </a:lnTo>
                    <a:lnTo>
                      <a:pt x="32" y="254"/>
                    </a:lnTo>
                    <a:lnTo>
                      <a:pt x="22" y="261"/>
                    </a:lnTo>
                    <a:lnTo>
                      <a:pt x="14" y="267"/>
                    </a:lnTo>
                    <a:lnTo>
                      <a:pt x="6" y="270"/>
                    </a:lnTo>
                    <a:lnTo>
                      <a:pt x="0" y="27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8" name="Freeform 76"/>
              <p:cNvSpPr>
                <a:spLocks/>
              </p:cNvSpPr>
              <p:nvPr/>
            </p:nvSpPr>
            <p:spPr bwMode="auto">
              <a:xfrm>
                <a:off x="10709276" y="2828131"/>
                <a:ext cx="233363" cy="306388"/>
              </a:xfrm>
              <a:custGeom>
                <a:avLst/>
                <a:gdLst>
                  <a:gd name="T0" fmla="*/ 99 w 147"/>
                  <a:gd name="T1" fmla="*/ 0 h 193"/>
                  <a:gd name="T2" fmla="*/ 117 w 147"/>
                  <a:gd name="T3" fmla="*/ 33 h 193"/>
                  <a:gd name="T4" fmla="*/ 130 w 147"/>
                  <a:gd name="T5" fmla="*/ 61 h 193"/>
                  <a:gd name="T6" fmla="*/ 139 w 147"/>
                  <a:gd name="T7" fmla="*/ 86 h 193"/>
                  <a:gd name="T8" fmla="*/ 145 w 147"/>
                  <a:gd name="T9" fmla="*/ 108 h 193"/>
                  <a:gd name="T10" fmla="*/ 147 w 147"/>
                  <a:gd name="T11" fmla="*/ 126 h 193"/>
                  <a:gd name="T12" fmla="*/ 146 w 147"/>
                  <a:gd name="T13" fmla="*/ 141 h 193"/>
                  <a:gd name="T14" fmla="*/ 143 w 147"/>
                  <a:gd name="T15" fmla="*/ 154 h 193"/>
                  <a:gd name="T16" fmla="*/ 137 w 147"/>
                  <a:gd name="T17" fmla="*/ 165 h 193"/>
                  <a:gd name="T18" fmla="*/ 130 w 147"/>
                  <a:gd name="T19" fmla="*/ 173 h 193"/>
                  <a:gd name="T20" fmla="*/ 122 w 147"/>
                  <a:gd name="T21" fmla="*/ 180 h 193"/>
                  <a:gd name="T22" fmla="*/ 112 w 147"/>
                  <a:gd name="T23" fmla="*/ 185 h 193"/>
                  <a:gd name="T24" fmla="*/ 102 w 147"/>
                  <a:gd name="T25" fmla="*/ 188 h 193"/>
                  <a:gd name="T26" fmla="*/ 92 w 147"/>
                  <a:gd name="T27" fmla="*/ 191 h 193"/>
                  <a:gd name="T28" fmla="*/ 83 w 147"/>
                  <a:gd name="T29" fmla="*/ 193 h 193"/>
                  <a:gd name="T30" fmla="*/ 75 w 147"/>
                  <a:gd name="T31" fmla="*/ 193 h 193"/>
                  <a:gd name="T32" fmla="*/ 67 w 147"/>
                  <a:gd name="T33" fmla="*/ 193 h 193"/>
                  <a:gd name="T34" fmla="*/ 61 w 147"/>
                  <a:gd name="T35" fmla="*/ 193 h 193"/>
                  <a:gd name="T36" fmla="*/ 57 w 147"/>
                  <a:gd name="T37" fmla="*/ 193 h 193"/>
                  <a:gd name="T38" fmla="*/ 56 w 147"/>
                  <a:gd name="T39" fmla="*/ 193 h 193"/>
                  <a:gd name="T40" fmla="*/ 32 w 147"/>
                  <a:gd name="T41" fmla="*/ 177 h 193"/>
                  <a:gd name="T42" fmla="*/ 15 w 147"/>
                  <a:gd name="T43" fmla="*/ 162 h 193"/>
                  <a:gd name="T44" fmla="*/ 4 w 147"/>
                  <a:gd name="T45" fmla="*/ 146 h 193"/>
                  <a:gd name="T46" fmla="*/ 0 w 147"/>
                  <a:gd name="T47" fmla="*/ 129 h 193"/>
                  <a:gd name="T48" fmla="*/ 0 w 147"/>
                  <a:gd name="T49" fmla="*/ 113 h 193"/>
                  <a:gd name="T50" fmla="*/ 3 w 147"/>
                  <a:gd name="T51" fmla="*/ 97 h 193"/>
                  <a:gd name="T52" fmla="*/ 11 w 147"/>
                  <a:gd name="T53" fmla="*/ 82 h 193"/>
                  <a:gd name="T54" fmla="*/ 20 w 147"/>
                  <a:gd name="T55" fmla="*/ 67 h 193"/>
                  <a:gd name="T56" fmla="*/ 33 w 147"/>
                  <a:gd name="T57" fmla="*/ 53 h 193"/>
                  <a:gd name="T58" fmla="*/ 46 w 147"/>
                  <a:gd name="T59" fmla="*/ 41 h 193"/>
                  <a:gd name="T60" fmla="*/ 58 w 147"/>
                  <a:gd name="T61" fmla="*/ 29 h 193"/>
                  <a:gd name="T62" fmla="*/ 71 w 147"/>
                  <a:gd name="T63" fmla="*/ 20 h 193"/>
                  <a:gd name="T64" fmla="*/ 82 w 147"/>
                  <a:gd name="T65" fmla="*/ 12 h 193"/>
                  <a:gd name="T66" fmla="*/ 91 w 147"/>
                  <a:gd name="T67" fmla="*/ 6 h 193"/>
                  <a:gd name="T68" fmla="*/ 97 w 147"/>
                  <a:gd name="T69" fmla="*/ 3 h 193"/>
                  <a:gd name="T70" fmla="*/ 99 w 147"/>
                  <a:gd name="T71"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93">
                    <a:moveTo>
                      <a:pt x="99" y="0"/>
                    </a:moveTo>
                    <a:lnTo>
                      <a:pt x="117" y="33"/>
                    </a:lnTo>
                    <a:lnTo>
                      <a:pt x="130" y="61"/>
                    </a:lnTo>
                    <a:lnTo>
                      <a:pt x="139" y="86"/>
                    </a:lnTo>
                    <a:lnTo>
                      <a:pt x="145" y="108"/>
                    </a:lnTo>
                    <a:lnTo>
                      <a:pt x="147" y="126"/>
                    </a:lnTo>
                    <a:lnTo>
                      <a:pt x="146" y="141"/>
                    </a:lnTo>
                    <a:lnTo>
                      <a:pt x="143" y="154"/>
                    </a:lnTo>
                    <a:lnTo>
                      <a:pt x="137" y="165"/>
                    </a:lnTo>
                    <a:lnTo>
                      <a:pt x="130" y="173"/>
                    </a:lnTo>
                    <a:lnTo>
                      <a:pt x="122" y="180"/>
                    </a:lnTo>
                    <a:lnTo>
                      <a:pt x="112" y="185"/>
                    </a:lnTo>
                    <a:lnTo>
                      <a:pt x="102" y="188"/>
                    </a:lnTo>
                    <a:lnTo>
                      <a:pt x="92" y="191"/>
                    </a:lnTo>
                    <a:lnTo>
                      <a:pt x="83" y="193"/>
                    </a:lnTo>
                    <a:lnTo>
                      <a:pt x="75" y="193"/>
                    </a:lnTo>
                    <a:lnTo>
                      <a:pt x="67" y="193"/>
                    </a:lnTo>
                    <a:lnTo>
                      <a:pt x="61" y="193"/>
                    </a:lnTo>
                    <a:lnTo>
                      <a:pt x="57" y="193"/>
                    </a:lnTo>
                    <a:lnTo>
                      <a:pt x="56" y="193"/>
                    </a:lnTo>
                    <a:lnTo>
                      <a:pt x="32" y="177"/>
                    </a:lnTo>
                    <a:lnTo>
                      <a:pt x="15" y="162"/>
                    </a:lnTo>
                    <a:lnTo>
                      <a:pt x="4" y="146"/>
                    </a:lnTo>
                    <a:lnTo>
                      <a:pt x="0" y="129"/>
                    </a:lnTo>
                    <a:lnTo>
                      <a:pt x="0" y="113"/>
                    </a:lnTo>
                    <a:lnTo>
                      <a:pt x="3" y="97"/>
                    </a:lnTo>
                    <a:lnTo>
                      <a:pt x="11" y="82"/>
                    </a:lnTo>
                    <a:lnTo>
                      <a:pt x="20" y="67"/>
                    </a:lnTo>
                    <a:lnTo>
                      <a:pt x="33" y="53"/>
                    </a:lnTo>
                    <a:lnTo>
                      <a:pt x="46" y="41"/>
                    </a:lnTo>
                    <a:lnTo>
                      <a:pt x="58" y="29"/>
                    </a:lnTo>
                    <a:lnTo>
                      <a:pt x="71" y="20"/>
                    </a:lnTo>
                    <a:lnTo>
                      <a:pt x="82" y="12"/>
                    </a:lnTo>
                    <a:lnTo>
                      <a:pt x="91" y="6"/>
                    </a:lnTo>
                    <a:lnTo>
                      <a:pt x="97"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59" name="Freeform 77"/>
              <p:cNvSpPr>
                <a:spLocks/>
              </p:cNvSpPr>
              <p:nvPr/>
            </p:nvSpPr>
            <p:spPr bwMode="auto">
              <a:xfrm>
                <a:off x="10804526" y="2834481"/>
                <a:ext cx="138113" cy="298450"/>
              </a:xfrm>
              <a:custGeom>
                <a:avLst/>
                <a:gdLst>
                  <a:gd name="T0" fmla="*/ 40 w 87"/>
                  <a:gd name="T1" fmla="*/ 0 h 188"/>
                  <a:gd name="T2" fmla="*/ 57 w 87"/>
                  <a:gd name="T3" fmla="*/ 30 h 188"/>
                  <a:gd name="T4" fmla="*/ 70 w 87"/>
                  <a:gd name="T5" fmla="*/ 56 h 188"/>
                  <a:gd name="T6" fmla="*/ 79 w 87"/>
                  <a:gd name="T7" fmla="*/ 80 h 188"/>
                  <a:gd name="T8" fmla="*/ 85 w 87"/>
                  <a:gd name="T9" fmla="*/ 100 h 188"/>
                  <a:gd name="T10" fmla="*/ 87 w 87"/>
                  <a:gd name="T11" fmla="*/ 117 h 188"/>
                  <a:gd name="T12" fmla="*/ 87 w 87"/>
                  <a:gd name="T13" fmla="*/ 132 h 188"/>
                  <a:gd name="T14" fmla="*/ 84 w 87"/>
                  <a:gd name="T15" fmla="*/ 145 h 188"/>
                  <a:gd name="T16" fmla="*/ 79 w 87"/>
                  <a:gd name="T17" fmla="*/ 155 h 188"/>
                  <a:gd name="T18" fmla="*/ 72 w 87"/>
                  <a:gd name="T19" fmla="*/ 164 h 188"/>
                  <a:gd name="T20" fmla="*/ 65 w 87"/>
                  <a:gd name="T21" fmla="*/ 169 h 188"/>
                  <a:gd name="T22" fmla="*/ 56 w 87"/>
                  <a:gd name="T23" fmla="*/ 174 h 188"/>
                  <a:gd name="T24" fmla="*/ 47 w 87"/>
                  <a:gd name="T25" fmla="*/ 179 h 188"/>
                  <a:gd name="T26" fmla="*/ 38 w 87"/>
                  <a:gd name="T27" fmla="*/ 181 h 188"/>
                  <a:gd name="T28" fmla="*/ 28 w 87"/>
                  <a:gd name="T29" fmla="*/ 183 h 188"/>
                  <a:gd name="T30" fmla="*/ 19 w 87"/>
                  <a:gd name="T31" fmla="*/ 184 h 188"/>
                  <a:gd name="T32" fmla="*/ 11 w 87"/>
                  <a:gd name="T33" fmla="*/ 185 h 188"/>
                  <a:gd name="T34" fmla="*/ 4 w 87"/>
                  <a:gd name="T35" fmla="*/ 187 h 188"/>
                  <a:gd name="T36" fmla="*/ 0 w 87"/>
                  <a:gd name="T37" fmla="*/ 188 h 188"/>
                  <a:gd name="T38" fmla="*/ 40 w 87"/>
                  <a:gd name="T3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88">
                    <a:moveTo>
                      <a:pt x="40" y="0"/>
                    </a:moveTo>
                    <a:lnTo>
                      <a:pt x="57" y="30"/>
                    </a:lnTo>
                    <a:lnTo>
                      <a:pt x="70" y="56"/>
                    </a:lnTo>
                    <a:lnTo>
                      <a:pt x="79" y="80"/>
                    </a:lnTo>
                    <a:lnTo>
                      <a:pt x="85" y="100"/>
                    </a:lnTo>
                    <a:lnTo>
                      <a:pt x="87" y="117"/>
                    </a:lnTo>
                    <a:lnTo>
                      <a:pt x="87" y="132"/>
                    </a:lnTo>
                    <a:lnTo>
                      <a:pt x="84" y="145"/>
                    </a:lnTo>
                    <a:lnTo>
                      <a:pt x="79" y="155"/>
                    </a:lnTo>
                    <a:lnTo>
                      <a:pt x="72" y="164"/>
                    </a:lnTo>
                    <a:lnTo>
                      <a:pt x="65" y="169"/>
                    </a:lnTo>
                    <a:lnTo>
                      <a:pt x="56" y="174"/>
                    </a:lnTo>
                    <a:lnTo>
                      <a:pt x="47" y="179"/>
                    </a:lnTo>
                    <a:lnTo>
                      <a:pt x="38" y="181"/>
                    </a:lnTo>
                    <a:lnTo>
                      <a:pt x="28" y="183"/>
                    </a:lnTo>
                    <a:lnTo>
                      <a:pt x="19" y="184"/>
                    </a:lnTo>
                    <a:lnTo>
                      <a:pt x="11" y="185"/>
                    </a:lnTo>
                    <a:lnTo>
                      <a:pt x="4" y="187"/>
                    </a:lnTo>
                    <a:lnTo>
                      <a:pt x="0" y="188"/>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0" name="Freeform 78"/>
              <p:cNvSpPr>
                <a:spLocks/>
              </p:cNvSpPr>
              <p:nvPr/>
            </p:nvSpPr>
            <p:spPr bwMode="auto">
              <a:xfrm>
                <a:off x="11229976" y="4182268"/>
                <a:ext cx="387350" cy="201613"/>
              </a:xfrm>
              <a:custGeom>
                <a:avLst/>
                <a:gdLst>
                  <a:gd name="T0" fmla="*/ 83 w 244"/>
                  <a:gd name="T1" fmla="*/ 0 h 127"/>
                  <a:gd name="T2" fmla="*/ 102 w 244"/>
                  <a:gd name="T3" fmla="*/ 2 h 127"/>
                  <a:gd name="T4" fmla="*/ 122 w 244"/>
                  <a:gd name="T5" fmla="*/ 8 h 127"/>
                  <a:gd name="T6" fmla="*/ 140 w 244"/>
                  <a:gd name="T7" fmla="*/ 15 h 127"/>
                  <a:gd name="T8" fmla="*/ 159 w 244"/>
                  <a:gd name="T9" fmla="*/ 24 h 127"/>
                  <a:gd name="T10" fmla="*/ 176 w 244"/>
                  <a:gd name="T11" fmla="*/ 33 h 127"/>
                  <a:gd name="T12" fmla="*/ 192 w 244"/>
                  <a:gd name="T13" fmla="*/ 45 h 127"/>
                  <a:gd name="T14" fmla="*/ 206 w 244"/>
                  <a:gd name="T15" fmla="*/ 55 h 127"/>
                  <a:gd name="T16" fmla="*/ 219 w 244"/>
                  <a:gd name="T17" fmla="*/ 65 h 127"/>
                  <a:gd name="T18" fmla="*/ 229 w 244"/>
                  <a:gd name="T19" fmla="*/ 74 h 127"/>
                  <a:gd name="T20" fmla="*/ 237 w 244"/>
                  <a:gd name="T21" fmla="*/ 81 h 127"/>
                  <a:gd name="T22" fmla="*/ 242 w 244"/>
                  <a:gd name="T23" fmla="*/ 85 h 127"/>
                  <a:gd name="T24" fmla="*/ 244 w 244"/>
                  <a:gd name="T25" fmla="*/ 86 h 127"/>
                  <a:gd name="T26" fmla="*/ 211 w 244"/>
                  <a:gd name="T27" fmla="*/ 104 h 127"/>
                  <a:gd name="T28" fmla="*/ 181 w 244"/>
                  <a:gd name="T29" fmla="*/ 115 h 127"/>
                  <a:gd name="T30" fmla="*/ 154 w 244"/>
                  <a:gd name="T31" fmla="*/ 123 h 127"/>
                  <a:gd name="T32" fmla="*/ 129 w 244"/>
                  <a:gd name="T33" fmla="*/ 127 h 127"/>
                  <a:gd name="T34" fmla="*/ 107 w 244"/>
                  <a:gd name="T35" fmla="*/ 127 h 127"/>
                  <a:gd name="T36" fmla="*/ 87 w 244"/>
                  <a:gd name="T37" fmla="*/ 125 h 127"/>
                  <a:gd name="T38" fmla="*/ 70 w 244"/>
                  <a:gd name="T39" fmla="*/ 120 h 127"/>
                  <a:gd name="T40" fmla="*/ 55 w 244"/>
                  <a:gd name="T41" fmla="*/ 113 h 127"/>
                  <a:gd name="T42" fmla="*/ 42 w 244"/>
                  <a:gd name="T43" fmla="*/ 105 h 127"/>
                  <a:gd name="T44" fmla="*/ 32 w 244"/>
                  <a:gd name="T45" fmla="*/ 97 h 127"/>
                  <a:gd name="T46" fmla="*/ 23 w 244"/>
                  <a:gd name="T47" fmla="*/ 88 h 127"/>
                  <a:gd name="T48" fmla="*/ 15 w 244"/>
                  <a:gd name="T49" fmla="*/ 78 h 127"/>
                  <a:gd name="T50" fmla="*/ 9 w 244"/>
                  <a:gd name="T51" fmla="*/ 69 h 127"/>
                  <a:gd name="T52" fmla="*/ 4 w 244"/>
                  <a:gd name="T53" fmla="*/ 61 h 127"/>
                  <a:gd name="T54" fmla="*/ 2 w 244"/>
                  <a:gd name="T55" fmla="*/ 55 h 127"/>
                  <a:gd name="T56" fmla="*/ 0 w 244"/>
                  <a:gd name="T57" fmla="*/ 52 h 127"/>
                  <a:gd name="T58" fmla="*/ 0 w 244"/>
                  <a:gd name="T59" fmla="*/ 50 h 127"/>
                  <a:gd name="T60" fmla="*/ 13 w 244"/>
                  <a:gd name="T61" fmla="*/ 30 h 127"/>
                  <a:gd name="T62" fmla="*/ 30 w 244"/>
                  <a:gd name="T63" fmla="*/ 15 h 127"/>
                  <a:gd name="T64" fmla="*/ 46 w 244"/>
                  <a:gd name="T65" fmla="*/ 6 h 127"/>
                  <a:gd name="T66" fmla="*/ 64 w 244"/>
                  <a:gd name="T67" fmla="*/ 1 h 127"/>
                  <a:gd name="T68" fmla="*/ 83 w 244"/>
                  <a:gd name="T6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127">
                    <a:moveTo>
                      <a:pt x="83" y="0"/>
                    </a:moveTo>
                    <a:lnTo>
                      <a:pt x="102" y="2"/>
                    </a:lnTo>
                    <a:lnTo>
                      <a:pt x="122" y="8"/>
                    </a:lnTo>
                    <a:lnTo>
                      <a:pt x="140" y="15"/>
                    </a:lnTo>
                    <a:lnTo>
                      <a:pt x="159" y="24"/>
                    </a:lnTo>
                    <a:lnTo>
                      <a:pt x="176" y="33"/>
                    </a:lnTo>
                    <a:lnTo>
                      <a:pt x="192" y="45"/>
                    </a:lnTo>
                    <a:lnTo>
                      <a:pt x="206" y="55"/>
                    </a:lnTo>
                    <a:lnTo>
                      <a:pt x="219" y="65"/>
                    </a:lnTo>
                    <a:lnTo>
                      <a:pt x="229" y="74"/>
                    </a:lnTo>
                    <a:lnTo>
                      <a:pt x="237" y="81"/>
                    </a:lnTo>
                    <a:lnTo>
                      <a:pt x="242" y="85"/>
                    </a:lnTo>
                    <a:lnTo>
                      <a:pt x="244" y="86"/>
                    </a:lnTo>
                    <a:lnTo>
                      <a:pt x="211" y="104"/>
                    </a:lnTo>
                    <a:lnTo>
                      <a:pt x="181" y="115"/>
                    </a:lnTo>
                    <a:lnTo>
                      <a:pt x="154" y="123"/>
                    </a:lnTo>
                    <a:lnTo>
                      <a:pt x="129" y="127"/>
                    </a:lnTo>
                    <a:lnTo>
                      <a:pt x="107" y="127"/>
                    </a:lnTo>
                    <a:lnTo>
                      <a:pt x="87" y="125"/>
                    </a:lnTo>
                    <a:lnTo>
                      <a:pt x="70" y="120"/>
                    </a:lnTo>
                    <a:lnTo>
                      <a:pt x="55" y="113"/>
                    </a:lnTo>
                    <a:lnTo>
                      <a:pt x="42" y="105"/>
                    </a:lnTo>
                    <a:lnTo>
                      <a:pt x="32" y="97"/>
                    </a:lnTo>
                    <a:lnTo>
                      <a:pt x="23" y="88"/>
                    </a:lnTo>
                    <a:lnTo>
                      <a:pt x="15" y="78"/>
                    </a:lnTo>
                    <a:lnTo>
                      <a:pt x="9" y="69"/>
                    </a:lnTo>
                    <a:lnTo>
                      <a:pt x="4" y="61"/>
                    </a:lnTo>
                    <a:lnTo>
                      <a:pt x="2" y="55"/>
                    </a:lnTo>
                    <a:lnTo>
                      <a:pt x="0" y="52"/>
                    </a:lnTo>
                    <a:lnTo>
                      <a:pt x="0" y="50"/>
                    </a:lnTo>
                    <a:lnTo>
                      <a:pt x="13" y="30"/>
                    </a:lnTo>
                    <a:lnTo>
                      <a:pt x="30" y="15"/>
                    </a:lnTo>
                    <a:lnTo>
                      <a:pt x="46" y="6"/>
                    </a:lnTo>
                    <a:lnTo>
                      <a:pt x="64" y="1"/>
                    </a:lnTo>
                    <a:lnTo>
                      <a:pt x="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1" name="Freeform 79"/>
              <p:cNvSpPr>
                <a:spLocks/>
              </p:cNvSpPr>
              <p:nvPr/>
            </p:nvSpPr>
            <p:spPr bwMode="auto">
              <a:xfrm>
                <a:off x="11229976" y="4267993"/>
                <a:ext cx="384175" cy="117475"/>
              </a:xfrm>
              <a:custGeom>
                <a:avLst/>
                <a:gdLst>
                  <a:gd name="T0" fmla="*/ 0 w 242"/>
                  <a:gd name="T1" fmla="*/ 0 h 74"/>
                  <a:gd name="T2" fmla="*/ 242 w 242"/>
                  <a:gd name="T3" fmla="*/ 34 h 74"/>
                  <a:gd name="T4" fmla="*/ 209 w 242"/>
                  <a:gd name="T5" fmla="*/ 51 h 74"/>
                  <a:gd name="T6" fmla="*/ 177 w 242"/>
                  <a:gd name="T7" fmla="*/ 62 h 74"/>
                  <a:gd name="T8" fmla="*/ 150 w 242"/>
                  <a:gd name="T9" fmla="*/ 71 h 74"/>
                  <a:gd name="T10" fmla="*/ 124 w 242"/>
                  <a:gd name="T11" fmla="*/ 74 h 74"/>
                  <a:gd name="T12" fmla="*/ 102 w 242"/>
                  <a:gd name="T13" fmla="*/ 74 h 74"/>
                  <a:gd name="T14" fmla="*/ 83 w 242"/>
                  <a:gd name="T15" fmla="*/ 71 h 74"/>
                  <a:gd name="T16" fmla="*/ 65 w 242"/>
                  <a:gd name="T17" fmla="*/ 66 h 74"/>
                  <a:gd name="T18" fmla="*/ 50 w 242"/>
                  <a:gd name="T19" fmla="*/ 58 h 74"/>
                  <a:gd name="T20" fmla="*/ 38 w 242"/>
                  <a:gd name="T21" fmla="*/ 50 h 74"/>
                  <a:gd name="T22" fmla="*/ 26 w 242"/>
                  <a:gd name="T23" fmla="*/ 41 h 74"/>
                  <a:gd name="T24" fmla="*/ 18 w 242"/>
                  <a:gd name="T25" fmla="*/ 31 h 74"/>
                  <a:gd name="T26" fmla="*/ 11 w 242"/>
                  <a:gd name="T27" fmla="*/ 21 h 74"/>
                  <a:gd name="T28" fmla="*/ 5 w 242"/>
                  <a:gd name="T29" fmla="*/ 13 h 74"/>
                  <a:gd name="T30" fmla="*/ 2 w 242"/>
                  <a:gd name="T31" fmla="*/ 5 h 74"/>
                  <a:gd name="T32" fmla="*/ 0 w 242"/>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74">
                    <a:moveTo>
                      <a:pt x="0" y="0"/>
                    </a:moveTo>
                    <a:lnTo>
                      <a:pt x="242" y="34"/>
                    </a:lnTo>
                    <a:lnTo>
                      <a:pt x="209" y="51"/>
                    </a:lnTo>
                    <a:lnTo>
                      <a:pt x="177" y="62"/>
                    </a:lnTo>
                    <a:lnTo>
                      <a:pt x="150" y="71"/>
                    </a:lnTo>
                    <a:lnTo>
                      <a:pt x="124" y="74"/>
                    </a:lnTo>
                    <a:lnTo>
                      <a:pt x="102" y="74"/>
                    </a:lnTo>
                    <a:lnTo>
                      <a:pt x="83" y="71"/>
                    </a:lnTo>
                    <a:lnTo>
                      <a:pt x="65" y="66"/>
                    </a:lnTo>
                    <a:lnTo>
                      <a:pt x="50" y="58"/>
                    </a:lnTo>
                    <a:lnTo>
                      <a:pt x="38" y="50"/>
                    </a:lnTo>
                    <a:lnTo>
                      <a:pt x="26" y="41"/>
                    </a:lnTo>
                    <a:lnTo>
                      <a:pt x="18" y="31"/>
                    </a:lnTo>
                    <a:lnTo>
                      <a:pt x="11" y="21"/>
                    </a:lnTo>
                    <a:lnTo>
                      <a:pt x="5" y="13"/>
                    </a:lnTo>
                    <a:lnTo>
                      <a:pt x="2"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2" name="Freeform 80"/>
              <p:cNvSpPr>
                <a:spLocks/>
              </p:cNvSpPr>
              <p:nvPr/>
            </p:nvSpPr>
            <p:spPr bwMode="auto">
              <a:xfrm>
                <a:off x="10979151" y="3118643"/>
                <a:ext cx="334963" cy="246063"/>
              </a:xfrm>
              <a:custGeom>
                <a:avLst/>
                <a:gdLst>
                  <a:gd name="T0" fmla="*/ 70 w 211"/>
                  <a:gd name="T1" fmla="*/ 0 h 155"/>
                  <a:gd name="T2" fmla="*/ 91 w 211"/>
                  <a:gd name="T3" fmla="*/ 5 h 155"/>
                  <a:gd name="T4" fmla="*/ 109 w 211"/>
                  <a:gd name="T5" fmla="*/ 15 h 155"/>
                  <a:gd name="T6" fmla="*/ 128 w 211"/>
                  <a:gd name="T7" fmla="*/ 28 h 155"/>
                  <a:gd name="T8" fmla="*/ 144 w 211"/>
                  <a:gd name="T9" fmla="*/ 45 h 155"/>
                  <a:gd name="T10" fmla="*/ 159 w 211"/>
                  <a:gd name="T11" fmla="*/ 62 h 155"/>
                  <a:gd name="T12" fmla="*/ 171 w 211"/>
                  <a:gd name="T13" fmla="*/ 80 h 155"/>
                  <a:gd name="T14" fmla="*/ 183 w 211"/>
                  <a:gd name="T15" fmla="*/ 99 h 155"/>
                  <a:gd name="T16" fmla="*/ 192 w 211"/>
                  <a:gd name="T17" fmla="*/ 116 h 155"/>
                  <a:gd name="T18" fmla="*/ 200 w 211"/>
                  <a:gd name="T19" fmla="*/ 131 h 155"/>
                  <a:gd name="T20" fmla="*/ 206 w 211"/>
                  <a:gd name="T21" fmla="*/ 143 h 155"/>
                  <a:gd name="T22" fmla="*/ 210 w 211"/>
                  <a:gd name="T23" fmla="*/ 151 h 155"/>
                  <a:gd name="T24" fmla="*/ 211 w 211"/>
                  <a:gd name="T25" fmla="*/ 153 h 155"/>
                  <a:gd name="T26" fmla="*/ 174 w 211"/>
                  <a:gd name="T27" fmla="*/ 155 h 155"/>
                  <a:gd name="T28" fmla="*/ 141 w 211"/>
                  <a:gd name="T29" fmla="*/ 154 h 155"/>
                  <a:gd name="T30" fmla="*/ 113 w 211"/>
                  <a:gd name="T31" fmla="*/ 150 h 155"/>
                  <a:gd name="T32" fmla="*/ 89 w 211"/>
                  <a:gd name="T33" fmla="*/ 144 h 155"/>
                  <a:gd name="T34" fmla="*/ 69 w 211"/>
                  <a:gd name="T35" fmla="*/ 135 h 155"/>
                  <a:gd name="T36" fmla="*/ 51 w 211"/>
                  <a:gd name="T37" fmla="*/ 125 h 155"/>
                  <a:gd name="T38" fmla="*/ 37 w 211"/>
                  <a:gd name="T39" fmla="*/ 114 h 155"/>
                  <a:gd name="T40" fmla="*/ 27 w 211"/>
                  <a:gd name="T41" fmla="*/ 101 h 155"/>
                  <a:gd name="T42" fmla="*/ 18 w 211"/>
                  <a:gd name="T43" fmla="*/ 88 h 155"/>
                  <a:gd name="T44" fmla="*/ 12 w 211"/>
                  <a:gd name="T45" fmla="*/ 76 h 155"/>
                  <a:gd name="T46" fmla="*/ 7 w 211"/>
                  <a:gd name="T47" fmla="*/ 64 h 155"/>
                  <a:gd name="T48" fmla="*/ 4 w 211"/>
                  <a:gd name="T49" fmla="*/ 53 h 155"/>
                  <a:gd name="T50" fmla="*/ 2 w 211"/>
                  <a:gd name="T51" fmla="*/ 42 h 155"/>
                  <a:gd name="T52" fmla="*/ 2 w 211"/>
                  <a:gd name="T53" fmla="*/ 33 h 155"/>
                  <a:gd name="T54" fmla="*/ 0 w 211"/>
                  <a:gd name="T55" fmla="*/ 26 h 155"/>
                  <a:gd name="T56" fmla="*/ 0 w 211"/>
                  <a:gd name="T57" fmla="*/ 23 h 155"/>
                  <a:gd name="T58" fmla="*/ 2 w 211"/>
                  <a:gd name="T59" fmla="*/ 20 h 155"/>
                  <a:gd name="T60" fmla="*/ 25 w 211"/>
                  <a:gd name="T61" fmla="*/ 6 h 155"/>
                  <a:gd name="T62" fmla="*/ 48 w 211"/>
                  <a:gd name="T63" fmla="*/ 0 h 155"/>
                  <a:gd name="T64" fmla="*/ 70 w 211"/>
                  <a:gd name="T6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155">
                    <a:moveTo>
                      <a:pt x="70" y="0"/>
                    </a:moveTo>
                    <a:lnTo>
                      <a:pt x="91" y="5"/>
                    </a:lnTo>
                    <a:lnTo>
                      <a:pt x="109" y="15"/>
                    </a:lnTo>
                    <a:lnTo>
                      <a:pt x="128" y="28"/>
                    </a:lnTo>
                    <a:lnTo>
                      <a:pt x="144" y="45"/>
                    </a:lnTo>
                    <a:lnTo>
                      <a:pt x="159" y="62"/>
                    </a:lnTo>
                    <a:lnTo>
                      <a:pt x="171" y="80"/>
                    </a:lnTo>
                    <a:lnTo>
                      <a:pt x="183" y="99"/>
                    </a:lnTo>
                    <a:lnTo>
                      <a:pt x="192" y="116"/>
                    </a:lnTo>
                    <a:lnTo>
                      <a:pt x="200" y="131"/>
                    </a:lnTo>
                    <a:lnTo>
                      <a:pt x="206" y="143"/>
                    </a:lnTo>
                    <a:lnTo>
                      <a:pt x="210" y="151"/>
                    </a:lnTo>
                    <a:lnTo>
                      <a:pt x="211" y="153"/>
                    </a:lnTo>
                    <a:lnTo>
                      <a:pt x="174" y="155"/>
                    </a:lnTo>
                    <a:lnTo>
                      <a:pt x="141" y="154"/>
                    </a:lnTo>
                    <a:lnTo>
                      <a:pt x="113" y="150"/>
                    </a:lnTo>
                    <a:lnTo>
                      <a:pt x="89" y="144"/>
                    </a:lnTo>
                    <a:lnTo>
                      <a:pt x="69" y="135"/>
                    </a:lnTo>
                    <a:lnTo>
                      <a:pt x="51" y="125"/>
                    </a:lnTo>
                    <a:lnTo>
                      <a:pt x="37" y="114"/>
                    </a:lnTo>
                    <a:lnTo>
                      <a:pt x="27" y="101"/>
                    </a:lnTo>
                    <a:lnTo>
                      <a:pt x="18" y="88"/>
                    </a:lnTo>
                    <a:lnTo>
                      <a:pt x="12" y="76"/>
                    </a:lnTo>
                    <a:lnTo>
                      <a:pt x="7" y="64"/>
                    </a:lnTo>
                    <a:lnTo>
                      <a:pt x="4" y="53"/>
                    </a:lnTo>
                    <a:lnTo>
                      <a:pt x="2" y="42"/>
                    </a:lnTo>
                    <a:lnTo>
                      <a:pt x="2" y="33"/>
                    </a:lnTo>
                    <a:lnTo>
                      <a:pt x="0" y="26"/>
                    </a:lnTo>
                    <a:lnTo>
                      <a:pt x="0" y="23"/>
                    </a:lnTo>
                    <a:lnTo>
                      <a:pt x="2" y="20"/>
                    </a:lnTo>
                    <a:lnTo>
                      <a:pt x="25" y="6"/>
                    </a:lnTo>
                    <a:lnTo>
                      <a:pt x="48" y="0"/>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3" name="Freeform 81"/>
              <p:cNvSpPr>
                <a:spLocks/>
              </p:cNvSpPr>
              <p:nvPr/>
            </p:nvSpPr>
            <p:spPr bwMode="auto">
              <a:xfrm>
                <a:off x="10979151" y="3156743"/>
                <a:ext cx="328613" cy="207963"/>
              </a:xfrm>
              <a:custGeom>
                <a:avLst/>
                <a:gdLst>
                  <a:gd name="T0" fmla="*/ 0 w 207"/>
                  <a:gd name="T1" fmla="*/ 0 h 131"/>
                  <a:gd name="T2" fmla="*/ 207 w 207"/>
                  <a:gd name="T3" fmla="*/ 129 h 131"/>
                  <a:gd name="T4" fmla="*/ 170 w 207"/>
                  <a:gd name="T5" fmla="*/ 131 h 131"/>
                  <a:gd name="T6" fmla="*/ 137 w 207"/>
                  <a:gd name="T7" fmla="*/ 130 h 131"/>
                  <a:gd name="T8" fmla="*/ 109 w 207"/>
                  <a:gd name="T9" fmla="*/ 126 h 131"/>
                  <a:gd name="T10" fmla="*/ 85 w 207"/>
                  <a:gd name="T11" fmla="*/ 119 h 131"/>
                  <a:gd name="T12" fmla="*/ 64 w 207"/>
                  <a:gd name="T13" fmla="*/ 109 h 131"/>
                  <a:gd name="T14" fmla="*/ 47 w 207"/>
                  <a:gd name="T15" fmla="*/ 99 h 131"/>
                  <a:gd name="T16" fmla="*/ 33 w 207"/>
                  <a:gd name="T17" fmla="*/ 86 h 131"/>
                  <a:gd name="T18" fmla="*/ 22 w 207"/>
                  <a:gd name="T19" fmla="*/ 74 h 131"/>
                  <a:gd name="T20" fmla="*/ 14 w 207"/>
                  <a:gd name="T21" fmla="*/ 61 h 131"/>
                  <a:gd name="T22" fmla="*/ 9 w 207"/>
                  <a:gd name="T23" fmla="*/ 48 h 131"/>
                  <a:gd name="T24" fmla="*/ 4 w 207"/>
                  <a:gd name="T25" fmla="*/ 36 h 131"/>
                  <a:gd name="T26" fmla="*/ 2 w 207"/>
                  <a:gd name="T27" fmla="*/ 24 h 131"/>
                  <a:gd name="T28" fmla="*/ 0 w 207"/>
                  <a:gd name="T29" fmla="*/ 15 h 131"/>
                  <a:gd name="T30" fmla="*/ 0 w 207"/>
                  <a:gd name="T31" fmla="*/ 7 h 131"/>
                  <a:gd name="T32" fmla="*/ 0 w 207"/>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31">
                    <a:moveTo>
                      <a:pt x="0" y="0"/>
                    </a:moveTo>
                    <a:lnTo>
                      <a:pt x="207" y="129"/>
                    </a:lnTo>
                    <a:lnTo>
                      <a:pt x="170" y="131"/>
                    </a:lnTo>
                    <a:lnTo>
                      <a:pt x="137" y="130"/>
                    </a:lnTo>
                    <a:lnTo>
                      <a:pt x="109" y="126"/>
                    </a:lnTo>
                    <a:lnTo>
                      <a:pt x="85" y="119"/>
                    </a:lnTo>
                    <a:lnTo>
                      <a:pt x="64" y="109"/>
                    </a:lnTo>
                    <a:lnTo>
                      <a:pt x="47" y="99"/>
                    </a:lnTo>
                    <a:lnTo>
                      <a:pt x="33" y="86"/>
                    </a:lnTo>
                    <a:lnTo>
                      <a:pt x="22" y="74"/>
                    </a:lnTo>
                    <a:lnTo>
                      <a:pt x="14" y="61"/>
                    </a:lnTo>
                    <a:lnTo>
                      <a:pt x="9" y="48"/>
                    </a:lnTo>
                    <a:lnTo>
                      <a:pt x="4" y="36"/>
                    </a:lnTo>
                    <a:lnTo>
                      <a:pt x="2" y="24"/>
                    </a:lnTo>
                    <a:lnTo>
                      <a:pt x="0" y="15"/>
                    </a:lnTo>
                    <a:lnTo>
                      <a:pt x="0"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4" name="Freeform 82"/>
              <p:cNvSpPr>
                <a:spLocks/>
              </p:cNvSpPr>
              <p:nvPr/>
            </p:nvSpPr>
            <p:spPr bwMode="auto">
              <a:xfrm>
                <a:off x="10877551" y="4369593"/>
                <a:ext cx="444500" cy="304800"/>
              </a:xfrm>
              <a:custGeom>
                <a:avLst/>
                <a:gdLst>
                  <a:gd name="T0" fmla="*/ 76 w 280"/>
                  <a:gd name="T1" fmla="*/ 0 h 192"/>
                  <a:gd name="T2" fmla="*/ 100 w 280"/>
                  <a:gd name="T3" fmla="*/ 1 h 192"/>
                  <a:gd name="T4" fmla="*/ 122 w 280"/>
                  <a:gd name="T5" fmla="*/ 7 h 192"/>
                  <a:gd name="T6" fmla="*/ 144 w 280"/>
                  <a:gd name="T7" fmla="*/ 16 h 192"/>
                  <a:gd name="T8" fmla="*/ 164 w 280"/>
                  <a:gd name="T9" fmla="*/ 28 h 192"/>
                  <a:gd name="T10" fmla="*/ 183 w 280"/>
                  <a:gd name="T11" fmla="*/ 45 h 192"/>
                  <a:gd name="T12" fmla="*/ 201 w 280"/>
                  <a:gd name="T13" fmla="*/ 62 h 192"/>
                  <a:gd name="T14" fmla="*/ 217 w 280"/>
                  <a:gd name="T15" fmla="*/ 80 h 192"/>
                  <a:gd name="T16" fmla="*/ 231 w 280"/>
                  <a:gd name="T17" fmla="*/ 99 h 192"/>
                  <a:gd name="T18" fmla="*/ 243 w 280"/>
                  <a:gd name="T19" fmla="*/ 118 h 192"/>
                  <a:gd name="T20" fmla="*/ 254 w 280"/>
                  <a:gd name="T21" fmla="*/ 136 h 192"/>
                  <a:gd name="T22" fmla="*/ 263 w 280"/>
                  <a:gd name="T23" fmla="*/ 152 h 192"/>
                  <a:gd name="T24" fmla="*/ 270 w 280"/>
                  <a:gd name="T25" fmla="*/ 166 h 192"/>
                  <a:gd name="T26" fmla="*/ 276 w 280"/>
                  <a:gd name="T27" fmla="*/ 176 h 192"/>
                  <a:gd name="T28" fmla="*/ 279 w 280"/>
                  <a:gd name="T29" fmla="*/ 183 h 192"/>
                  <a:gd name="T30" fmla="*/ 280 w 280"/>
                  <a:gd name="T31" fmla="*/ 185 h 192"/>
                  <a:gd name="T32" fmla="*/ 238 w 280"/>
                  <a:gd name="T33" fmla="*/ 191 h 192"/>
                  <a:gd name="T34" fmla="*/ 200 w 280"/>
                  <a:gd name="T35" fmla="*/ 192 h 192"/>
                  <a:gd name="T36" fmla="*/ 166 w 280"/>
                  <a:gd name="T37" fmla="*/ 191 h 192"/>
                  <a:gd name="T38" fmla="*/ 137 w 280"/>
                  <a:gd name="T39" fmla="*/ 188 h 192"/>
                  <a:gd name="T40" fmla="*/ 111 w 280"/>
                  <a:gd name="T41" fmla="*/ 182 h 192"/>
                  <a:gd name="T42" fmla="*/ 89 w 280"/>
                  <a:gd name="T43" fmla="*/ 174 h 192"/>
                  <a:gd name="T44" fmla="*/ 69 w 280"/>
                  <a:gd name="T45" fmla="*/ 164 h 192"/>
                  <a:gd name="T46" fmla="*/ 53 w 280"/>
                  <a:gd name="T47" fmla="*/ 152 h 192"/>
                  <a:gd name="T48" fmla="*/ 39 w 280"/>
                  <a:gd name="T49" fmla="*/ 140 h 192"/>
                  <a:gd name="T50" fmla="*/ 29 w 280"/>
                  <a:gd name="T51" fmla="*/ 127 h 192"/>
                  <a:gd name="T52" fmla="*/ 19 w 280"/>
                  <a:gd name="T53" fmla="*/ 114 h 192"/>
                  <a:gd name="T54" fmla="*/ 13 w 280"/>
                  <a:gd name="T55" fmla="*/ 100 h 192"/>
                  <a:gd name="T56" fmla="*/ 8 w 280"/>
                  <a:gd name="T57" fmla="*/ 87 h 192"/>
                  <a:gd name="T58" fmla="*/ 4 w 280"/>
                  <a:gd name="T59" fmla="*/ 75 h 192"/>
                  <a:gd name="T60" fmla="*/ 2 w 280"/>
                  <a:gd name="T61" fmla="*/ 63 h 192"/>
                  <a:gd name="T62" fmla="*/ 0 w 280"/>
                  <a:gd name="T63" fmla="*/ 53 h 192"/>
                  <a:gd name="T64" fmla="*/ 0 w 280"/>
                  <a:gd name="T65" fmla="*/ 45 h 192"/>
                  <a:gd name="T66" fmla="*/ 0 w 280"/>
                  <a:gd name="T67" fmla="*/ 39 h 192"/>
                  <a:gd name="T68" fmla="*/ 0 w 280"/>
                  <a:gd name="T69" fmla="*/ 34 h 192"/>
                  <a:gd name="T70" fmla="*/ 0 w 280"/>
                  <a:gd name="T71" fmla="*/ 33 h 192"/>
                  <a:gd name="T72" fmla="*/ 26 w 280"/>
                  <a:gd name="T73" fmla="*/ 16 h 192"/>
                  <a:gd name="T74" fmla="*/ 52 w 280"/>
                  <a:gd name="T75" fmla="*/ 4 h 192"/>
                  <a:gd name="T76" fmla="*/ 76 w 280"/>
                  <a:gd name="T7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0" h="192">
                    <a:moveTo>
                      <a:pt x="76" y="0"/>
                    </a:moveTo>
                    <a:lnTo>
                      <a:pt x="100" y="1"/>
                    </a:lnTo>
                    <a:lnTo>
                      <a:pt x="122" y="7"/>
                    </a:lnTo>
                    <a:lnTo>
                      <a:pt x="144" y="16"/>
                    </a:lnTo>
                    <a:lnTo>
                      <a:pt x="164" y="28"/>
                    </a:lnTo>
                    <a:lnTo>
                      <a:pt x="183" y="45"/>
                    </a:lnTo>
                    <a:lnTo>
                      <a:pt x="201" y="62"/>
                    </a:lnTo>
                    <a:lnTo>
                      <a:pt x="217" y="80"/>
                    </a:lnTo>
                    <a:lnTo>
                      <a:pt x="231" y="99"/>
                    </a:lnTo>
                    <a:lnTo>
                      <a:pt x="243" y="118"/>
                    </a:lnTo>
                    <a:lnTo>
                      <a:pt x="254" y="136"/>
                    </a:lnTo>
                    <a:lnTo>
                      <a:pt x="263" y="152"/>
                    </a:lnTo>
                    <a:lnTo>
                      <a:pt x="270" y="166"/>
                    </a:lnTo>
                    <a:lnTo>
                      <a:pt x="276" y="176"/>
                    </a:lnTo>
                    <a:lnTo>
                      <a:pt x="279" y="183"/>
                    </a:lnTo>
                    <a:lnTo>
                      <a:pt x="280" y="185"/>
                    </a:lnTo>
                    <a:lnTo>
                      <a:pt x="238" y="191"/>
                    </a:lnTo>
                    <a:lnTo>
                      <a:pt x="200" y="192"/>
                    </a:lnTo>
                    <a:lnTo>
                      <a:pt x="166" y="191"/>
                    </a:lnTo>
                    <a:lnTo>
                      <a:pt x="137" y="188"/>
                    </a:lnTo>
                    <a:lnTo>
                      <a:pt x="111" y="182"/>
                    </a:lnTo>
                    <a:lnTo>
                      <a:pt x="89" y="174"/>
                    </a:lnTo>
                    <a:lnTo>
                      <a:pt x="69" y="164"/>
                    </a:lnTo>
                    <a:lnTo>
                      <a:pt x="53" y="152"/>
                    </a:lnTo>
                    <a:lnTo>
                      <a:pt x="39" y="140"/>
                    </a:lnTo>
                    <a:lnTo>
                      <a:pt x="29" y="127"/>
                    </a:lnTo>
                    <a:lnTo>
                      <a:pt x="19" y="114"/>
                    </a:lnTo>
                    <a:lnTo>
                      <a:pt x="13" y="100"/>
                    </a:lnTo>
                    <a:lnTo>
                      <a:pt x="8" y="87"/>
                    </a:lnTo>
                    <a:lnTo>
                      <a:pt x="4" y="75"/>
                    </a:lnTo>
                    <a:lnTo>
                      <a:pt x="2" y="63"/>
                    </a:lnTo>
                    <a:lnTo>
                      <a:pt x="0" y="53"/>
                    </a:lnTo>
                    <a:lnTo>
                      <a:pt x="0" y="45"/>
                    </a:lnTo>
                    <a:lnTo>
                      <a:pt x="0" y="39"/>
                    </a:lnTo>
                    <a:lnTo>
                      <a:pt x="0" y="34"/>
                    </a:lnTo>
                    <a:lnTo>
                      <a:pt x="0" y="33"/>
                    </a:lnTo>
                    <a:lnTo>
                      <a:pt x="26" y="16"/>
                    </a:lnTo>
                    <a:lnTo>
                      <a:pt x="52" y="4"/>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5" name="Freeform 83"/>
              <p:cNvSpPr>
                <a:spLocks/>
              </p:cNvSpPr>
              <p:nvPr/>
            </p:nvSpPr>
            <p:spPr bwMode="auto">
              <a:xfrm>
                <a:off x="10875963" y="4429918"/>
                <a:ext cx="441325" cy="244475"/>
              </a:xfrm>
              <a:custGeom>
                <a:avLst/>
                <a:gdLst>
                  <a:gd name="T0" fmla="*/ 0 w 278"/>
                  <a:gd name="T1" fmla="*/ 0 h 154"/>
                  <a:gd name="T2" fmla="*/ 278 w 278"/>
                  <a:gd name="T3" fmla="*/ 149 h 154"/>
                  <a:gd name="T4" fmla="*/ 235 w 278"/>
                  <a:gd name="T5" fmla="*/ 153 h 154"/>
                  <a:gd name="T6" fmla="*/ 197 w 278"/>
                  <a:gd name="T7" fmla="*/ 154 h 154"/>
                  <a:gd name="T8" fmla="*/ 164 w 278"/>
                  <a:gd name="T9" fmla="*/ 153 h 154"/>
                  <a:gd name="T10" fmla="*/ 134 w 278"/>
                  <a:gd name="T11" fmla="*/ 150 h 154"/>
                  <a:gd name="T12" fmla="*/ 108 w 278"/>
                  <a:gd name="T13" fmla="*/ 143 h 154"/>
                  <a:gd name="T14" fmla="*/ 85 w 278"/>
                  <a:gd name="T15" fmla="*/ 135 h 154"/>
                  <a:gd name="T16" fmla="*/ 67 w 278"/>
                  <a:gd name="T17" fmla="*/ 124 h 154"/>
                  <a:gd name="T18" fmla="*/ 50 w 278"/>
                  <a:gd name="T19" fmla="*/ 113 h 154"/>
                  <a:gd name="T20" fmla="*/ 37 w 278"/>
                  <a:gd name="T21" fmla="*/ 100 h 154"/>
                  <a:gd name="T22" fmla="*/ 26 w 278"/>
                  <a:gd name="T23" fmla="*/ 87 h 154"/>
                  <a:gd name="T24" fmla="*/ 17 w 278"/>
                  <a:gd name="T25" fmla="*/ 75 h 154"/>
                  <a:gd name="T26" fmla="*/ 10 w 278"/>
                  <a:gd name="T27" fmla="*/ 61 h 154"/>
                  <a:gd name="T28" fmla="*/ 5 w 278"/>
                  <a:gd name="T29" fmla="*/ 48 h 154"/>
                  <a:gd name="T30" fmla="*/ 2 w 278"/>
                  <a:gd name="T31" fmla="*/ 35 h 154"/>
                  <a:gd name="T32" fmla="*/ 1 w 278"/>
                  <a:gd name="T33" fmla="*/ 24 h 154"/>
                  <a:gd name="T34" fmla="*/ 0 w 278"/>
                  <a:gd name="T35" fmla="*/ 14 h 154"/>
                  <a:gd name="T36" fmla="*/ 0 w 278"/>
                  <a:gd name="T37" fmla="*/ 5 h 154"/>
                  <a:gd name="T38" fmla="*/ 0 w 278"/>
                  <a:gd name="T3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154">
                    <a:moveTo>
                      <a:pt x="0" y="0"/>
                    </a:moveTo>
                    <a:lnTo>
                      <a:pt x="278" y="149"/>
                    </a:lnTo>
                    <a:lnTo>
                      <a:pt x="235" y="153"/>
                    </a:lnTo>
                    <a:lnTo>
                      <a:pt x="197" y="154"/>
                    </a:lnTo>
                    <a:lnTo>
                      <a:pt x="164" y="153"/>
                    </a:lnTo>
                    <a:lnTo>
                      <a:pt x="134" y="150"/>
                    </a:lnTo>
                    <a:lnTo>
                      <a:pt x="108" y="143"/>
                    </a:lnTo>
                    <a:lnTo>
                      <a:pt x="85" y="135"/>
                    </a:lnTo>
                    <a:lnTo>
                      <a:pt x="67" y="124"/>
                    </a:lnTo>
                    <a:lnTo>
                      <a:pt x="50" y="113"/>
                    </a:lnTo>
                    <a:lnTo>
                      <a:pt x="37" y="100"/>
                    </a:lnTo>
                    <a:lnTo>
                      <a:pt x="26" y="87"/>
                    </a:lnTo>
                    <a:lnTo>
                      <a:pt x="17" y="75"/>
                    </a:lnTo>
                    <a:lnTo>
                      <a:pt x="10" y="61"/>
                    </a:lnTo>
                    <a:lnTo>
                      <a:pt x="5" y="48"/>
                    </a:lnTo>
                    <a:lnTo>
                      <a:pt x="2" y="35"/>
                    </a:lnTo>
                    <a:lnTo>
                      <a:pt x="1" y="24"/>
                    </a:lnTo>
                    <a:lnTo>
                      <a:pt x="0" y="14"/>
                    </a:lnTo>
                    <a:lnTo>
                      <a:pt x="0" y="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6" name="Freeform 84"/>
              <p:cNvSpPr>
                <a:spLocks/>
              </p:cNvSpPr>
              <p:nvPr/>
            </p:nvSpPr>
            <p:spPr bwMode="auto">
              <a:xfrm>
                <a:off x="10669588" y="3240881"/>
                <a:ext cx="293688" cy="274638"/>
              </a:xfrm>
              <a:custGeom>
                <a:avLst/>
                <a:gdLst>
                  <a:gd name="T0" fmla="*/ 117 w 185"/>
                  <a:gd name="T1" fmla="*/ 0 h 173"/>
                  <a:gd name="T2" fmla="*/ 131 w 185"/>
                  <a:gd name="T3" fmla="*/ 2 h 173"/>
                  <a:gd name="T4" fmla="*/ 142 w 185"/>
                  <a:gd name="T5" fmla="*/ 8 h 173"/>
                  <a:gd name="T6" fmla="*/ 153 w 185"/>
                  <a:gd name="T7" fmla="*/ 16 h 173"/>
                  <a:gd name="T8" fmla="*/ 161 w 185"/>
                  <a:gd name="T9" fmla="*/ 26 h 173"/>
                  <a:gd name="T10" fmla="*/ 168 w 185"/>
                  <a:gd name="T11" fmla="*/ 39 h 173"/>
                  <a:gd name="T12" fmla="*/ 172 w 185"/>
                  <a:gd name="T13" fmla="*/ 53 h 173"/>
                  <a:gd name="T14" fmla="*/ 177 w 185"/>
                  <a:gd name="T15" fmla="*/ 68 h 173"/>
                  <a:gd name="T16" fmla="*/ 180 w 185"/>
                  <a:gd name="T17" fmla="*/ 83 h 173"/>
                  <a:gd name="T18" fmla="*/ 183 w 185"/>
                  <a:gd name="T19" fmla="*/ 99 h 173"/>
                  <a:gd name="T20" fmla="*/ 184 w 185"/>
                  <a:gd name="T21" fmla="*/ 114 h 173"/>
                  <a:gd name="T22" fmla="*/ 185 w 185"/>
                  <a:gd name="T23" fmla="*/ 128 h 173"/>
                  <a:gd name="T24" fmla="*/ 185 w 185"/>
                  <a:gd name="T25" fmla="*/ 141 h 173"/>
                  <a:gd name="T26" fmla="*/ 185 w 185"/>
                  <a:gd name="T27" fmla="*/ 151 h 173"/>
                  <a:gd name="T28" fmla="*/ 185 w 185"/>
                  <a:gd name="T29" fmla="*/ 159 h 173"/>
                  <a:gd name="T30" fmla="*/ 185 w 185"/>
                  <a:gd name="T31" fmla="*/ 164 h 173"/>
                  <a:gd name="T32" fmla="*/ 185 w 185"/>
                  <a:gd name="T33" fmla="*/ 166 h 173"/>
                  <a:gd name="T34" fmla="*/ 145 w 185"/>
                  <a:gd name="T35" fmla="*/ 171 h 173"/>
                  <a:gd name="T36" fmla="*/ 111 w 185"/>
                  <a:gd name="T37" fmla="*/ 173 h 173"/>
                  <a:gd name="T38" fmla="*/ 83 w 185"/>
                  <a:gd name="T39" fmla="*/ 173 h 173"/>
                  <a:gd name="T40" fmla="*/ 59 w 185"/>
                  <a:gd name="T41" fmla="*/ 171 h 173"/>
                  <a:gd name="T42" fmla="*/ 41 w 185"/>
                  <a:gd name="T43" fmla="*/ 167 h 173"/>
                  <a:gd name="T44" fmla="*/ 26 w 185"/>
                  <a:gd name="T45" fmla="*/ 160 h 173"/>
                  <a:gd name="T46" fmla="*/ 15 w 185"/>
                  <a:gd name="T47" fmla="*/ 153 h 173"/>
                  <a:gd name="T48" fmla="*/ 7 w 185"/>
                  <a:gd name="T49" fmla="*/ 144 h 173"/>
                  <a:gd name="T50" fmla="*/ 3 w 185"/>
                  <a:gd name="T51" fmla="*/ 134 h 173"/>
                  <a:gd name="T52" fmla="*/ 0 w 185"/>
                  <a:gd name="T53" fmla="*/ 123 h 173"/>
                  <a:gd name="T54" fmla="*/ 1 w 185"/>
                  <a:gd name="T55" fmla="*/ 113 h 173"/>
                  <a:gd name="T56" fmla="*/ 4 w 185"/>
                  <a:gd name="T57" fmla="*/ 101 h 173"/>
                  <a:gd name="T58" fmla="*/ 7 w 185"/>
                  <a:gd name="T59" fmla="*/ 90 h 173"/>
                  <a:gd name="T60" fmla="*/ 12 w 185"/>
                  <a:gd name="T61" fmla="*/ 79 h 173"/>
                  <a:gd name="T62" fmla="*/ 16 w 185"/>
                  <a:gd name="T63" fmla="*/ 69 h 173"/>
                  <a:gd name="T64" fmla="*/ 22 w 185"/>
                  <a:gd name="T65" fmla="*/ 60 h 173"/>
                  <a:gd name="T66" fmla="*/ 28 w 185"/>
                  <a:gd name="T67" fmla="*/ 52 h 173"/>
                  <a:gd name="T68" fmla="*/ 33 w 185"/>
                  <a:gd name="T69" fmla="*/ 45 h 173"/>
                  <a:gd name="T70" fmla="*/ 36 w 185"/>
                  <a:gd name="T71" fmla="*/ 40 h 173"/>
                  <a:gd name="T72" fmla="*/ 38 w 185"/>
                  <a:gd name="T73" fmla="*/ 37 h 173"/>
                  <a:gd name="T74" fmla="*/ 40 w 185"/>
                  <a:gd name="T75" fmla="*/ 36 h 173"/>
                  <a:gd name="T76" fmla="*/ 63 w 185"/>
                  <a:gd name="T77" fmla="*/ 19 h 173"/>
                  <a:gd name="T78" fmla="*/ 83 w 185"/>
                  <a:gd name="T79" fmla="*/ 8 h 173"/>
                  <a:gd name="T80" fmla="*/ 101 w 185"/>
                  <a:gd name="T81" fmla="*/ 2 h 173"/>
                  <a:gd name="T82" fmla="*/ 117 w 185"/>
                  <a:gd name="T8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73">
                    <a:moveTo>
                      <a:pt x="117" y="0"/>
                    </a:moveTo>
                    <a:lnTo>
                      <a:pt x="131" y="2"/>
                    </a:lnTo>
                    <a:lnTo>
                      <a:pt x="142" y="8"/>
                    </a:lnTo>
                    <a:lnTo>
                      <a:pt x="153" y="16"/>
                    </a:lnTo>
                    <a:lnTo>
                      <a:pt x="161" y="26"/>
                    </a:lnTo>
                    <a:lnTo>
                      <a:pt x="168" y="39"/>
                    </a:lnTo>
                    <a:lnTo>
                      <a:pt x="172" y="53"/>
                    </a:lnTo>
                    <a:lnTo>
                      <a:pt x="177" y="68"/>
                    </a:lnTo>
                    <a:lnTo>
                      <a:pt x="180" y="83"/>
                    </a:lnTo>
                    <a:lnTo>
                      <a:pt x="183" y="99"/>
                    </a:lnTo>
                    <a:lnTo>
                      <a:pt x="184" y="114"/>
                    </a:lnTo>
                    <a:lnTo>
                      <a:pt x="185" y="128"/>
                    </a:lnTo>
                    <a:lnTo>
                      <a:pt x="185" y="141"/>
                    </a:lnTo>
                    <a:lnTo>
                      <a:pt x="185" y="151"/>
                    </a:lnTo>
                    <a:lnTo>
                      <a:pt x="185" y="159"/>
                    </a:lnTo>
                    <a:lnTo>
                      <a:pt x="185" y="164"/>
                    </a:lnTo>
                    <a:lnTo>
                      <a:pt x="185" y="166"/>
                    </a:lnTo>
                    <a:lnTo>
                      <a:pt x="145" y="171"/>
                    </a:lnTo>
                    <a:lnTo>
                      <a:pt x="111" y="173"/>
                    </a:lnTo>
                    <a:lnTo>
                      <a:pt x="83" y="173"/>
                    </a:lnTo>
                    <a:lnTo>
                      <a:pt x="59" y="171"/>
                    </a:lnTo>
                    <a:lnTo>
                      <a:pt x="41" y="167"/>
                    </a:lnTo>
                    <a:lnTo>
                      <a:pt x="26" y="160"/>
                    </a:lnTo>
                    <a:lnTo>
                      <a:pt x="15" y="153"/>
                    </a:lnTo>
                    <a:lnTo>
                      <a:pt x="7" y="144"/>
                    </a:lnTo>
                    <a:lnTo>
                      <a:pt x="3" y="134"/>
                    </a:lnTo>
                    <a:lnTo>
                      <a:pt x="0" y="123"/>
                    </a:lnTo>
                    <a:lnTo>
                      <a:pt x="1" y="113"/>
                    </a:lnTo>
                    <a:lnTo>
                      <a:pt x="4" y="101"/>
                    </a:lnTo>
                    <a:lnTo>
                      <a:pt x="7" y="90"/>
                    </a:lnTo>
                    <a:lnTo>
                      <a:pt x="12" y="79"/>
                    </a:lnTo>
                    <a:lnTo>
                      <a:pt x="16" y="69"/>
                    </a:lnTo>
                    <a:lnTo>
                      <a:pt x="22" y="60"/>
                    </a:lnTo>
                    <a:lnTo>
                      <a:pt x="28" y="52"/>
                    </a:lnTo>
                    <a:lnTo>
                      <a:pt x="33" y="45"/>
                    </a:lnTo>
                    <a:lnTo>
                      <a:pt x="36" y="40"/>
                    </a:lnTo>
                    <a:lnTo>
                      <a:pt x="38" y="37"/>
                    </a:lnTo>
                    <a:lnTo>
                      <a:pt x="40" y="36"/>
                    </a:lnTo>
                    <a:lnTo>
                      <a:pt x="63" y="19"/>
                    </a:lnTo>
                    <a:lnTo>
                      <a:pt x="83" y="8"/>
                    </a:lnTo>
                    <a:lnTo>
                      <a:pt x="101" y="2"/>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7" name="Freeform 85"/>
              <p:cNvSpPr>
                <a:spLocks/>
              </p:cNvSpPr>
              <p:nvPr/>
            </p:nvSpPr>
            <p:spPr bwMode="auto">
              <a:xfrm>
                <a:off x="10682288" y="3304381"/>
                <a:ext cx="276225" cy="212725"/>
              </a:xfrm>
              <a:custGeom>
                <a:avLst/>
                <a:gdLst>
                  <a:gd name="T0" fmla="*/ 32 w 174"/>
                  <a:gd name="T1" fmla="*/ 0 h 134"/>
                  <a:gd name="T2" fmla="*/ 174 w 174"/>
                  <a:gd name="T3" fmla="*/ 126 h 134"/>
                  <a:gd name="T4" fmla="*/ 136 w 174"/>
                  <a:gd name="T5" fmla="*/ 131 h 134"/>
                  <a:gd name="T6" fmla="*/ 104 w 174"/>
                  <a:gd name="T7" fmla="*/ 133 h 134"/>
                  <a:gd name="T8" fmla="*/ 78 w 174"/>
                  <a:gd name="T9" fmla="*/ 134 h 134"/>
                  <a:gd name="T10" fmla="*/ 55 w 174"/>
                  <a:gd name="T11" fmla="*/ 132 h 134"/>
                  <a:gd name="T12" fmla="*/ 37 w 174"/>
                  <a:gd name="T13" fmla="*/ 128 h 134"/>
                  <a:gd name="T14" fmla="*/ 23 w 174"/>
                  <a:gd name="T15" fmla="*/ 123 h 134"/>
                  <a:gd name="T16" fmla="*/ 13 w 174"/>
                  <a:gd name="T17" fmla="*/ 116 h 134"/>
                  <a:gd name="T18" fmla="*/ 6 w 174"/>
                  <a:gd name="T19" fmla="*/ 109 h 134"/>
                  <a:gd name="T20" fmla="*/ 2 w 174"/>
                  <a:gd name="T21" fmla="*/ 99 h 134"/>
                  <a:gd name="T22" fmla="*/ 0 w 174"/>
                  <a:gd name="T23" fmla="*/ 90 h 134"/>
                  <a:gd name="T24" fmla="*/ 0 w 174"/>
                  <a:gd name="T25" fmla="*/ 80 h 134"/>
                  <a:gd name="T26" fmla="*/ 2 w 174"/>
                  <a:gd name="T27" fmla="*/ 69 h 134"/>
                  <a:gd name="T28" fmla="*/ 5 w 174"/>
                  <a:gd name="T29" fmla="*/ 59 h 134"/>
                  <a:gd name="T30" fmla="*/ 10 w 174"/>
                  <a:gd name="T31" fmla="*/ 49 h 134"/>
                  <a:gd name="T32" fmla="*/ 14 w 174"/>
                  <a:gd name="T33" fmla="*/ 38 h 134"/>
                  <a:gd name="T34" fmla="*/ 19 w 174"/>
                  <a:gd name="T35" fmla="*/ 29 h 134"/>
                  <a:gd name="T36" fmla="*/ 22 w 174"/>
                  <a:gd name="T37" fmla="*/ 20 h 134"/>
                  <a:gd name="T38" fmla="*/ 27 w 174"/>
                  <a:gd name="T39" fmla="*/ 12 h 134"/>
                  <a:gd name="T40" fmla="*/ 29 w 174"/>
                  <a:gd name="T41" fmla="*/ 5 h 134"/>
                  <a:gd name="T42" fmla="*/ 32 w 174"/>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34">
                    <a:moveTo>
                      <a:pt x="32" y="0"/>
                    </a:moveTo>
                    <a:lnTo>
                      <a:pt x="174" y="126"/>
                    </a:lnTo>
                    <a:lnTo>
                      <a:pt x="136" y="131"/>
                    </a:lnTo>
                    <a:lnTo>
                      <a:pt x="104" y="133"/>
                    </a:lnTo>
                    <a:lnTo>
                      <a:pt x="78" y="134"/>
                    </a:lnTo>
                    <a:lnTo>
                      <a:pt x="55" y="132"/>
                    </a:lnTo>
                    <a:lnTo>
                      <a:pt x="37" y="128"/>
                    </a:lnTo>
                    <a:lnTo>
                      <a:pt x="23" y="123"/>
                    </a:lnTo>
                    <a:lnTo>
                      <a:pt x="13" y="116"/>
                    </a:lnTo>
                    <a:lnTo>
                      <a:pt x="6" y="109"/>
                    </a:lnTo>
                    <a:lnTo>
                      <a:pt x="2" y="99"/>
                    </a:lnTo>
                    <a:lnTo>
                      <a:pt x="0" y="90"/>
                    </a:lnTo>
                    <a:lnTo>
                      <a:pt x="0" y="80"/>
                    </a:lnTo>
                    <a:lnTo>
                      <a:pt x="2" y="69"/>
                    </a:lnTo>
                    <a:lnTo>
                      <a:pt x="5" y="59"/>
                    </a:lnTo>
                    <a:lnTo>
                      <a:pt x="10" y="49"/>
                    </a:lnTo>
                    <a:lnTo>
                      <a:pt x="14" y="38"/>
                    </a:lnTo>
                    <a:lnTo>
                      <a:pt x="19" y="29"/>
                    </a:lnTo>
                    <a:lnTo>
                      <a:pt x="22" y="20"/>
                    </a:lnTo>
                    <a:lnTo>
                      <a:pt x="27" y="12"/>
                    </a:lnTo>
                    <a:lnTo>
                      <a:pt x="29" y="5"/>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8" name="Freeform 86"/>
              <p:cNvSpPr>
                <a:spLocks/>
              </p:cNvSpPr>
              <p:nvPr/>
            </p:nvSpPr>
            <p:spPr bwMode="auto">
              <a:xfrm>
                <a:off x="10174288" y="2186781"/>
                <a:ext cx="233363" cy="279400"/>
              </a:xfrm>
              <a:custGeom>
                <a:avLst/>
                <a:gdLst>
                  <a:gd name="T0" fmla="*/ 3 w 147"/>
                  <a:gd name="T1" fmla="*/ 0 h 176"/>
                  <a:gd name="T2" fmla="*/ 40 w 147"/>
                  <a:gd name="T3" fmla="*/ 21 h 176"/>
                  <a:gd name="T4" fmla="*/ 71 w 147"/>
                  <a:gd name="T5" fmla="*/ 41 h 176"/>
                  <a:gd name="T6" fmla="*/ 96 w 147"/>
                  <a:gd name="T7" fmla="*/ 59 h 176"/>
                  <a:gd name="T8" fmla="*/ 115 w 147"/>
                  <a:gd name="T9" fmla="*/ 78 h 176"/>
                  <a:gd name="T10" fmla="*/ 129 w 147"/>
                  <a:gd name="T11" fmla="*/ 94 h 176"/>
                  <a:gd name="T12" fmla="*/ 138 w 147"/>
                  <a:gd name="T13" fmla="*/ 109 h 176"/>
                  <a:gd name="T14" fmla="*/ 144 w 147"/>
                  <a:gd name="T15" fmla="*/ 121 h 176"/>
                  <a:gd name="T16" fmla="*/ 147 w 147"/>
                  <a:gd name="T17" fmla="*/ 134 h 176"/>
                  <a:gd name="T18" fmla="*/ 147 w 147"/>
                  <a:gd name="T19" fmla="*/ 145 h 176"/>
                  <a:gd name="T20" fmla="*/ 145 w 147"/>
                  <a:gd name="T21" fmla="*/ 154 h 176"/>
                  <a:gd name="T22" fmla="*/ 143 w 147"/>
                  <a:gd name="T23" fmla="*/ 162 h 176"/>
                  <a:gd name="T24" fmla="*/ 139 w 147"/>
                  <a:gd name="T25" fmla="*/ 168 h 176"/>
                  <a:gd name="T26" fmla="*/ 136 w 147"/>
                  <a:gd name="T27" fmla="*/ 172 h 176"/>
                  <a:gd name="T28" fmla="*/ 133 w 147"/>
                  <a:gd name="T29" fmla="*/ 175 h 176"/>
                  <a:gd name="T30" fmla="*/ 133 w 147"/>
                  <a:gd name="T31" fmla="*/ 176 h 176"/>
                  <a:gd name="T32" fmla="*/ 106 w 147"/>
                  <a:gd name="T33" fmla="*/ 176 h 176"/>
                  <a:gd name="T34" fmla="*/ 81 w 147"/>
                  <a:gd name="T35" fmla="*/ 171 h 176"/>
                  <a:gd name="T36" fmla="*/ 62 w 147"/>
                  <a:gd name="T37" fmla="*/ 163 h 176"/>
                  <a:gd name="T38" fmla="*/ 46 w 147"/>
                  <a:gd name="T39" fmla="*/ 153 h 176"/>
                  <a:gd name="T40" fmla="*/ 33 w 147"/>
                  <a:gd name="T41" fmla="*/ 140 h 176"/>
                  <a:gd name="T42" fmla="*/ 22 w 147"/>
                  <a:gd name="T43" fmla="*/ 125 h 176"/>
                  <a:gd name="T44" fmla="*/ 14 w 147"/>
                  <a:gd name="T45" fmla="*/ 109 h 176"/>
                  <a:gd name="T46" fmla="*/ 9 w 147"/>
                  <a:gd name="T47" fmla="*/ 91 h 176"/>
                  <a:gd name="T48" fmla="*/ 4 w 147"/>
                  <a:gd name="T49" fmla="*/ 75 h 176"/>
                  <a:gd name="T50" fmla="*/ 2 w 147"/>
                  <a:gd name="T51" fmla="*/ 58 h 176"/>
                  <a:gd name="T52" fmla="*/ 0 w 147"/>
                  <a:gd name="T53" fmla="*/ 43 h 176"/>
                  <a:gd name="T54" fmla="*/ 0 w 147"/>
                  <a:gd name="T55" fmla="*/ 29 h 176"/>
                  <a:gd name="T56" fmla="*/ 0 w 147"/>
                  <a:gd name="T57" fmla="*/ 18 h 176"/>
                  <a:gd name="T58" fmla="*/ 2 w 147"/>
                  <a:gd name="T59" fmla="*/ 8 h 176"/>
                  <a:gd name="T60" fmla="*/ 2 w 147"/>
                  <a:gd name="T61" fmla="*/ 3 h 176"/>
                  <a:gd name="T62" fmla="*/ 3 w 147"/>
                  <a:gd name="T6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76">
                    <a:moveTo>
                      <a:pt x="3" y="0"/>
                    </a:moveTo>
                    <a:lnTo>
                      <a:pt x="40" y="21"/>
                    </a:lnTo>
                    <a:lnTo>
                      <a:pt x="71" y="41"/>
                    </a:lnTo>
                    <a:lnTo>
                      <a:pt x="96" y="59"/>
                    </a:lnTo>
                    <a:lnTo>
                      <a:pt x="115" y="78"/>
                    </a:lnTo>
                    <a:lnTo>
                      <a:pt x="129" y="94"/>
                    </a:lnTo>
                    <a:lnTo>
                      <a:pt x="138" y="109"/>
                    </a:lnTo>
                    <a:lnTo>
                      <a:pt x="144" y="121"/>
                    </a:lnTo>
                    <a:lnTo>
                      <a:pt x="147" y="134"/>
                    </a:lnTo>
                    <a:lnTo>
                      <a:pt x="147" y="145"/>
                    </a:lnTo>
                    <a:lnTo>
                      <a:pt x="145" y="154"/>
                    </a:lnTo>
                    <a:lnTo>
                      <a:pt x="143" y="162"/>
                    </a:lnTo>
                    <a:lnTo>
                      <a:pt x="139" y="168"/>
                    </a:lnTo>
                    <a:lnTo>
                      <a:pt x="136" y="172"/>
                    </a:lnTo>
                    <a:lnTo>
                      <a:pt x="133" y="175"/>
                    </a:lnTo>
                    <a:lnTo>
                      <a:pt x="133" y="176"/>
                    </a:lnTo>
                    <a:lnTo>
                      <a:pt x="106" y="176"/>
                    </a:lnTo>
                    <a:lnTo>
                      <a:pt x="81" y="171"/>
                    </a:lnTo>
                    <a:lnTo>
                      <a:pt x="62" y="163"/>
                    </a:lnTo>
                    <a:lnTo>
                      <a:pt x="46" y="153"/>
                    </a:lnTo>
                    <a:lnTo>
                      <a:pt x="33" y="140"/>
                    </a:lnTo>
                    <a:lnTo>
                      <a:pt x="22" y="125"/>
                    </a:lnTo>
                    <a:lnTo>
                      <a:pt x="14" y="109"/>
                    </a:lnTo>
                    <a:lnTo>
                      <a:pt x="9" y="91"/>
                    </a:lnTo>
                    <a:lnTo>
                      <a:pt x="4" y="75"/>
                    </a:lnTo>
                    <a:lnTo>
                      <a:pt x="2" y="58"/>
                    </a:lnTo>
                    <a:lnTo>
                      <a:pt x="0" y="43"/>
                    </a:lnTo>
                    <a:lnTo>
                      <a:pt x="0" y="29"/>
                    </a:lnTo>
                    <a:lnTo>
                      <a:pt x="0" y="18"/>
                    </a:lnTo>
                    <a:lnTo>
                      <a:pt x="2" y="8"/>
                    </a:lnTo>
                    <a:lnTo>
                      <a:pt x="2" y="3"/>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69" name="Freeform 87"/>
              <p:cNvSpPr>
                <a:spLocks/>
              </p:cNvSpPr>
              <p:nvPr/>
            </p:nvSpPr>
            <p:spPr bwMode="auto">
              <a:xfrm>
                <a:off x="10182226" y="2188368"/>
                <a:ext cx="231775" cy="273050"/>
              </a:xfrm>
              <a:custGeom>
                <a:avLst/>
                <a:gdLst>
                  <a:gd name="T0" fmla="*/ 0 w 146"/>
                  <a:gd name="T1" fmla="*/ 0 h 172"/>
                  <a:gd name="T2" fmla="*/ 36 w 146"/>
                  <a:gd name="T3" fmla="*/ 21 h 172"/>
                  <a:gd name="T4" fmla="*/ 67 w 146"/>
                  <a:gd name="T5" fmla="*/ 40 h 172"/>
                  <a:gd name="T6" fmla="*/ 91 w 146"/>
                  <a:gd name="T7" fmla="*/ 57 h 172"/>
                  <a:gd name="T8" fmla="*/ 110 w 146"/>
                  <a:gd name="T9" fmla="*/ 74 h 172"/>
                  <a:gd name="T10" fmla="*/ 125 w 146"/>
                  <a:gd name="T11" fmla="*/ 89 h 172"/>
                  <a:gd name="T12" fmla="*/ 135 w 146"/>
                  <a:gd name="T13" fmla="*/ 103 h 172"/>
                  <a:gd name="T14" fmla="*/ 141 w 146"/>
                  <a:gd name="T15" fmla="*/ 116 h 172"/>
                  <a:gd name="T16" fmla="*/ 144 w 146"/>
                  <a:gd name="T17" fmla="*/ 127 h 172"/>
                  <a:gd name="T18" fmla="*/ 146 w 146"/>
                  <a:gd name="T19" fmla="*/ 138 h 172"/>
                  <a:gd name="T20" fmla="*/ 144 w 146"/>
                  <a:gd name="T21" fmla="*/ 147 h 172"/>
                  <a:gd name="T22" fmla="*/ 142 w 146"/>
                  <a:gd name="T23" fmla="*/ 155 h 172"/>
                  <a:gd name="T24" fmla="*/ 138 w 146"/>
                  <a:gd name="T25" fmla="*/ 162 h 172"/>
                  <a:gd name="T26" fmla="*/ 134 w 146"/>
                  <a:gd name="T27" fmla="*/ 168 h 172"/>
                  <a:gd name="T28" fmla="*/ 131 w 146"/>
                  <a:gd name="T29" fmla="*/ 172 h 172"/>
                  <a:gd name="T30" fmla="*/ 0 w 146"/>
                  <a:gd name="T3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72">
                    <a:moveTo>
                      <a:pt x="0" y="0"/>
                    </a:moveTo>
                    <a:lnTo>
                      <a:pt x="36" y="21"/>
                    </a:lnTo>
                    <a:lnTo>
                      <a:pt x="67" y="40"/>
                    </a:lnTo>
                    <a:lnTo>
                      <a:pt x="91" y="57"/>
                    </a:lnTo>
                    <a:lnTo>
                      <a:pt x="110" y="74"/>
                    </a:lnTo>
                    <a:lnTo>
                      <a:pt x="125" y="89"/>
                    </a:lnTo>
                    <a:lnTo>
                      <a:pt x="135" y="103"/>
                    </a:lnTo>
                    <a:lnTo>
                      <a:pt x="141" y="116"/>
                    </a:lnTo>
                    <a:lnTo>
                      <a:pt x="144" y="127"/>
                    </a:lnTo>
                    <a:lnTo>
                      <a:pt x="146" y="138"/>
                    </a:lnTo>
                    <a:lnTo>
                      <a:pt x="144" y="147"/>
                    </a:lnTo>
                    <a:lnTo>
                      <a:pt x="142" y="155"/>
                    </a:lnTo>
                    <a:lnTo>
                      <a:pt x="138" y="162"/>
                    </a:lnTo>
                    <a:lnTo>
                      <a:pt x="134" y="168"/>
                    </a:lnTo>
                    <a:lnTo>
                      <a:pt x="131" y="17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0" name="Freeform 88"/>
              <p:cNvSpPr>
                <a:spLocks/>
              </p:cNvSpPr>
              <p:nvPr/>
            </p:nvSpPr>
            <p:spPr bwMode="auto">
              <a:xfrm>
                <a:off x="10206038" y="5285581"/>
                <a:ext cx="317500" cy="158750"/>
              </a:xfrm>
              <a:custGeom>
                <a:avLst/>
                <a:gdLst>
                  <a:gd name="T0" fmla="*/ 99 w 200"/>
                  <a:gd name="T1" fmla="*/ 0 h 100"/>
                  <a:gd name="T2" fmla="*/ 126 w 200"/>
                  <a:gd name="T3" fmla="*/ 3 h 100"/>
                  <a:gd name="T4" fmla="*/ 150 w 200"/>
                  <a:gd name="T5" fmla="*/ 13 h 100"/>
                  <a:gd name="T6" fmla="*/ 171 w 200"/>
                  <a:gd name="T7" fmla="*/ 28 h 100"/>
                  <a:gd name="T8" fmla="*/ 186 w 200"/>
                  <a:gd name="T9" fmla="*/ 49 h 100"/>
                  <a:gd name="T10" fmla="*/ 196 w 200"/>
                  <a:gd name="T11" fmla="*/ 73 h 100"/>
                  <a:gd name="T12" fmla="*/ 200 w 200"/>
                  <a:gd name="T13" fmla="*/ 100 h 100"/>
                  <a:gd name="T14" fmla="*/ 0 w 200"/>
                  <a:gd name="T15" fmla="*/ 100 h 100"/>
                  <a:gd name="T16" fmla="*/ 4 w 200"/>
                  <a:gd name="T17" fmla="*/ 73 h 100"/>
                  <a:gd name="T18" fmla="*/ 14 w 200"/>
                  <a:gd name="T19" fmla="*/ 49 h 100"/>
                  <a:gd name="T20" fmla="*/ 29 w 200"/>
                  <a:gd name="T21" fmla="*/ 28 h 100"/>
                  <a:gd name="T22" fmla="*/ 50 w 200"/>
                  <a:gd name="T23" fmla="*/ 13 h 100"/>
                  <a:gd name="T24" fmla="*/ 73 w 200"/>
                  <a:gd name="T25" fmla="*/ 3 h 100"/>
                  <a:gd name="T26" fmla="*/ 99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99" y="0"/>
                    </a:moveTo>
                    <a:lnTo>
                      <a:pt x="126" y="3"/>
                    </a:lnTo>
                    <a:lnTo>
                      <a:pt x="150" y="13"/>
                    </a:lnTo>
                    <a:lnTo>
                      <a:pt x="171" y="28"/>
                    </a:lnTo>
                    <a:lnTo>
                      <a:pt x="186" y="49"/>
                    </a:lnTo>
                    <a:lnTo>
                      <a:pt x="196" y="73"/>
                    </a:lnTo>
                    <a:lnTo>
                      <a:pt x="200" y="100"/>
                    </a:lnTo>
                    <a:lnTo>
                      <a:pt x="0" y="100"/>
                    </a:lnTo>
                    <a:lnTo>
                      <a:pt x="4" y="73"/>
                    </a:lnTo>
                    <a:lnTo>
                      <a:pt x="14" y="49"/>
                    </a:lnTo>
                    <a:lnTo>
                      <a:pt x="29" y="28"/>
                    </a:lnTo>
                    <a:lnTo>
                      <a:pt x="50" y="13"/>
                    </a:lnTo>
                    <a:lnTo>
                      <a:pt x="73"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1" name="Freeform 89"/>
              <p:cNvSpPr>
                <a:spLocks/>
              </p:cNvSpPr>
              <p:nvPr/>
            </p:nvSpPr>
            <p:spPr bwMode="auto">
              <a:xfrm>
                <a:off x="10086976" y="5350668"/>
                <a:ext cx="185738" cy="93663"/>
              </a:xfrm>
              <a:custGeom>
                <a:avLst/>
                <a:gdLst>
                  <a:gd name="T0" fmla="*/ 59 w 117"/>
                  <a:gd name="T1" fmla="*/ 0 h 59"/>
                  <a:gd name="T2" fmla="*/ 77 w 117"/>
                  <a:gd name="T3" fmla="*/ 4 h 59"/>
                  <a:gd name="T4" fmla="*/ 92 w 117"/>
                  <a:gd name="T5" fmla="*/ 12 h 59"/>
                  <a:gd name="T6" fmla="*/ 105 w 117"/>
                  <a:gd name="T7" fmla="*/ 24 h 59"/>
                  <a:gd name="T8" fmla="*/ 114 w 117"/>
                  <a:gd name="T9" fmla="*/ 41 h 59"/>
                  <a:gd name="T10" fmla="*/ 117 w 117"/>
                  <a:gd name="T11" fmla="*/ 59 h 59"/>
                  <a:gd name="T12" fmla="*/ 0 w 117"/>
                  <a:gd name="T13" fmla="*/ 59 h 59"/>
                  <a:gd name="T14" fmla="*/ 4 w 117"/>
                  <a:gd name="T15" fmla="*/ 41 h 59"/>
                  <a:gd name="T16" fmla="*/ 12 w 117"/>
                  <a:gd name="T17" fmla="*/ 24 h 59"/>
                  <a:gd name="T18" fmla="*/ 24 w 117"/>
                  <a:gd name="T19" fmla="*/ 12 h 59"/>
                  <a:gd name="T20" fmla="*/ 40 w 117"/>
                  <a:gd name="T21" fmla="*/ 4 h 59"/>
                  <a:gd name="T22" fmla="*/ 59 w 117"/>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59">
                    <a:moveTo>
                      <a:pt x="59" y="0"/>
                    </a:moveTo>
                    <a:lnTo>
                      <a:pt x="77" y="4"/>
                    </a:lnTo>
                    <a:lnTo>
                      <a:pt x="92" y="12"/>
                    </a:lnTo>
                    <a:lnTo>
                      <a:pt x="105" y="24"/>
                    </a:lnTo>
                    <a:lnTo>
                      <a:pt x="114" y="41"/>
                    </a:lnTo>
                    <a:lnTo>
                      <a:pt x="117" y="59"/>
                    </a:lnTo>
                    <a:lnTo>
                      <a:pt x="0" y="59"/>
                    </a:lnTo>
                    <a:lnTo>
                      <a:pt x="4" y="41"/>
                    </a:lnTo>
                    <a:lnTo>
                      <a:pt x="12" y="24"/>
                    </a:lnTo>
                    <a:lnTo>
                      <a:pt x="24" y="12"/>
                    </a:lnTo>
                    <a:lnTo>
                      <a:pt x="40" y="4"/>
                    </a:lnTo>
                    <a:lnTo>
                      <a:pt x="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2" name="Freeform 90"/>
              <p:cNvSpPr>
                <a:spLocks/>
              </p:cNvSpPr>
              <p:nvPr/>
            </p:nvSpPr>
            <p:spPr bwMode="auto">
              <a:xfrm>
                <a:off x="10715626" y="5395118"/>
                <a:ext cx="95250" cy="49213"/>
              </a:xfrm>
              <a:custGeom>
                <a:avLst/>
                <a:gdLst>
                  <a:gd name="T0" fmla="*/ 30 w 60"/>
                  <a:gd name="T1" fmla="*/ 0 h 31"/>
                  <a:gd name="T2" fmla="*/ 42 w 60"/>
                  <a:gd name="T3" fmla="*/ 3 h 31"/>
                  <a:gd name="T4" fmla="*/ 51 w 60"/>
                  <a:gd name="T5" fmla="*/ 9 h 31"/>
                  <a:gd name="T6" fmla="*/ 58 w 60"/>
                  <a:gd name="T7" fmla="*/ 18 h 31"/>
                  <a:gd name="T8" fmla="*/ 60 w 60"/>
                  <a:gd name="T9" fmla="*/ 31 h 31"/>
                  <a:gd name="T10" fmla="*/ 0 w 60"/>
                  <a:gd name="T11" fmla="*/ 31 h 31"/>
                  <a:gd name="T12" fmla="*/ 2 w 60"/>
                  <a:gd name="T13" fmla="*/ 18 h 31"/>
                  <a:gd name="T14" fmla="*/ 8 w 60"/>
                  <a:gd name="T15" fmla="*/ 9 h 31"/>
                  <a:gd name="T16" fmla="*/ 19 w 60"/>
                  <a:gd name="T17" fmla="*/ 3 h 31"/>
                  <a:gd name="T18" fmla="*/ 30 w 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1">
                    <a:moveTo>
                      <a:pt x="30" y="0"/>
                    </a:moveTo>
                    <a:lnTo>
                      <a:pt x="42" y="3"/>
                    </a:lnTo>
                    <a:lnTo>
                      <a:pt x="51" y="9"/>
                    </a:lnTo>
                    <a:lnTo>
                      <a:pt x="58" y="18"/>
                    </a:lnTo>
                    <a:lnTo>
                      <a:pt x="60" y="31"/>
                    </a:lnTo>
                    <a:lnTo>
                      <a:pt x="0" y="31"/>
                    </a:lnTo>
                    <a:lnTo>
                      <a:pt x="2" y="18"/>
                    </a:lnTo>
                    <a:lnTo>
                      <a:pt x="8" y="9"/>
                    </a:lnTo>
                    <a:lnTo>
                      <a:pt x="19" y="3"/>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3" name="Freeform 91"/>
              <p:cNvSpPr>
                <a:spLocks/>
              </p:cNvSpPr>
              <p:nvPr/>
            </p:nvSpPr>
            <p:spPr bwMode="auto">
              <a:xfrm>
                <a:off x="10410826" y="5285581"/>
                <a:ext cx="317500" cy="158750"/>
              </a:xfrm>
              <a:custGeom>
                <a:avLst/>
                <a:gdLst>
                  <a:gd name="T0" fmla="*/ 101 w 200"/>
                  <a:gd name="T1" fmla="*/ 0 h 100"/>
                  <a:gd name="T2" fmla="*/ 127 w 200"/>
                  <a:gd name="T3" fmla="*/ 3 h 100"/>
                  <a:gd name="T4" fmla="*/ 152 w 200"/>
                  <a:gd name="T5" fmla="*/ 13 h 100"/>
                  <a:gd name="T6" fmla="*/ 171 w 200"/>
                  <a:gd name="T7" fmla="*/ 28 h 100"/>
                  <a:gd name="T8" fmla="*/ 188 w 200"/>
                  <a:gd name="T9" fmla="*/ 49 h 100"/>
                  <a:gd name="T10" fmla="*/ 197 w 200"/>
                  <a:gd name="T11" fmla="*/ 73 h 100"/>
                  <a:gd name="T12" fmla="*/ 200 w 200"/>
                  <a:gd name="T13" fmla="*/ 100 h 100"/>
                  <a:gd name="T14" fmla="*/ 0 w 200"/>
                  <a:gd name="T15" fmla="*/ 100 h 100"/>
                  <a:gd name="T16" fmla="*/ 5 w 200"/>
                  <a:gd name="T17" fmla="*/ 73 h 100"/>
                  <a:gd name="T18" fmla="*/ 14 w 200"/>
                  <a:gd name="T19" fmla="*/ 49 h 100"/>
                  <a:gd name="T20" fmla="*/ 30 w 200"/>
                  <a:gd name="T21" fmla="*/ 28 h 100"/>
                  <a:gd name="T22" fmla="*/ 50 w 200"/>
                  <a:gd name="T23" fmla="*/ 13 h 100"/>
                  <a:gd name="T24" fmla="*/ 74 w 200"/>
                  <a:gd name="T25" fmla="*/ 3 h 100"/>
                  <a:gd name="T26" fmla="*/ 101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101" y="0"/>
                    </a:moveTo>
                    <a:lnTo>
                      <a:pt x="127" y="3"/>
                    </a:lnTo>
                    <a:lnTo>
                      <a:pt x="152" y="13"/>
                    </a:lnTo>
                    <a:lnTo>
                      <a:pt x="171" y="28"/>
                    </a:lnTo>
                    <a:lnTo>
                      <a:pt x="188" y="49"/>
                    </a:lnTo>
                    <a:lnTo>
                      <a:pt x="197" y="73"/>
                    </a:lnTo>
                    <a:lnTo>
                      <a:pt x="200" y="100"/>
                    </a:lnTo>
                    <a:lnTo>
                      <a:pt x="0" y="100"/>
                    </a:lnTo>
                    <a:lnTo>
                      <a:pt x="5" y="73"/>
                    </a:lnTo>
                    <a:lnTo>
                      <a:pt x="14" y="49"/>
                    </a:lnTo>
                    <a:lnTo>
                      <a:pt x="30" y="28"/>
                    </a:lnTo>
                    <a:lnTo>
                      <a:pt x="50" y="13"/>
                    </a:lnTo>
                    <a:lnTo>
                      <a:pt x="74" y="3"/>
                    </a:lnTo>
                    <a:lnTo>
                      <a:pt x="1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74" name="Freeform 92"/>
              <p:cNvSpPr>
                <a:spLocks/>
              </p:cNvSpPr>
              <p:nvPr/>
            </p:nvSpPr>
            <p:spPr bwMode="auto">
              <a:xfrm>
                <a:off x="10288588" y="5237956"/>
                <a:ext cx="317500" cy="158750"/>
              </a:xfrm>
              <a:custGeom>
                <a:avLst/>
                <a:gdLst>
                  <a:gd name="T0" fmla="*/ 99 w 200"/>
                  <a:gd name="T1" fmla="*/ 0 h 100"/>
                  <a:gd name="T2" fmla="*/ 126 w 200"/>
                  <a:gd name="T3" fmla="*/ 3 h 100"/>
                  <a:gd name="T4" fmla="*/ 150 w 200"/>
                  <a:gd name="T5" fmla="*/ 13 h 100"/>
                  <a:gd name="T6" fmla="*/ 170 w 200"/>
                  <a:gd name="T7" fmla="*/ 28 h 100"/>
                  <a:gd name="T8" fmla="*/ 186 w 200"/>
                  <a:gd name="T9" fmla="*/ 49 h 100"/>
                  <a:gd name="T10" fmla="*/ 196 w 200"/>
                  <a:gd name="T11" fmla="*/ 73 h 100"/>
                  <a:gd name="T12" fmla="*/ 200 w 200"/>
                  <a:gd name="T13" fmla="*/ 100 h 100"/>
                  <a:gd name="T14" fmla="*/ 0 w 200"/>
                  <a:gd name="T15" fmla="*/ 100 h 100"/>
                  <a:gd name="T16" fmla="*/ 4 w 200"/>
                  <a:gd name="T17" fmla="*/ 73 h 100"/>
                  <a:gd name="T18" fmla="*/ 14 w 200"/>
                  <a:gd name="T19" fmla="*/ 49 h 100"/>
                  <a:gd name="T20" fmla="*/ 29 w 200"/>
                  <a:gd name="T21" fmla="*/ 28 h 100"/>
                  <a:gd name="T22" fmla="*/ 50 w 200"/>
                  <a:gd name="T23" fmla="*/ 13 h 100"/>
                  <a:gd name="T24" fmla="*/ 73 w 200"/>
                  <a:gd name="T25" fmla="*/ 3 h 100"/>
                  <a:gd name="T26" fmla="*/ 99 w 200"/>
                  <a:gd name="T2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100">
                    <a:moveTo>
                      <a:pt x="99" y="0"/>
                    </a:moveTo>
                    <a:lnTo>
                      <a:pt x="126" y="3"/>
                    </a:lnTo>
                    <a:lnTo>
                      <a:pt x="150" y="13"/>
                    </a:lnTo>
                    <a:lnTo>
                      <a:pt x="170" y="28"/>
                    </a:lnTo>
                    <a:lnTo>
                      <a:pt x="186" y="49"/>
                    </a:lnTo>
                    <a:lnTo>
                      <a:pt x="196" y="73"/>
                    </a:lnTo>
                    <a:lnTo>
                      <a:pt x="200" y="100"/>
                    </a:lnTo>
                    <a:lnTo>
                      <a:pt x="0" y="100"/>
                    </a:lnTo>
                    <a:lnTo>
                      <a:pt x="4" y="73"/>
                    </a:lnTo>
                    <a:lnTo>
                      <a:pt x="14" y="49"/>
                    </a:lnTo>
                    <a:lnTo>
                      <a:pt x="29" y="28"/>
                    </a:lnTo>
                    <a:lnTo>
                      <a:pt x="50" y="13"/>
                    </a:lnTo>
                    <a:lnTo>
                      <a:pt x="73" y="3"/>
                    </a:lnTo>
                    <a:lnTo>
                      <a:pt x="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5" name="Group 304"/>
            <p:cNvGrpSpPr/>
            <p:nvPr/>
          </p:nvGrpSpPr>
          <p:grpSpPr>
            <a:xfrm>
              <a:off x="3603342" y="3564136"/>
              <a:ext cx="320166" cy="279075"/>
              <a:chOff x="5024807" y="2548738"/>
              <a:chExt cx="593725" cy="517525"/>
            </a:xfrm>
          </p:grpSpPr>
          <p:sp>
            <p:nvSpPr>
              <p:cNvPr id="327"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8"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6" name="Group 305"/>
            <p:cNvGrpSpPr/>
            <p:nvPr/>
          </p:nvGrpSpPr>
          <p:grpSpPr>
            <a:xfrm>
              <a:off x="2993742" y="3433507"/>
              <a:ext cx="320166" cy="279075"/>
              <a:chOff x="5024807" y="2548738"/>
              <a:chExt cx="593725" cy="517525"/>
            </a:xfrm>
          </p:grpSpPr>
          <p:sp>
            <p:nvSpPr>
              <p:cNvPr id="325"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6"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7" name="Group 306"/>
            <p:cNvGrpSpPr/>
            <p:nvPr/>
          </p:nvGrpSpPr>
          <p:grpSpPr>
            <a:xfrm>
              <a:off x="3269514" y="3897965"/>
              <a:ext cx="320166" cy="279075"/>
              <a:chOff x="5024807" y="2548738"/>
              <a:chExt cx="593725" cy="517525"/>
            </a:xfrm>
          </p:grpSpPr>
          <p:sp>
            <p:nvSpPr>
              <p:cNvPr id="323"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4"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8" name="Group 307"/>
            <p:cNvGrpSpPr/>
            <p:nvPr/>
          </p:nvGrpSpPr>
          <p:grpSpPr>
            <a:xfrm>
              <a:off x="2601857" y="4478537"/>
              <a:ext cx="320166" cy="279075"/>
              <a:chOff x="5024807" y="2548738"/>
              <a:chExt cx="593725" cy="517525"/>
            </a:xfrm>
          </p:grpSpPr>
          <p:sp>
            <p:nvSpPr>
              <p:cNvPr id="321"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2"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09" name="Group 308"/>
            <p:cNvGrpSpPr/>
            <p:nvPr/>
          </p:nvGrpSpPr>
          <p:grpSpPr>
            <a:xfrm>
              <a:off x="2238999" y="4333394"/>
              <a:ext cx="320166" cy="279075"/>
              <a:chOff x="5024807" y="2548738"/>
              <a:chExt cx="593725" cy="517525"/>
            </a:xfrm>
          </p:grpSpPr>
          <p:sp>
            <p:nvSpPr>
              <p:cNvPr id="319"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20"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10" name="Group 309"/>
            <p:cNvGrpSpPr/>
            <p:nvPr/>
          </p:nvGrpSpPr>
          <p:grpSpPr>
            <a:xfrm>
              <a:off x="3574313" y="4913965"/>
              <a:ext cx="320166" cy="279075"/>
              <a:chOff x="5024807" y="2548738"/>
              <a:chExt cx="593725" cy="517525"/>
            </a:xfrm>
          </p:grpSpPr>
          <p:sp>
            <p:nvSpPr>
              <p:cNvPr id="317"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8"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11" name="Group 310"/>
            <p:cNvGrpSpPr/>
            <p:nvPr/>
          </p:nvGrpSpPr>
          <p:grpSpPr>
            <a:xfrm>
              <a:off x="3980713" y="4768823"/>
              <a:ext cx="320166" cy="279075"/>
              <a:chOff x="5024807" y="2548738"/>
              <a:chExt cx="593725" cy="517525"/>
            </a:xfrm>
          </p:grpSpPr>
          <p:sp>
            <p:nvSpPr>
              <p:cNvPr id="315"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6"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12" name="Group 311"/>
            <p:cNvGrpSpPr/>
            <p:nvPr/>
          </p:nvGrpSpPr>
          <p:grpSpPr>
            <a:xfrm>
              <a:off x="3153399" y="3012594"/>
              <a:ext cx="320166" cy="279075"/>
              <a:chOff x="5024807" y="2548738"/>
              <a:chExt cx="593725" cy="517525"/>
            </a:xfrm>
          </p:grpSpPr>
          <p:sp>
            <p:nvSpPr>
              <p:cNvPr id="313" name="Freeform 36"/>
              <p:cNvSpPr>
                <a:spLocks/>
              </p:cNvSpPr>
              <p:nvPr/>
            </p:nvSpPr>
            <p:spPr bwMode="auto">
              <a:xfrm>
                <a:off x="5024807" y="2548738"/>
                <a:ext cx="593725" cy="515938"/>
              </a:xfrm>
              <a:custGeom>
                <a:avLst/>
                <a:gdLst>
                  <a:gd name="T0" fmla="*/ 228 w 747"/>
                  <a:gd name="T1" fmla="*/ 1 h 650"/>
                  <a:gd name="T2" fmla="*/ 284 w 747"/>
                  <a:gd name="T3" fmla="*/ 8 h 650"/>
                  <a:gd name="T4" fmla="*/ 343 w 747"/>
                  <a:gd name="T5" fmla="*/ 16 h 650"/>
                  <a:gd name="T6" fmla="*/ 407 w 747"/>
                  <a:gd name="T7" fmla="*/ 16 h 650"/>
                  <a:gd name="T8" fmla="*/ 467 w 747"/>
                  <a:gd name="T9" fmla="*/ 10 h 650"/>
                  <a:gd name="T10" fmla="*/ 526 w 747"/>
                  <a:gd name="T11" fmla="*/ 2 h 650"/>
                  <a:gd name="T12" fmla="*/ 579 w 747"/>
                  <a:gd name="T13" fmla="*/ 5 h 650"/>
                  <a:gd name="T14" fmla="*/ 626 w 747"/>
                  <a:gd name="T15" fmla="*/ 25 h 650"/>
                  <a:gd name="T16" fmla="*/ 676 w 747"/>
                  <a:gd name="T17" fmla="*/ 78 h 650"/>
                  <a:gd name="T18" fmla="*/ 720 w 747"/>
                  <a:gd name="T19" fmla="*/ 158 h 650"/>
                  <a:gd name="T20" fmla="*/ 745 w 747"/>
                  <a:gd name="T21" fmla="*/ 250 h 650"/>
                  <a:gd name="T22" fmla="*/ 745 w 747"/>
                  <a:gd name="T23" fmla="*/ 348 h 650"/>
                  <a:gd name="T24" fmla="*/ 720 w 747"/>
                  <a:gd name="T25" fmla="*/ 440 h 650"/>
                  <a:gd name="T26" fmla="*/ 675 w 747"/>
                  <a:gd name="T27" fmla="*/ 521 h 650"/>
                  <a:gd name="T28" fmla="*/ 610 w 747"/>
                  <a:gd name="T29" fmla="*/ 588 h 650"/>
                  <a:gd name="T30" fmla="*/ 532 w 747"/>
                  <a:gd name="T31" fmla="*/ 638 h 650"/>
                  <a:gd name="T32" fmla="*/ 493 w 747"/>
                  <a:gd name="T33" fmla="*/ 646 h 650"/>
                  <a:gd name="T34" fmla="*/ 453 w 747"/>
                  <a:gd name="T35" fmla="*/ 638 h 650"/>
                  <a:gd name="T36" fmla="*/ 410 w 747"/>
                  <a:gd name="T37" fmla="*/ 629 h 650"/>
                  <a:gd name="T38" fmla="*/ 366 w 747"/>
                  <a:gd name="T39" fmla="*/ 629 h 650"/>
                  <a:gd name="T40" fmla="*/ 319 w 747"/>
                  <a:gd name="T41" fmla="*/ 641 h 650"/>
                  <a:gd name="T42" fmla="*/ 275 w 747"/>
                  <a:gd name="T43" fmla="*/ 650 h 650"/>
                  <a:gd name="T44" fmla="*/ 234 w 747"/>
                  <a:gd name="T45" fmla="*/ 646 h 650"/>
                  <a:gd name="T46" fmla="*/ 150 w 747"/>
                  <a:gd name="T47" fmla="*/ 598 h 650"/>
                  <a:gd name="T48" fmla="*/ 80 w 747"/>
                  <a:gd name="T49" fmla="*/ 530 h 650"/>
                  <a:gd name="T50" fmla="*/ 31 w 747"/>
                  <a:gd name="T51" fmla="*/ 447 h 650"/>
                  <a:gd name="T52" fmla="*/ 4 w 747"/>
                  <a:gd name="T53" fmla="*/ 350 h 650"/>
                  <a:gd name="T54" fmla="*/ 4 w 747"/>
                  <a:gd name="T55" fmla="*/ 248 h 650"/>
                  <a:gd name="T56" fmla="*/ 29 w 747"/>
                  <a:gd name="T57" fmla="*/ 153 h 650"/>
                  <a:gd name="T58" fmla="*/ 77 w 747"/>
                  <a:gd name="T59" fmla="*/ 71 h 650"/>
                  <a:gd name="T60" fmla="*/ 129 w 747"/>
                  <a:gd name="T61" fmla="*/ 17 h 650"/>
                  <a:gd name="T62" fmla="*/ 176 w 747"/>
                  <a:gd name="T63"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7" h="650">
                    <a:moveTo>
                      <a:pt x="202" y="0"/>
                    </a:moveTo>
                    <a:lnTo>
                      <a:pt x="228" y="1"/>
                    </a:lnTo>
                    <a:lnTo>
                      <a:pt x="255" y="3"/>
                    </a:lnTo>
                    <a:lnTo>
                      <a:pt x="284" y="8"/>
                    </a:lnTo>
                    <a:lnTo>
                      <a:pt x="313" y="12"/>
                    </a:lnTo>
                    <a:lnTo>
                      <a:pt x="343" y="16"/>
                    </a:lnTo>
                    <a:lnTo>
                      <a:pt x="374" y="17"/>
                    </a:lnTo>
                    <a:lnTo>
                      <a:pt x="407" y="16"/>
                    </a:lnTo>
                    <a:lnTo>
                      <a:pt x="437" y="14"/>
                    </a:lnTo>
                    <a:lnTo>
                      <a:pt x="467" y="10"/>
                    </a:lnTo>
                    <a:lnTo>
                      <a:pt x="498" y="6"/>
                    </a:lnTo>
                    <a:lnTo>
                      <a:pt x="526" y="2"/>
                    </a:lnTo>
                    <a:lnTo>
                      <a:pt x="552" y="2"/>
                    </a:lnTo>
                    <a:lnTo>
                      <a:pt x="579" y="5"/>
                    </a:lnTo>
                    <a:lnTo>
                      <a:pt x="603" y="12"/>
                    </a:lnTo>
                    <a:lnTo>
                      <a:pt x="626" y="25"/>
                    </a:lnTo>
                    <a:lnTo>
                      <a:pt x="647" y="43"/>
                    </a:lnTo>
                    <a:lnTo>
                      <a:pt x="676" y="78"/>
                    </a:lnTo>
                    <a:lnTo>
                      <a:pt x="700" y="118"/>
                    </a:lnTo>
                    <a:lnTo>
                      <a:pt x="720" y="158"/>
                    </a:lnTo>
                    <a:lnTo>
                      <a:pt x="736" y="203"/>
                    </a:lnTo>
                    <a:lnTo>
                      <a:pt x="745" y="250"/>
                    </a:lnTo>
                    <a:lnTo>
                      <a:pt x="747" y="298"/>
                    </a:lnTo>
                    <a:lnTo>
                      <a:pt x="745" y="348"/>
                    </a:lnTo>
                    <a:lnTo>
                      <a:pt x="734" y="395"/>
                    </a:lnTo>
                    <a:lnTo>
                      <a:pt x="720" y="440"/>
                    </a:lnTo>
                    <a:lnTo>
                      <a:pt x="699" y="482"/>
                    </a:lnTo>
                    <a:lnTo>
                      <a:pt x="675" y="521"/>
                    </a:lnTo>
                    <a:lnTo>
                      <a:pt x="645" y="557"/>
                    </a:lnTo>
                    <a:lnTo>
                      <a:pt x="610" y="588"/>
                    </a:lnTo>
                    <a:lnTo>
                      <a:pt x="574" y="615"/>
                    </a:lnTo>
                    <a:lnTo>
                      <a:pt x="532" y="638"/>
                    </a:lnTo>
                    <a:lnTo>
                      <a:pt x="513" y="645"/>
                    </a:lnTo>
                    <a:lnTo>
                      <a:pt x="493" y="646"/>
                    </a:lnTo>
                    <a:lnTo>
                      <a:pt x="472" y="643"/>
                    </a:lnTo>
                    <a:lnTo>
                      <a:pt x="453" y="638"/>
                    </a:lnTo>
                    <a:lnTo>
                      <a:pt x="432" y="633"/>
                    </a:lnTo>
                    <a:lnTo>
                      <a:pt x="410" y="629"/>
                    </a:lnTo>
                    <a:lnTo>
                      <a:pt x="388" y="628"/>
                    </a:lnTo>
                    <a:lnTo>
                      <a:pt x="366" y="629"/>
                    </a:lnTo>
                    <a:lnTo>
                      <a:pt x="343" y="634"/>
                    </a:lnTo>
                    <a:lnTo>
                      <a:pt x="319" y="641"/>
                    </a:lnTo>
                    <a:lnTo>
                      <a:pt x="296" y="646"/>
                    </a:lnTo>
                    <a:lnTo>
                      <a:pt x="275" y="650"/>
                    </a:lnTo>
                    <a:lnTo>
                      <a:pt x="253" y="650"/>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314" name="Freeform 37"/>
              <p:cNvSpPr>
                <a:spLocks/>
              </p:cNvSpPr>
              <p:nvPr/>
            </p:nvSpPr>
            <p:spPr bwMode="auto">
              <a:xfrm>
                <a:off x="5024807" y="2548738"/>
                <a:ext cx="296863" cy="517525"/>
              </a:xfrm>
              <a:custGeom>
                <a:avLst/>
                <a:gdLst>
                  <a:gd name="T0" fmla="*/ 202 w 374"/>
                  <a:gd name="T1" fmla="*/ 0 h 651"/>
                  <a:gd name="T2" fmla="*/ 228 w 374"/>
                  <a:gd name="T3" fmla="*/ 1 h 651"/>
                  <a:gd name="T4" fmla="*/ 255 w 374"/>
                  <a:gd name="T5" fmla="*/ 3 h 651"/>
                  <a:gd name="T6" fmla="*/ 284 w 374"/>
                  <a:gd name="T7" fmla="*/ 8 h 651"/>
                  <a:gd name="T8" fmla="*/ 313 w 374"/>
                  <a:gd name="T9" fmla="*/ 12 h 651"/>
                  <a:gd name="T10" fmla="*/ 343 w 374"/>
                  <a:gd name="T11" fmla="*/ 16 h 651"/>
                  <a:gd name="T12" fmla="*/ 374 w 374"/>
                  <a:gd name="T13" fmla="*/ 17 h 651"/>
                  <a:gd name="T14" fmla="*/ 374 w 374"/>
                  <a:gd name="T15" fmla="*/ 628 h 651"/>
                  <a:gd name="T16" fmla="*/ 350 w 374"/>
                  <a:gd name="T17" fmla="*/ 632 h 651"/>
                  <a:gd name="T18" fmla="*/ 326 w 374"/>
                  <a:gd name="T19" fmla="*/ 638 h 651"/>
                  <a:gd name="T20" fmla="*/ 302 w 374"/>
                  <a:gd name="T21" fmla="*/ 645 h 651"/>
                  <a:gd name="T22" fmla="*/ 277 w 374"/>
                  <a:gd name="T23" fmla="*/ 650 h 651"/>
                  <a:gd name="T24" fmla="*/ 255 w 374"/>
                  <a:gd name="T25" fmla="*/ 651 h 651"/>
                  <a:gd name="T26" fmla="*/ 234 w 374"/>
                  <a:gd name="T27" fmla="*/ 646 h 651"/>
                  <a:gd name="T28" fmla="*/ 190 w 374"/>
                  <a:gd name="T29" fmla="*/ 624 h 651"/>
                  <a:gd name="T30" fmla="*/ 150 w 374"/>
                  <a:gd name="T31" fmla="*/ 598 h 651"/>
                  <a:gd name="T32" fmla="*/ 113 w 374"/>
                  <a:gd name="T33" fmla="*/ 566 h 651"/>
                  <a:gd name="T34" fmla="*/ 80 w 374"/>
                  <a:gd name="T35" fmla="*/ 530 h 651"/>
                  <a:gd name="T36" fmla="*/ 52 w 374"/>
                  <a:gd name="T37" fmla="*/ 490 h 651"/>
                  <a:gd name="T38" fmla="*/ 31 w 374"/>
                  <a:gd name="T39" fmla="*/ 447 h 651"/>
                  <a:gd name="T40" fmla="*/ 14 w 374"/>
                  <a:gd name="T41" fmla="*/ 400 h 651"/>
                  <a:gd name="T42" fmla="*/ 4 w 374"/>
                  <a:gd name="T43" fmla="*/ 350 h 651"/>
                  <a:gd name="T44" fmla="*/ 0 w 374"/>
                  <a:gd name="T45" fmla="*/ 298 h 651"/>
                  <a:gd name="T46" fmla="*/ 4 w 374"/>
                  <a:gd name="T47" fmla="*/ 248 h 651"/>
                  <a:gd name="T48" fmla="*/ 14 w 374"/>
                  <a:gd name="T49" fmla="*/ 199 h 651"/>
                  <a:gd name="T50" fmla="*/ 29 w 374"/>
                  <a:gd name="T51" fmla="*/ 153 h 651"/>
                  <a:gd name="T52" fmla="*/ 51 w 374"/>
                  <a:gd name="T53" fmla="*/ 110 h 651"/>
                  <a:gd name="T54" fmla="*/ 77 w 374"/>
                  <a:gd name="T55" fmla="*/ 71 h 651"/>
                  <a:gd name="T56" fmla="*/ 109 w 374"/>
                  <a:gd name="T57" fmla="*/ 35 h 651"/>
                  <a:gd name="T58" fmla="*/ 129 w 374"/>
                  <a:gd name="T59" fmla="*/ 17 h 651"/>
                  <a:gd name="T60" fmla="*/ 152 w 374"/>
                  <a:gd name="T61" fmla="*/ 7 h 651"/>
                  <a:gd name="T62" fmla="*/ 176 w 374"/>
                  <a:gd name="T63" fmla="*/ 1 h 651"/>
                  <a:gd name="T64" fmla="*/ 202 w 374"/>
                  <a:gd name="T6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651">
                    <a:moveTo>
                      <a:pt x="202" y="0"/>
                    </a:moveTo>
                    <a:lnTo>
                      <a:pt x="228" y="1"/>
                    </a:lnTo>
                    <a:lnTo>
                      <a:pt x="255" y="3"/>
                    </a:lnTo>
                    <a:lnTo>
                      <a:pt x="284" y="8"/>
                    </a:lnTo>
                    <a:lnTo>
                      <a:pt x="313" y="12"/>
                    </a:lnTo>
                    <a:lnTo>
                      <a:pt x="343" y="16"/>
                    </a:lnTo>
                    <a:lnTo>
                      <a:pt x="374" y="17"/>
                    </a:lnTo>
                    <a:lnTo>
                      <a:pt x="374" y="628"/>
                    </a:lnTo>
                    <a:lnTo>
                      <a:pt x="350" y="632"/>
                    </a:lnTo>
                    <a:lnTo>
                      <a:pt x="326" y="638"/>
                    </a:lnTo>
                    <a:lnTo>
                      <a:pt x="302" y="645"/>
                    </a:lnTo>
                    <a:lnTo>
                      <a:pt x="277" y="650"/>
                    </a:lnTo>
                    <a:lnTo>
                      <a:pt x="255" y="651"/>
                    </a:lnTo>
                    <a:lnTo>
                      <a:pt x="234" y="646"/>
                    </a:lnTo>
                    <a:lnTo>
                      <a:pt x="190" y="624"/>
                    </a:lnTo>
                    <a:lnTo>
                      <a:pt x="150" y="598"/>
                    </a:lnTo>
                    <a:lnTo>
                      <a:pt x="113" y="566"/>
                    </a:lnTo>
                    <a:lnTo>
                      <a:pt x="80" y="530"/>
                    </a:lnTo>
                    <a:lnTo>
                      <a:pt x="52" y="490"/>
                    </a:lnTo>
                    <a:lnTo>
                      <a:pt x="31" y="447"/>
                    </a:lnTo>
                    <a:lnTo>
                      <a:pt x="14" y="400"/>
                    </a:lnTo>
                    <a:lnTo>
                      <a:pt x="4" y="350"/>
                    </a:lnTo>
                    <a:lnTo>
                      <a:pt x="0" y="298"/>
                    </a:lnTo>
                    <a:lnTo>
                      <a:pt x="4" y="248"/>
                    </a:lnTo>
                    <a:lnTo>
                      <a:pt x="14" y="199"/>
                    </a:lnTo>
                    <a:lnTo>
                      <a:pt x="29" y="153"/>
                    </a:lnTo>
                    <a:lnTo>
                      <a:pt x="51" y="110"/>
                    </a:lnTo>
                    <a:lnTo>
                      <a:pt x="77" y="71"/>
                    </a:lnTo>
                    <a:lnTo>
                      <a:pt x="109" y="35"/>
                    </a:lnTo>
                    <a:lnTo>
                      <a:pt x="129" y="17"/>
                    </a:lnTo>
                    <a:lnTo>
                      <a:pt x="152" y="7"/>
                    </a:lnTo>
                    <a:lnTo>
                      <a:pt x="176" y="1"/>
                    </a:lnTo>
                    <a:lnTo>
                      <a:pt x="20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109" name="Group 108"/>
          <p:cNvGrpSpPr/>
          <p:nvPr/>
        </p:nvGrpSpPr>
        <p:grpSpPr>
          <a:xfrm>
            <a:off x="1592428" y="5060333"/>
            <a:ext cx="758826" cy="1012825"/>
            <a:chOff x="6014798" y="5078068"/>
            <a:chExt cx="758826" cy="1012825"/>
          </a:xfrm>
          <a:solidFill>
            <a:schemeClr val="tx1">
              <a:lumMod val="75000"/>
              <a:lumOff val="25000"/>
            </a:schemeClr>
          </a:solidFill>
        </p:grpSpPr>
        <p:sp>
          <p:nvSpPr>
            <p:cNvPr id="140" name="Freeform 6"/>
            <p:cNvSpPr>
              <a:spLocks/>
            </p:cNvSpPr>
            <p:nvPr/>
          </p:nvSpPr>
          <p:spPr bwMode="auto">
            <a:xfrm>
              <a:off x="6337061" y="5078068"/>
              <a:ext cx="65088" cy="998538"/>
            </a:xfrm>
            <a:custGeom>
              <a:avLst/>
              <a:gdLst>
                <a:gd name="T0" fmla="*/ 41 w 41"/>
                <a:gd name="T1" fmla="*/ 0 h 629"/>
                <a:gd name="T2" fmla="*/ 41 w 41"/>
                <a:gd name="T3" fmla="*/ 629 h 629"/>
                <a:gd name="T4" fmla="*/ 0 w 41"/>
                <a:gd name="T5" fmla="*/ 629 h 629"/>
                <a:gd name="T6" fmla="*/ 41 w 41"/>
                <a:gd name="T7" fmla="*/ 0 h 629"/>
              </a:gdLst>
              <a:ahLst/>
              <a:cxnLst>
                <a:cxn ang="0">
                  <a:pos x="T0" y="T1"/>
                </a:cxn>
                <a:cxn ang="0">
                  <a:pos x="T2" y="T3"/>
                </a:cxn>
                <a:cxn ang="0">
                  <a:pos x="T4" y="T5"/>
                </a:cxn>
                <a:cxn ang="0">
                  <a:pos x="T6" y="T7"/>
                </a:cxn>
              </a:cxnLst>
              <a:rect l="0" t="0" r="r" b="b"/>
              <a:pathLst>
                <a:path w="41" h="629">
                  <a:moveTo>
                    <a:pt x="41" y="0"/>
                  </a:moveTo>
                  <a:lnTo>
                    <a:pt x="41" y="629"/>
                  </a:lnTo>
                  <a:lnTo>
                    <a:pt x="0" y="629"/>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1" name="Freeform 7"/>
            <p:cNvSpPr>
              <a:spLocks/>
            </p:cNvSpPr>
            <p:nvPr/>
          </p:nvSpPr>
          <p:spPr bwMode="auto">
            <a:xfrm>
              <a:off x="6014798" y="5309843"/>
              <a:ext cx="330200" cy="293688"/>
            </a:xfrm>
            <a:custGeom>
              <a:avLst/>
              <a:gdLst>
                <a:gd name="T0" fmla="*/ 38 w 208"/>
                <a:gd name="T1" fmla="*/ 0 h 185"/>
                <a:gd name="T2" fmla="*/ 71 w 208"/>
                <a:gd name="T3" fmla="*/ 3 h 185"/>
                <a:gd name="T4" fmla="*/ 100 w 208"/>
                <a:gd name="T5" fmla="*/ 7 h 185"/>
                <a:gd name="T6" fmla="*/ 126 w 208"/>
                <a:gd name="T7" fmla="*/ 14 h 185"/>
                <a:gd name="T8" fmla="*/ 147 w 208"/>
                <a:gd name="T9" fmla="*/ 24 h 185"/>
                <a:gd name="T10" fmla="*/ 163 w 208"/>
                <a:gd name="T11" fmla="*/ 35 h 185"/>
                <a:gd name="T12" fmla="*/ 177 w 208"/>
                <a:gd name="T13" fmla="*/ 47 h 185"/>
                <a:gd name="T14" fmla="*/ 187 w 208"/>
                <a:gd name="T15" fmla="*/ 60 h 185"/>
                <a:gd name="T16" fmla="*/ 195 w 208"/>
                <a:gd name="T17" fmla="*/ 74 h 185"/>
                <a:gd name="T18" fmla="*/ 201 w 208"/>
                <a:gd name="T19" fmla="*/ 89 h 185"/>
                <a:gd name="T20" fmla="*/ 205 w 208"/>
                <a:gd name="T21" fmla="*/ 103 h 185"/>
                <a:gd name="T22" fmla="*/ 208 w 208"/>
                <a:gd name="T23" fmla="*/ 117 h 185"/>
                <a:gd name="T24" fmla="*/ 208 w 208"/>
                <a:gd name="T25" fmla="*/ 130 h 185"/>
                <a:gd name="T26" fmla="*/ 208 w 208"/>
                <a:gd name="T27" fmla="*/ 140 h 185"/>
                <a:gd name="T28" fmla="*/ 208 w 208"/>
                <a:gd name="T29" fmla="*/ 150 h 185"/>
                <a:gd name="T30" fmla="*/ 207 w 208"/>
                <a:gd name="T31" fmla="*/ 157 h 185"/>
                <a:gd name="T32" fmla="*/ 207 w 208"/>
                <a:gd name="T33" fmla="*/ 162 h 185"/>
                <a:gd name="T34" fmla="*/ 205 w 208"/>
                <a:gd name="T35" fmla="*/ 163 h 185"/>
                <a:gd name="T36" fmla="*/ 182 w 208"/>
                <a:gd name="T37" fmla="*/ 177 h 185"/>
                <a:gd name="T38" fmla="*/ 160 w 208"/>
                <a:gd name="T39" fmla="*/ 184 h 185"/>
                <a:gd name="T40" fmla="*/ 140 w 208"/>
                <a:gd name="T41" fmla="*/ 185 h 185"/>
                <a:gd name="T42" fmla="*/ 121 w 208"/>
                <a:gd name="T43" fmla="*/ 182 h 185"/>
                <a:gd name="T44" fmla="*/ 103 w 208"/>
                <a:gd name="T45" fmla="*/ 174 h 185"/>
                <a:gd name="T46" fmla="*/ 86 w 208"/>
                <a:gd name="T47" fmla="*/ 161 h 185"/>
                <a:gd name="T48" fmla="*/ 71 w 208"/>
                <a:gd name="T49" fmla="*/ 146 h 185"/>
                <a:gd name="T50" fmla="*/ 58 w 208"/>
                <a:gd name="T51" fmla="*/ 129 h 185"/>
                <a:gd name="T52" fmla="*/ 46 w 208"/>
                <a:gd name="T53" fmla="*/ 110 h 185"/>
                <a:gd name="T54" fmla="*/ 36 w 208"/>
                <a:gd name="T55" fmla="*/ 92 h 185"/>
                <a:gd name="T56" fmla="*/ 25 w 208"/>
                <a:gd name="T57" fmla="*/ 72 h 185"/>
                <a:gd name="T58" fmla="*/ 18 w 208"/>
                <a:gd name="T59" fmla="*/ 55 h 185"/>
                <a:gd name="T60" fmla="*/ 11 w 208"/>
                <a:gd name="T61" fmla="*/ 37 h 185"/>
                <a:gd name="T62" fmla="*/ 6 w 208"/>
                <a:gd name="T63" fmla="*/ 24 h 185"/>
                <a:gd name="T64" fmla="*/ 2 w 208"/>
                <a:gd name="T65" fmla="*/ 12 h 185"/>
                <a:gd name="T66" fmla="*/ 0 w 208"/>
                <a:gd name="T67" fmla="*/ 5 h 185"/>
                <a:gd name="T68" fmla="*/ 0 w 208"/>
                <a:gd name="T69" fmla="*/ 3 h 185"/>
                <a:gd name="T70" fmla="*/ 38 w 208"/>
                <a:gd name="T7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5">
                  <a:moveTo>
                    <a:pt x="38" y="0"/>
                  </a:moveTo>
                  <a:lnTo>
                    <a:pt x="71" y="3"/>
                  </a:lnTo>
                  <a:lnTo>
                    <a:pt x="100" y="7"/>
                  </a:lnTo>
                  <a:lnTo>
                    <a:pt x="126" y="14"/>
                  </a:lnTo>
                  <a:lnTo>
                    <a:pt x="147" y="24"/>
                  </a:lnTo>
                  <a:lnTo>
                    <a:pt x="163" y="35"/>
                  </a:lnTo>
                  <a:lnTo>
                    <a:pt x="177" y="47"/>
                  </a:lnTo>
                  <a:lnTo>
                    <a:pt x="187" y="60"/>
                  </a:lnTo>
                  <a:lnTo>
                    <a:pt x="195" y="74"/>
                  </a:lnTo>
                  <a:lnTo>
                    <a:pt x="201" y="89"/>
                  </a:lnTo>
                  <a:lnTo>
                    <a:pt x="205" y="103"/>
                  </a:lnTo>
                  <a:lnTo>
                    <a:pt x="208" y="117"/>
                  </a:lnTo>
                  <a:lnTo>
                    <a:pt x="208" y="130"/>
                  </a:lnTo>
                  <a:lnTo>
                    <a:pt x="208" y="140"/>
                  </a:lnTo>
                  <a:lnTo>
                    <a:pt x="208" y="150"/>
                  </a:lnTo>
                  <a:lnTo>
                    <a:pt x="207" y="157"/>
                  </a:lnTo>
                  <a:lnTo>
                    <a:pt x="207" y="162"/>
                  </a:lnTo>
                  <a:lnTo>
                    <a:pt x="205" y="163"/>
                  </a:lnTo>
                  <a:lnTo>
                    <a:pt x="182" y="177"/>
                  </a:lnTo>
                  <a:lnTo>
                    <a:pt x="160" y="184"/>
                  </a:lnTo>
                  <a:lnTo>
                    <a:pt x="140" y="185"/>
                  </a:lnTo>
                  <a:lnTo>
                    <a:pt x="121" y="182"/>
                  </a:lnTo>
                  <a:lnTo>
                    <a:pt x="103" y="174"/>
                  </a:lnTo>
                  <a:lnTo>
                    <a:pt x="86" y="161"/>
                  </a:lnTo>
                  <a:lnTo>
                    <a:pt x="71" y="146"/>
                  </a:lnTo>
                  <a:lnTo>
                    <a:pt x="58" y="129"/>
                  </a:lnTo>
                  <a:lnTo>
                    <a:pt x="46" y="110"/>
                  </a:lnTo>
                  <a:lnTo>
                    <a:pt x="36" y="92"/>
                  </a:lnTo>
                  <a:lnTo>
                    <a:pt x="25" y="72"/>
                  </a:lnTo>
                  <a:lnTo>
                    <a:pt x="18" y="55"/>
                  </a:lnTo>
                  <a:lnTo>
                    <a:pt x="11" y="37"/>
                  </a:lnTo>
                  <a:lnTo>
                    <a:pt x="6" y="24"/>
                  </a:lnTo>
                  <a:lnTo>
                    <a:pt x="2" y="12"/>
                  </a:lnTo>
                  <a:lnTo>
                    <a:pt x="0" y="5"/>
                  </a:lnTo>
                  <a:lnTo>
                    <a:pt x="0" y="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2" name="Freeform 8"/>
            <p:cNvSpPr>
              <a:spLocks/>
            </p:cNvSpPr>
            <p:nvPr/>
          </p:nvSpPr>
          <p:spPr bwMode="auto">
            <a:xfrm>
              <a:off x="6017973" y="5309843"/>
              <a:ext cx="328613" cy="254000"/>
            </a:xfrm>
            <a:custGeom>
              <a:avLst/>
              <a:gdLst>
                <a:gd name="T0" fmla="*/ 37 w 207"/>
                <a:gd name="T1" fmla="*/ 0 h 160"/>
                <a:gd name="T2" fmla="*/ 69 w 207"/>
                <a:gd name="T3" fmla="*/ 3 h 160"/>
                <a:gd name="T4" fmla="*/ 97 w 207"/>
                <a:gd name="T5" fmla="*/ 6 h 160"/>
                <a:gd name="T6" fmla="*/ 121 w 207"/>
                <a:gd name="T7" fmla="*/ 13 h 160"/>
                <a:gd name="T8" fmla="*/ 142 w 207"/>
                <a:gd name="T9" fmla="*/ 22 h 160"/>
                <a:gd name="T10" fmla="*/ 158 w 207"/>
                <a:gd name="T11" fmla="*/ 33 h 160"/>
                <a:gd name="T12" fmla="*/ 172 w 207"/>
                <a:gd name="T13" fmla="*/ 44 h 160"/>
                <a:gd name="T14" fmla="*/ 183 w 207"/>
                <a:gd name="T15" fmla="*/ 57 h 160"/>
                <a:gd name="T16" fmla="*/ 192 w 207"/>
                <a:gd name="T17" fmla="*/ 71 h 160"/>
                <a:gd name="T18" fmla="*/ 198 w 207"/>
                <a:gd name="T19" fmla="*/ 85 h 160"/>
                <a:gd name="T20" fmla="*/ 202 w 207"/>
                <a:gd name="T21" fmla="*/ 99 h 160"/>
                <a:gd name="T22" fmla="*/ 205 w 207"/>
                <a:gd name="T23" fmla="*/ 112 h 160"/>
                <a:gd name="T24" fmla="*/ 206 w 207"/>
                <a:gd name="T25" fmla="*/ 124 h 160"/>
                <a:gd name="T26" fmla="*/ 207 w 207"/>
                <a:gd name="T27" fmla="*/ 135 h 160"/>
                <a:gd name="T28" fmla="*/ 206 w 207"/>
                <a:gd name="T29" fmla="*/ 146 h 160"/>
                <a:gd name="T30" fmla="*/ 206 w 207"/>
                <a:gd name="T31" fmla="*/ 154 h 160"/>
                <a:gd name="T32" fmla="*/ 205 w 207"/>
                <a:gd name="T33" fmla="*/ 160 h 160"/>
                <a:gd name="T34" fmla="*/ 0 w 207"/>
                <a:gd name="T35" fmla="*/ 3 h 160"/>
                <a:gd name="T36" fmla="*/ 37 w 207"/>
                <a:gd name="T3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7" h="160">
                  <a:moveTo>
                    <a:pt x="37" y="0"/>
                  </a:moveTo>
                  <a:lnTo>
                    <a:pt x="69" y="3"/>
                  </a:lnTo>
                  <a:lnTo>
                    <a:pt x="97" y="6"/>
                  </a:lnTo>
                  <a:lnTo>
                    <a:pt x="121" y="13"/>
                  </a:lnTo>
                  <a:lnTo>
                    <a:pt x="142" y="22"/>
                  </a:lnTo>
                  <a:lnTo>
                    <a:pt x="158" y="33"/>
                  </a:lnTo>
                  <a:lnTo>
                    <a:pt x="172" y="44"/>
                  </a:lnTo>
                  <a:lnTo>
                    <a:pt x="183" y="57"/>
                  </a:lnTo>
                  <a:lnTo>
                    <a:pt x="192" y="71"/>
                  </a:lnTo>
                  <a:lnTo>
                    <a:pt x="198" y="85"/>
                  </a:lnTo>
                  <a:lnTo>
                    <a:pt x="202" y="99"/>
                  </a:lnTo>
                  <a:lnTo>
                    <a:pt x="205" y="112"/>
                  </a:lnTo>
                  <a:lnTo>
                    <a:pt x="206" y="124"/>
                  </a:lnTo>
                  <a:lnTo>
                    <a:pt x="207" y="135"/>
                  </a:lnTo>
                  <a:lnTo>
                    <a:pt x="206" y="146"/>
                  </a:lnTo>
                  <a:lnTo>
                    <a:pt x="206" y="154"/>
                  </a:lnTo>
                  <a:lnTo>
                    <a:pt x="205" y="160"/>
                  </a:lnTo>
                  <a:lnTo>
                    <a:pt x="0" y="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3" name="Freeform 9"/>
            <p:cNvSpPr>
              <a:spLocks/>
            </p:cNvSpPr>
            <p:nvPr/>
          </p:nvSpPr>
          <p:spPr bwMode="auto">
            <a:xfrm>
              <a:off x="6433898" y="5108230"/>
              <a:ext cx="198438" cy="195263"/>
            </a:xfrm>
            <a:custGeom>
              <a:avLst/>
              <a:gdLst>
                <a:gd name="T0" fmla="*/ 123 w 125"/>
                <a:gd name="T1" fmla="*/ 0 h 123"/>
                <a:gd name="T2" fmla="*/ 125 w 125"/>
                <a:gd name="T3" fmla="*/ 2 h 123"/>
                <a:gd name="T4" fmla="*/ 118 w 125"/>
                <a:gd name="T5" fmla="*/ 34 h 123"/>
                <a:gd name="T6" fmla="*/ 110 w 125"/>
                <a:gd name="T7" fmla="*/ 60 h 123"/>
                <a:gd name="T8" fmla="*/ 101 w 125"/>
                <a:gd name="T9" fmla="*/ 81 h 123"/>
                <a:gd name="T10" fmla="*/ 90 w 125"/>
                <a:gd name="T11" fmla="*/ 97 h 123"/>
                <a:gd name="T12" fmla="*/ 81 w 125"/>
                <a:gd name="T13" fmla="*/ 109 h 123"/>
                <a:gd name="T14" fmla="*/ 71 w 125"/>
                <a:gd name="T15" fmla="*/ 116 h 123"/>
                <a:gd name="T16" fmla="*/ 59 w 125"/>
                <a:gd name="T17" fmla="*/ 121 h 123"/>
                <a:gd name="T18" fmla="*/ 50 w 125"/>
                <a:gd name="T19" fmla="*/ 123 h 123"/>
                <a:gd name="T20" fmla="*/ 40 w 125"/>
                <a:gd name="T21" fmla="*/ 123 h 123"/>
                <a:gd name="T22" fmla="*/ 32 w 125"/>
                <a:gd name="T23" fmla="*/ 121 h 123"/>
                <a:gd name="T24" fmla="*/ 23 w 125"/>
                <a:gd name="T25" fmla="*/ 118 h 123"/>
                <a:gd name="T26" fmla="*/ 18 w 125"/>
                <a:gd name="T27" fmla="*/ 115 h 123"/>
                <a:gd name="T28" fmla="*/ 12 w 125"/>
                <a:gd name="T29" fmla="*/ 112 h 123"/>
                <a:gd name="T30" fmla="*/ 10 w 125"/>
                <a:gd name="T31" fmla="*/ 110 h 123"/>
                <a:gd name="T32" fmla="*/ 8 w 125"/>
                <a:gd name="T33" fmla="*/ 109 h 123"/>
                <a:gd name="T34" fmla="*/ 1 w 125"/>
                <a:gd name="T35" fmla="*/ 88 h 123"/>
                <a:gd name="T36" fmla="*/ 0 w 125"/>
                <a:gd name="T37" fmla="*/ 70 h 123"/>
                <a:gd name="T38" fmla="*/ 4 w 125"/>
                <a:gd name="T39" fmla="*/ 54 h 123"/>
                <a:gd name="T40" fmla="*/ 10 w 125"/>
                <a:gd name="T41" fmla="*/ 41 h 123"/>
                <a:gd name="T42" fmla="*/ 19 w 125"/>
                <a:gd name="T43" fmla="*/ 30 h 123"/>
                <a:gd name="T44" fmla="*/ 30 w 125"/>
                <a:gd name="T45" fmla="*/ 21 h 123"/>
                <a:gd name="T46" fmla="*/ 43 w 125"/>
                <a:gd name="T47" fmla="*/ 14 h 123"/>
                <a:gd name="T48" fmla="*/ 57 w 125"/>
                <a:gd name="T49" fmla="*/ 10 h 123"/>
                <a:gd name="T50" fmla="*/ 71 w 125"/>
                <a:gd name="T51" fmla="*/ 6 h 123"/>
                <a:gd name="T52" fmla="*/ 85 w 125"/>
                <a:gd name="T53" fmla="*/ 4 h 123"/>
                <a:gd name="T54" fmla="*/ 97 w 125"/>
                <a:gd name="T55" fmla="*/ 2 h 123"/>
                <a:gd name="T56" fmla="*/ 109 w 125"/>
                <a:gd name="T57" fmla="*/ 2 h 123"/>
                <a:gd name="T58" fmla="*/ 117 w 125"/>
                <a:gd name="T59" fmla="*/ 0 h 123"/>
                <a:gd name="T60" fmla="*/ 123 w 125"/>
                <a:gd name="T6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5" h="123">
                  <a:moveTo>
                    <a:pt x="123" y="0"/>
                  </a:moveTo>
                  <a:lnTo>
                    <a:pt x="125" y="2"/>
                  </a:lnTo>
                  <a:lnTo>
                    <a:pt x="118" y="34"/>
                  </a:lnTo>
                  <a:lnTo>
                    <a:pt x="110" y="60"/>
                  </a:lnTo>
                  <a:lnTo>
                    <a:pt x="101" y="81"/>
                  </a:lnTo>
                  <a:lnTo>
                    <a:pt x="90" y="97"/>
                  </a:lnTo>
                  <a:lnTo>
                    <a:pt x="81" y="109"/>
                  </a:lnTo>
                  <a:lnTo>
                    <a:pt x="71" y="116"/>
                  </a:lnTo>
                  <a:lnTo>
                    <a:pt x="59" y="121"/>
                  </a:lnTo>
                  <a:lnTo>
                    <a:pt x="50" y="123"/>
                  </a:lnTo>
                  <a:lnTo>
                    <a:pt x="40" y="123"/>
                  </a:lnTo>
                  <a:lnTo>
                    <a:pt x="32" y="121"/>
                  </a:lnTo>
                  <a:lnTo>
                    <a:pt x="23" y="118"/>
                  </a:lnTo>
                  <a:lnTo>
                    <a:pt x="18" y="115"/>
                  </a:lnTo>
                  <a:lnTo>
                    <a:pt x="12" y="112"/>
                  </a:lnTo>
                  <a:lnTo>
                    <a:pt x="10" y="110"/>
                  </a:lnTo>
                  <a:lnTo>
                    <a:pt x="8" y="109"/>
                  </a:lnTo>
                  <a:lnTo>
                    <a:pt x="1" y="88"/>
                  </a:lnTo>
                  <a:lnTo>
                    <a:pt x="0" y="70"/>
                  </a:lnTo>
                  <a:lnTo>
                    <a:pt x="4" y="54"/>
                  </a:lnTo>
                  <a:lnTo>
                    <a:pt x="10" y="41"/>
                  </a:lnTo>
                  <a:lnTo>
                    <a:pt x="19" y="30"/>
                  </a:lnTo>
                  <a:lnTo>
                    <a:pt x="30" y="21"/>
                  </a:lnTo>
                  <a:lnTo>
                    <a:pt x="43" y="14"/>
                  </a:lnTo>
                  <a:lnTo>
                    <a:pt x="57" y="10"/>
                  </a:lnTo>
                  <a:lnTo>
                    <a:pt x="71" y="6"/>
                  </a:lnTo>
                  <a:lnTo>
                    <a:pt x="85" y="4"/>
                  </a:lnTo>
                  <a:lnTo>
                    <a:pt x="97" y="2"/>
                  </a:lnTo>
                  <a:lnTo>
                    <a:pt x="109" y="2"/>
                  </a:lnTo>
                  <a:lnTo>
                    <a:pt x="117" y="0"/>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4" name="Freeform 10"/>
            <p:cNvSpPr>
              <a:spLocks/>
            </p:cNvSpPr>
            <p:nvPr/>
          </p:nvSpPr>
          <p:spPr bwMode="auto">
            <a:xfrm>
              <a:off x="6451361" y="5112993"/>
              <a:ext cx="180975" cy="190500"/>
            </a:xfrm>
            <a:custGeom>
              <a:avLst/>
              <a:gdLst>
                <a:gd name="T0" fmla="*/ 114 w 114"/>
                <a:gd name="T1" fmla="*/ 0 h 120"/>
                <a:gd name="T2" fmla="*/ 106 w 114"/>
                <a:gd name="T3" fmla="*/ 33 h 120"/>
                <a:gd name="T4" fmla="*/ 98 w 114"/>
                <a:gd name="T5" fmla="*/ 61 h 120"/>
                <a:gd name="T6" fmla="*/ 89 w 114"/>
                <a:gd name="T7" fmla="*/ 82 h 120"/>
                <a:gd name="T8" fmla="*/ 78 w 114"/>
                <a:gd name="T9" fmla="*/ 97 h 120"/>
                <a:gd name="T10" fmla="*/ 68 w 114"/>
                <a:gd name="T11" fmla="*/ 108 h 120"/>
                <a:gd name="T12" fmla="*/ 57 w 114"/>
                <a:gd name="T13" fmla="*/ 115 h 120"/>
                <a:gd name="T14" fmla="*/ 47 w 114"/>
                <a:gd name="T15" fmla="*/ 119 h 120"/>
                <a:gd name="T16" fmla="*/ 37 w 114"/>
                <a:gd name="T17" fmla="*/ 120 h 120"/>
                <a:gd name="T18" fmla="*/ 27 w 114"/>
                <a:gd name="T19" fmla="*/ 119 h 120"/>
                <a:gd name="T20" fmla="*/ 18 w 114"/>
                <a:gd name="T21" fmla="*/ 116 h 120"/>
                <a:gd name="T22" fmla="*/ 11 w 114"/>
                <a:gd name="T23" fmla="*/ 113 h 120"/>
                <a:gd name="T24" fmla="*/ 4 w 114"/>
                <a:gd name="T25" fmla="*/ 109 h 120"/>
                <a:gd name="T26" fmla="*/ 0 w 114"/>
                <a:gd name="T27" fmla="*/ 107 h 120"/>
                <a:gd name="T28" fmla="*/ 114 w 114"/>
                <a:gd name="T2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20">
                  <a:moveTo>
                    <a:pt x="114" y="0"/>
                  </a:moveTo>
                  <a:lnTo>
                    <a:pt x="106" y="33"/>
                  </a:lnTo>
                  <a:lnTo>
                    <a:pt x="98" y="61"/>
                  </a:lnTo>
                  <a:lnTo>
                    <a:pt x="89" y="82"/>
                  </a:lnTo>
                  <a:lnTo>
                    <a:pt x="78" y="97"/>
                  </a:lnTo>
                  <a:lnTo>
                    <a:pt x="68" y="108"/>
                  </a:lnTo>
                  <a:lnTo>
                    <a:pt x="57" y="115"/>
                  </a:lnTo>
                  <a:lnTo>
                    <a:pt x="47" y="119"/>
                  </a:lnTo>
                  <a:lnTo>
                    <a:pt x="37" y="120"/>
                  </a:lnTo>
                  <a:lnTo>
                    <a:pt x="27" y="119"/>
                  </a:lnTo>
                  <a:lnTo>
                    <a:pt x="18" y="116"/>
                  </a:lnTo>
                  <a:lnTo>
                    <a:pt x="11" y="113"/>
                  </a:lnTo>
                  <a:lnTo>
                    <a:pt x="4" y="109"/>
                  </a:lnTo>
                  <a:lnTo>
                    <a:pt x="0" y="107"/>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5" name="Freeform 11"/>
            <p:cNvSpPr>
              <a:spLocks/>
            </p:cNvSpPr>
            <p:nvPr/>
          </p:nvSpPr>
          <p:spPr bwMode="auto">
            <a:xfrm>
              <a:off x="6430723" y="5422555"/>
              <a:ext cx="342900" cy="303213"/>
            </a:xfrm>
            <a:custGeom>
              <a:avLst/>
              <a:gdLst>
                <a:gd name="T0" fmla="*/ 216 w 216"/>
                <a:gd name="T1" fmla="*/ 0 h 191"/>
                <a:gd name="T2" fmla="*/ 207 w 216"/>
                <a:gd name="T3" fmla="*/ 40 h 191"/>
                <a:gd name="T4" fmla="*/ 196 w 216"/>
                <a:gd name="T5" fmla="*/ 75 h 191"/>
                <a:gd name="T6" fmla="*/ 183 w 216"/>
                <a:gd name="T7" fmla="*/ 104 h 191"/>
                <a:gd name="T8" fmla="*/ 169 w 216"/>
                <a:gd name="T9" fmla="*/ 128 h 191"/>
                <a:gd name="T10" fmla="*/ 154 w 216"/>
                <a:gd name="T11" fmla="*/ 148 h 191"/>
                <a:gd name="T12" fmla="*/ 137 w 216"/>
                <a:gd name="T13" fmla="*/ 163 h 191"/>
                <a:gd name="T14" fmla="*/ 120 w 216"/>
                <a:gd name="T15" fmla="*/ 174 h 191"/>
                <a:gd name="T16" fmla="*/ 104 w 216"/>
                <a:gd name="T17" fmla="*/ 182 h 191"/>
                <a:gd name="T18" fmla="*/ 88 w 216"/>
                <a:gd name="T19" fmla="*/ 188 h 191"/>
                <a:gd name="T20" fmla="*/ 72 w 216"/>
                <a:gd name="T21" fmla="*/ 190 h 191"/>
                <a:gd name="T22" fmla="*/ 58 w 216"/>
                <a:gd name="T23" fmla="*/ 191 h 191"/>
                <a:gd name="T24" fmla="*/ 44 w 216"/>
                <a:gd name="T25" fmla="*/ 191 h 191"/>
                <a:gd name="T26" fmla="*/ 32 w 216"/>
                <a:gd name="T27" fmla="*/ 190 h 191"/>
                <a:gd name="T28" fmla="*/ 23 w 216"/>
                <a:gd name="T29" fmla="*/ 189 h 191"/>
                <a:gd name="T30" fmla="*/ 15 w 216"/>
                <a:gd name="T31" fmla="*/ 187 h 191"/>
                <a:gd name="T32" fmla="*/ 10 w 216"/>
                <a:gd name="T33" fmla="*/ 186 h 191"/>
                <a:gd name="T34" fmla="*/ 9 w 216"/>
                <a:gd name="T35" fmla="*/ 184 h 191"/>
                <a:gd name="T36" fmla="*/ 2 w 216"/>
                <a:gd name="T37" fmla="*/ 160 h 191"/>
                <a:gd name="T38" fmla="*/ 0 w 216"/>
                <a:gd name="T39" fmla="*/ 137 h 191"/>
                <a:gd name="T40" fmla="*/ 3 w 216"/>
                <a:gd name="T41" fmla="*/ 116 h 191"/>
                <a:gd name="T42" fmla="*/ 10 w 216"/>
                <a:gd name="T43" fmla="*/ 98 h 191"/>
                <a:gd name="T44" fmla="*/ 22 w 216"/>
                <a:gd name="T45" fmla="*/ 82 h 191"/>
                <a:gd name="T46" fmla="*/ 36 w 216"/>
                <a:gd name="T47" fmla="*/ 67 h 191"/>
                <a:gd name="T48" fmla="*/ 52 w 216"/>
                <a:gd name="T49" fmla="*/ 54 h 191"/>
                <a:gd name="T50" fmla="*/ 70 w 216"/>
                <a:gd name="T51" fmla="*/ 43 h 191"/>
                <a:gd name="T52" fmla="*/ 90 w 216"/>
                <a:gd name="T53" fmla="*/ 33 h 191"/>
                <a:gd name="T54" fmla="*/ 110 w 216"/>
                <a:gd name="T55" fmla="*/ 25 h 191"/>
                <a:gd name="T56" fmla="*/ 129 w 216"/>
                <a:gd name="T57" fmla="*/ 18 h 191"/>
                <a:gd name="T58" fmla="*/ 149 w 216"/>
                <a:gd name="T59" fmla="*/ 13 h 191"/>
                <a:gd name="T60" fmla="*/ 167 w 216"/>
                <a:gd name="T61" fmla="*/ 8 h 191"/>
                <a:gd name="T62" fmla="*/ 183 w 216"/>
                <a:gd name="T63" fmla="*/ 6 h 191"/>
                <a:gd name="T64" fmla="*/ 196 w 216"/>
                <a:gd name="T65" fmla="*/ 2 h 191"/>
                <a:gd name="T66" fmla="*/ 207 w 216"/>
                <a:gd name="T67" fmla="*/ 1 h 191"/>
                <a:gd name="T68" fmla="*/ 214 w 216"/>
                <a:gd name="T69" fmla="*/ 0 h 191"/>
                <a:gd name="T70" fmla="*/ 216 w 216"/>
                <a:gd name="T7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6" h="191">
                  <a:moveTo>
                    <a:pt x="216" y="0"/>
                  </a:moveTo>
                  <a:lnTo>
                    <a:pt x="207" y="40"/>
                  </a:lnTo>
                  <a:lnTo>
                    <a:pt x="196" y="75"/>
                  </a:lnTo>
                  <a:lnTo>
                    <a:pt x="183" y="104"/>
                  </a:lnTo>
                  <a:lnTo>
                    <a:pt x="169" y="128"/>
                  </a:lnTo>
                  <a:lnTo>
                    <a:pt x="154" y="148"/>
                  </a:lnTo>
                  <a:lnTo>
                    <a:pt x="137" y="163"/>
                  </a:lnTo>
                  <a:lnTo>
                    <a:pt x="120" y="174"/>
                  </a:lnTo>
                  <a:lnTo>
                    <a:pt x="104" y="182"/>
                  </a:lnTo>
                  <a:lnTo>
                    <a:pt x="88" y="188"/>
                  </a:lnTo>
                  <a:lnTo>
                    <a:pt x="72" y="190"/>
                  </a:lnTo>
                  <a:lnTo>
                    <a:pt x="58" y="191"/>
                  </a:lnTo>
                  <a:lnTo>
                    <a:pt x="44" y="191"/>
                  </a:lnTo>
                  <a:lnTo>
                    <a:pt x="32" y="190"/>
                  </a:lnTo>
                  <a:lnTo>
                    <a:pt x="23" y="189"/>
                  </a:lnTo>
                  <a:lnTo>
                    <a:pt x="15" y="187"/>
                  </a:lnTo>
                  <a:lnTo>
                    <a:pt x="10" y="186"/>
                  </a:lnTo>
                  <a:lnTo>
                    <a:pt x="9" y="184"/>
                  </a:lnTo>
                  <a:lnTo>
                    <a:pt x="2" y="160"/>
                  </a:lnTo>
                  <a:lnTo>
                    <a:pt x="0" y="137"/>
                  </a:lnTo>
                  <a:lnTo>
                    <a:pt x="3" y="116"/>
                  </a:lnTo>
                  <a:lnTo>
                    <a:pt x="10" y="98"/>
                  </a:lnTo>
                  <a:lnTo>
                    <a:pt x="22" y="82"/>
                  </a:lnTo>
                  <a:lnTo>
                    <a:pt x="36" y="67"/>
                  </a:lnTo>
                  <a:lnTo>
                    <a:pt x="52" y="54"/>
                  </a:lnTo>
                  <a:lnTo>
                    <a:pt x="70" y="43"/>
                  </a:lnTo>
                  <a:lnTo>
                    <a:pt x="90" y="33"/>
                  </a:lnTo>
                  <a:lnTo>
                    <a:pt x="110" y="25"/>
                  </a:lnTo>
                  <a:lnTo>
                    <a:pt x="129" y="18"/>
                  </a:lnTo>
                  <a:lnTo>
                    <a:pt x="149" y="13"/>
                  </a:lnTo>
                  <a:lnTo>
                    <a:pt x="167" y="8"/>
                  </a:lnTo>
                  <a:lnTo>
                    <a:pt x="183" y="6"/>
                  </a:lnTo>
                  <a:lnTo>
                    <a:pt x="196" y="2"/>
                  </a:lnTo>
                  <a:lnTo>
                    <a:pt x="207" y="1"/>
                  </a:lnTo>
                  <a:lnTo>
                    <a:pt x="214" y="0"/>
                  </a:lnTo>
                  <a:lnTo>
                    <a:pt x="2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6" name="Freeform 12"/>
            <p:cNvSpPr>
              <a:spLocks/>
            </p:cNvSpPr>
            <p:nvPr/>
          </p:nvSpPr>
          <p:spPr bwMode="auto">
            <a:xfrm>
              <a:off x="6451361" y="5425730"/>
              <a:ext cx="322263" cy="304800"/>
            </a:xfrm>
            <a:custGeom>
              <a:avLst/>
              <a:gdLst>
                <a:gd name="T0" fmla="*/ 203 w 203"/>
                <a:gd name="T1" fmla="*/ 0 h 192"/>
                <a:gd name="T2" fmla="*/ 193 w 203"/>
                <a:gd name="T3" fmla="*/ 42 h 192"/>
                <a:gd name="T4" fmla="*/ 181 w 203"/>
                <a:gd name="T5" fmla="*/ 77 h 192"/>
                <a:gd name="T6" fmla="*/ 168 w 203"/>
                <a:gd name="T7" fmla="*/ 106 h 192"/>
                <a:gd name="T8" fmla="*/ 153 w 203"/>
                <a:gd name="T9" fmla="*/ 131 h 192"/>
                <a:gd name="T10" fmla="*/ 137 w 203"/>
                <a:gd name="T11" fmla="*/ 150 h 192"/>
                <a:gd name="T12" fmla="*/ 120 w 203"/>
                <a:gd name="T13" fmla="*/ 165 h 192"/>
                <a:gd name="T14" fmla="*/ 104 w 203"/>
                <a:gd name="T15" fmla="*/ 176 h 192"/>
                <a:gd name="T16" fmla="*/ 86 w 203"/>
                <a:gd name="T17" fmla="*/ 184 h 192"/>
                <a:gd name="T18" fmla="*/ 70 w 203"/>
                <a:gd name="T19" fmla="*/ 188 h 192"/>
                <a:gd name="T20" fmla="*/ 54 w 203"/>
                <a:gd name="T21" fmla="*/ 192 h 192"/>
                <a:gd name="T22" fmla="*/ 39 w 203"/>
                <a:gd name="T23" fmla="*/ 192 h 192"/>
                <a:gd name="T24" fmla="*/ 26 w 203"/>
                <a:gd name="T25" fmla="*/ 192 h 192"/>
                <a:gd name="T26" fmla="*/ 15 w 203"/>
                <a:gd name="T27" fmla="*/ 189 h 192"/>
                <a:gd name="T28" fmla="*/ 6 w 203"/>
                <a:gd name="T29" fmla="*/ 187 h 192"/>
                <a:gd name="T30" fmla="*/ 0 w 203"/>
                <a:gd name="T31" fmla="*/ 185 h 192"/>
                <a:gd name="T32" fmla="*/ 203 w 203"/>
                <a:gd name="T3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92">
                  <a:moveTo>
                    <a:pt x="203" y="0"/>
                  </a:moveTo>
                  <a:lnTo>
                    <a:pt x="193" y="42"/>
                  </a:lnTo>
                  <a:lnTo>
                    <a:pt x="181" y="77"/>
                  </a:lnTo>
                  <a:lnTo>
                    <a:pt x="168" y="106"/>
                  </a:lnTo>
                  <a:lnTo>
                    <a:pt x="153" y="131"/>
                  </a:lnTo>
                  <a:lnTo>
                    <a:pt x="137" y="150"/>
                  </a:lnTo>
                  <a:lnTo>
                    <a:pt x="120" y="165"/>
                  </a:lnTo>
                  <a:lnTo>
                    <a:pt x="104" y="176"/>
                  </a:lnTo>
                  <a:lnTo>
                    <a:pt x="86" y="184"/>
                  </a:lnTo>
                  <a:lnTo>
                    <a:pt x="70" y="188"/>
                  </a:lnTo>
                  <a:lnTo>
                    <a:pt x="54" y="192"/>
                  </a:lnTo>
                  <a:lnTo>
                    <a:pt x="39" y="192"/>
                  </a:lnTo>
                  <a:lnTo>
                    <a:pt x="26" y="192"/>
                  </a:lnTo>
                  <a:lnTo>
                    <a:pt x="15" y="189"/>
                  </a:lnTo>
                  <a:lnTo>
                    <a:pt x="6" y="187"/>
                  </a:lnTo>
                  <a:lnTo>
                    <a:pt x="0" y="185"/>
                  </a:lnTo>
                  <a:lnTo>
                    <a:pt x="2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7" name="Freeform 13"/>
            <p:cNvSpPr>
              <a:spLocks/>
            </p:cNvSpPr>
            <p:nvPr/>
          </p:nvSpPr>
          <p:spPr bwMode="auto">
            <a:xfrm>
              <a:off x="6244986" y="6019455"/>
              <a:ext cx="142875" cy="71438"/>
            </a:xfrm>
            <a:custGeom>
              <a:avLst/>
              <a:gdLst>
                <a:gd name="T0" fmla="*/ 45 w 90"/>
                <a:gd name="T1" fmla="*/ 0 h 45"/>
                <a:gd name="T2" fmla="*/ 59 w 90"/>
                <a:gd name="T3" fmla="*/ 2 h 45"/>
                <a:gd name="T4" fmla="*/ 72 w 90"/>
                <a:gd name="T5" fmla="*/ 8 h 45"/>
                <a:gd name="T6" fmla="*/ 81 w 90"/>
                <a:gd name="T7" fmla="*/ 18 h 45"/>
                <a:gd name="T8" fmla="*/ 88 w 90"/>
                <a:gd name="T9" fmla="*/ 30 h 45"/>
                <a:gd name="T10" fmla="*/ 90 w 90"/>
                <a:gd name="T11" fmla="*/ 45 h 45"/>
                <a:gd name="T12" fmla="*/ 0 w 90"/>
                <a:gd name="T13" fmla="*/ 45 h 45"/>
                <a:gd name="T14" fmla="*/ 3 w 90"/>
                <a:gd name="T15" fmla="*/ 30 h 45"/>
                <a:gd name="T16" fmla="*/ 8 w 90"/>
                <a:gd name="T17" fmla="*/ 18 h 45"/>
                <a:gd name="T18" fmla="*/ 19 w 90"/>
                <a:gd name="T19" fmla="*/ 8 h 45"/>
                <a:gd name="T20" fmla="*/ 32 w 90"/>
                <a:gd name="T21" fmla="*/ 2 h 45"/>
                <a:gd name="T22" fmla="*/ 45 w 90"/>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45">
                  <a:moveTo>
                    <a:pt x="45" y="0"/>
                  </a:moveTo>
                  <a:lnTo>
                    <a:pt x="59" y="2"/>
                  </a:lnTo>
                  <a:lnTo>
                    <a:pt x="72" y="8"/>
                  </a:lnTo>
                  <a:lnTo>
                    <a:pt x="81" y="18"/>
                  </a:lnTo>
                  <a:lnTo>
                    <a:pt x="88" y="30"/>
                  </a:lnTo>
                  <a:lnTo>
                    <a:pt x="90" y="45"/>
                  </a:lnTo>
                  <a:lnTo>
                    <a:pt x="0" y="45"/>
                  </a:lnTo>
                  <a:lnTo>
                    <a:pt x="3" y="30"/>
                  </a:lnTo>
                  <a:lnTo>
                    <a:pt x="8" y="18"/>
                  </a:lnTo>
                  <a:lnTo>
                    <a:pt x="19" y="8"/>
                  </a:lnTo>
                  <a:lnTo>
                    <a:pt x="32" y="2"/>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8" name="Freeform 14"/>
            <p:cNvSpPr>
              <a:spLocks/>
            </p:cNvSpPr>
            <p:nvPr/>
          </p:nvSpPr>
          <p:spPr bwMode="auto">
            <a:xfrm>
              <a:off x="6325948" y="6000405"/>
              <a:ext cx="179388" cy="90488"/>
            </a:xfrm>
            <a:custGeom>
              <a:avLst/>
              <a:gdLst>
                <a:gd name="T0" fmla="*/ 57 w 113"/>
                <a:gd name="T1" fmla="*/ 0 h 57"/>
                <a:gd name="T2" fmla="*/ 74 w 113"/>
                <a:gd name="T3" fmla="*/ 3 h 57"/>
                <a:gd name="T4" fmla="*/ 90 w 113"/>
                <a:gd name="T5" fmla="*/ 11 h 57"/>
                <a:gd name="T6" fmla="*/ 102 w 113"/>
                <a:gd name="T7" fmla="*/ 24 h 57"/>
                <a:gd name="T8" fmla="*/ 110 w 113"/>
                <a:gd name="T9" fmla="*/ 39 h 57"/>
                <a:gd name="T10" fmla="*/ 113 w 113"/>
                <a:gd name="T11" fmla="*/ 57 h 57"/>
                <a:gd name="T12" fmla="*/ 0 w 113"/>
                <a:gd name="T13" fmla="*/ 57 h 57"/>
                <a:gd name="T14" fmla="*/ 3 w 113"/>
                <a:gd name="T15" fmla="*/ 39 h 57"/>
                <a:gd name="T16" fmla="*/ 11 w 113"/>
                <a:gd name="T17" fmla="*/ 24 h 57"/>
                <a:gd name="T18" fmla="*/ 23 w 113"/>
                <a:gd name="T19" fmla="*/ 11 h 57"/>
                <a:gd name="T20" fmla="*/ 38 w 113"/>
                <a:gd name="T21" fmla="*/ 3 h 57"/>
                <a:gd name="T22" fmla="*/ 57 w 113"/>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57">
                  <a:moveTo>
                    <a:pt x="57" y="0"/>
                  </a:moveTo>
                  <a:lnTo>
                    <a:pt x="74" y="3"/>
                  </a:lnTo>
                  <a:lnTo>
                    <a:pt x="90" y="11"/>
                  </a:lnTo>
                  <a:lnTo>
                    <a:pt x="102" y="24"/>
                  </a:lnTo>
                  <a:lnTo>
                    <a:pt x="110" y="39"/>
                  </a:lnTo>
                  <a:lnTo>
                    <a:pt x="113" y="57"/>
                  </a:lnTo>
                  <a:lnTo>
                    <a:pt x="0" y="57"/>
                  </a:lnTo>
                  <a:lnTo>
                    <a:pt x="3" y="39"/>
                  </a:lnTo>
                  <a:lnTo>
                    <a:pt x="11" y="24"/>
                  </a:lnTo>
                  <a:lnTo>
                    <a:pt x="23" y="11"/>
                  </a:lnTo>
                  <a:lnTo>
                    <a:pt x="38" y="3"/>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49" name="Freeform 15"/>
            <p:cNvSpPr>
              <a:spLocks/>
            </p:cNvSpPr>
            <p:nvPr/>
          </p:nvSpPr>
          <p:spPr bwMode="auto">
            <a:xfrm>
              <a:off x="6433898" y="6046443"/>
              <a:ext cx="87313" cy="44450"/>
            </a:xfrm>
            <a:custGeom>
              <a:avLst/>
              <a:gdLst>
                <a:gd name="T0" fmla="*/ 28 w 55"/>
                <a:gd name="T1" fmla="*/ 0 h 28"/>
                <a:gd name="T2" fmla="*/ 38 w 55"/>
                <a:gd name="T3" fmla="*/ 3 h 28"/>
                <a:gd name="T4" fmla="*/ 48 w 55"/>
                <a:gd name="T5" fmla="*/ 8 h 28"/>
                <a:gd name="T6" fmla="*/ 53 w 55"/>
                <a:gd name="T7" fmla="*/ 16 h 28"/>
                <a:gd name="T8" fmla="*/ 55 w 55"/>
                <a:gd name="T9" fmla="*/ 28 h 28"/>
                <a:gd name="T10" fmla="*/ 0 w 55"/>
                <a:gd name="T11" fmla="*/ 28 h 28"/>
                <a:gd name="T12" fmla="*/ 3 w 55"/>
                <a:gd name="T13" fmla="*/ 16 h 28"/>
                <a:gd name="T14" fmla="*/ 8 w 55"/>
                <a:gd name="T15" fmla="*/ 8 h 28"/>
                <a:gd name="T16" fmla="*/ 18 w 55"/>
                <a:gd name="T17" fmla="*/ 3 h 28"/>
                <a:gd name="T18" fmla="*/ 28 w 55"/>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8">
                  <a:moveTo>
                    <a:pt x="28" y="0"/>
                  </a:moveTo>
                  <a:lnTo>
                    <a:pt x="38" y="3"/>
                  </a:lnTo>
                  <a:lnTo>
                    <a:pt x="48" y="8"/>
                  </a:lnTo>
                  <a:lnTo>
                    <a:pt x="53" y="16"/>
                  </a:lnTo>
                  <a:lnTo>
                    <a:pt x="55" y="28"/>
                  </a:lnTo>
                  <a:lnTo>
                    <a:pt x="0" y="28"/>
                  </a:lnTo>
                  <a:lnTo>
                    <a:pt x="3" y="16"/>
                  </a:lnTo>
                  <a:lnTo>
                    <a:pt x="8" y="8"/>
                  </a:lnTo>
                  <a:lnTo>
                    <a:pt x="18" y="3"/>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50" name="Freeform 16"/>
            <p:cNvSpPr>
              <a:spLocks/>
            </p:cNvSpPr>
            <p:nvPr/>
          </p:nvSpPr>
          <p:spPr bwMode="auto">
            <a:xfrm>
              <a:off x="6295786" y="5994055"/>
              <a:ext cx="138113" cy="69850"/>
            </a:xfrm>
            <a:custGeom>
              <a:avLst/>
              <a:gdLst>
                <a:gd name="T0" fmla="*/ 43 w 87"/>
                <a:gd name="T1" fmla="*/ 0 h 44"/>
                <a:gd name="T2" fmla="*/ 61 w 87"/>
                <a:gd name="T3" fmla="*/ 3 h 44"/>
                <a:gd name="T4" fmla="*/ 75 w 87"/>
                <a:gd name="T5" fmla="*/ 13 h 44"/>
                <a:gd name="T6" fmla="*/ 84 w 87"/>
                <a:gd name="T7" fmla="*/ 26 h 44"/>
                <a:gd name="T8" fmla="*/ 87 w 87"/>
                <a:gd name="T9" fmla="*/ 44 h 44"/>
                <a:gd name="T10" fmla="*/ 0 w 87"/>
                <a:gd name="T11" fmla="*/ 44 h 44"/>
                <a:gd name="T12" fmla="*/ 3 w 87"/>
                <a:gd name="T13" fmla="*/ 26 h 44"/>
                <a:gd name="T14" fmla="*/ 12 w 87"/>
                <a:gd name="T15" fmla="*/ 13 h 44"/>
                <a:gd name="T16" fmla="*/ 26 w 87"/>
                <a:gd name="T17" fmla="*/ 3 h 44"/>
                <a:gd name="T18" fmla="*/ 43 w 87"/>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44">
                  <a:moveTo>
                    <a:pt x="43" y="0"/>
                  </a:moveTo>
                  <a:lnTo>
                    <a:pt x="61" y="3"/>
                  </a:lnTo>
                  <a:lnTo>
                    <a:pt x="75" y="13"/>
                  </a:lnTo>
                  <a:lnTo>
                    <a:pt x="84" y="26"/>
                  </a:lnTo>
                  <a:lnTo>
                    <a:pt x="87" y="44"/>
                  </a:lnTo>
                  <a:lnTo>
                    <a:pt x="0" y="44"/>
                  </a:lnTo>
                  <a:lnTo>
                    <a:pt x="3" y="26"/>
                  </a:lnTo>
                  <a:lnTo>
                    <a:pt x="12" y="13"/>
                  </a:lnTo>
                  <a:lnTo>
                    <a:pt x="26" y="3"/>
                  </a:lnTo>
                  <a:lnTo>
                    <a:pt x="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160" name="Group 159"/>
          <p:cNvGrpSpPr/>
          <p:nvPr/>
        </p:nvGrpSpPr>
        <p:grpSpPr>
          <a:xfrm>
            <a:off x="4379395" y="3159564"/>
            <a:ext cx="1888318" cy="2692602"/>
            <a:chOff x="7645401" y="3121818"/>
            <a:chExt cx="1628775" cy="2322513"/>
          </a:xfrm>
          <a:solidFill>
            <a:schemeClr val="tx1">
              <a:lumMod val="75000"/>
              <a:lumOff val="25000"/>
            </a:schemeClr>
          </a:solidFill>
        </p:grpSpPr>
        <p:sp>
          <p:nvSpPr>
            <p:cNvPr id="161" name="Freeform 25"/>
            <p:cNvSpPr>
              <a:spLocks/>
            </p:cNvSpPr>
            <p:nvPr/>
          </p:nvSpPr>
          <p:spPr bwMode="auto">
            <a:xfrm>
              <a:off x="7996238" y="3121818"/>
              <a:ext cx="820738" cy="2300288"/>
            </a:xfrm>
            <a:custGeom>
              <a:avLst/>
              <a:gdLst>
                <a:gd name="T0" fmla="*/ 268 w 517"/>
                <a:gd name="T1" fmla="*/ 219 h 1449"/>
                <a:gd name="T2" fmla="*/ 272 w 517"/>
                <a:gd name="T3" fmla="*/ 216 h 1449"/>
                <a:gd name="T4" fmla="*/ 279 w 517"/>
                <a:gd name="T5" fmla="*/ 205 h 1449"/>
                <a:gd name="T6" fmla="*/ 289 w 517"/>
                <a:gd name="T7" fmla="*/ 191 h 1449"/>
                <a:gd name="T8" fmla="*/ 301 w 517"/>
                <a:gd name="T9" fmla="*/ 178 h 1449"/>
                <a:gd name="T10" fmla="*/ 311 w 517"/>
                <a:gd name="T11" fmla="*/ 167 h 1449"/>
                <a:gd name="T12" fmla="*/ 317 w 517"/>
                <a:gd name="T13" fmla="*/ 161 h 1449"/>
                <a:gd name="T14" fmla="*/ 318 w 517"/>
                <a:gd name="T15" fmla="*/ 164 h 1449"/>
                <a:gd name="T16" fmla="*/ 311 w 517"/>
                <a:gd name="T17" fmla="*/ 178 h 1449"/>
                <a:gd name="T18" fmla="*/ 294 w 517"/>
                <a:gd name="T19" fmla="*/ 206 h 1449"/>
                <a:gd name="T20" fmla="*/ 266 w 517"/>
                <a:gd name="T21" fmla="*/ 251 h 1449"/>
                <a:gd name="T22" fmla="*/ 282 w 517"/>
                <a:gd name="T23" fmla="*/ 915 h 1449"/>
                <a:gd name="T24" fmla="*/ 300 w 517"/>
                <a:gd name="T25" fmla="*/ 900 h 1449"/>
                <a:gd name="T26" fmla="*/ 331 w 517"/>
                <a:gd name="T27" fmla="*/ 874 h 1449"/>
                <a:gd name="T28" fmla="*/ 375 w 517"/>
                <a:gd name="T29" fmla="*/ 843 h 1449"/>
                <a:gd name="T30" fmla="*/ 427 w 517"/>
                <a:gd name="T31" fmla="*/ 811 h 1449"/>
                <a:gd name="T32" fmla="*/ 484 w 517"/>
                <a:gd name="T33" fmla="*/ 782 h 1449"/>
                <a:gd name="T34" fmla="*/ 517 w 517"/>
                <a:gd name="T35" fmla="*/ 773 h 1449"/>
                <a:gd name="T36" fmla="*/ 502 w 517"/>
                <a:gd name="T37" fmla="*/ 782 h 1449"/>
                <a:gd name="T38" fmla="*/ 469 w 517"/>
                <a:gd name="T39" fmla="*/ 798 h 1449"/>
                <a:gd name="T40" fmla="*/ 427 w 517"/>
                <a:gd name="T41" fmla="*/ 821 h 1449"/>
                <a:gd name="T42" fmla="*/ 378 w 517"/>
                <a:gd name="T43" fmla="*/ 856 h 1449"/>
                <a:gd name="T44" fmla="*/ 332 w 517"/>
                <a:gd name="T45" fmla="*/ 898 h 1449"/>
                <a:gd name="T46" fmla="*/ 295 w 517"/>
                <a:gd name="T47" fmla="*/ 947 h 1449"/>
                <a:gd name="T48" fmla="*/ 278 w 517"/>
                <a:gd name="T49" fmla="*/ 1003 h 1449"/>
                <a:gd name="T50" fmla="*/ 275 w 517"/>
                <a:gd name="T51" fmla="*/ 1055 h 1449"/>
                <a:gd name="T52" fmla="*/ 276 w 517"/>
                <a:gd name="T53" fmla="*/ 1120 h 1449"/>
                <a:gd name="T54" fmla="*/ 280 w 517"/>
                <a:gd name="T55" fmla="*/ 1193 h 1449"/>
                <a:gd name="T56" fmla="*/ 285 w 517"/>
                <a:gd name="T57" fmla="*/ 1265 h 1449"/>
                <a:gd name="T58" fmla="*/ 289 w 517"/>
                <a:gd name="T59" fmla="*/ 1329 h 1449"/>
                <a:gd name="T60" fmla="*/ 294 w 517"/>
                <a:gd name="T61" fmla="*/ 1380 h 1449"/>
                <a:gd name="T62" fmla="*/ 296 w 517"/>
                <a:gd name="T63" fmla="*/ 1409 h 1449"/>
                <a:gd name="T64" fmla="*/ 300 w 517"/>
                <a:gd name="T65" fmla="*/ 1449 h 1449"/>
                <a:gd name="T66" fmla="*/ 238 w 517"/>
                <a:gd name="T67" fmla="*/ 821 h 1449"/>
                <a:gd name="T68" fmla="*/ 229 w 517"/>
                <a:gd name="T69" fmla="*/ 812 h 1449"/>
                <a:gd name="T70" fmla="*/ 207 w 517"/>
                <a:gd name="T71" fmla="*/ 790 h 1449"/>
                <a:gd name="T72" fmla="*/ 175 w 517"/>
                <a:gd name="T73" fmla="*/ 758 h 1449"/>
                <a:gd name="T74" fmla="*/ 137 w 517"/>
                <a:gd name="T75" fmla="*/ 720 h 1449"/>
                <a:gd name="T76" fmla="*/ 96 w 517"/>
                <a:gd name="T77" fmla="*/ 681 h 1449"/>
                <a:gd name="T78" fmla="*/ 59 w 517"/>
                <a:gd name="T79" fmla="*/ 645 h 1449"/>
                <a:gd name="T80" fmla="*/ 29 w 517"/>
                <a:gd name="T81" fmla="*/ 615 h 1449"/>
                <a:gd name="T82" fmla="*/ 9 w 517"/>
                <a:gd name="T83" fmla="*/ 593 h 1449"/>
                <a:gd name="T84" fmla="*/ 0 w 517"/>
                <a:gd name="T85" fmla="*/ 584 h 1449"/>
                <a:gd name="T86" fmla="*/ 6 w 517"/>
                <a:gd name="T87" fmla="*/ 588 h 1449"/>
                <a:gd name="T88" fmla="*/ 25 w 517"/>
                <a:gd name="T89" fmla="*/ 603 h 1449"/>
                <a:gd name="T90" fmla="*/ 51 w 517"/>
                <a:gd name="T91" fmla="*/ 628 h 1449"/>
                <a:gd name="T92" fmla="*/ 84 w 517"/>
                <a:gd name="T93" fmla="*/ 655 h 1449"/>
                <a:gd name="T94" fmla="*/ 119 w 517"/>
                <a:gd name="T95" fmla="*/ 688 h 1449"/>
                <a:gd name="T96" fmla="*/ 155 w 517"/>
                <a:gd name="T97" fmla="*/ 719 h 1449"/>
                <a:gd name="T98" fmla="*/ 188 w 517"/>
                <a:gd name="T99" fmla="*/ 749 h 1449"/>
                <a:gd name="T100" fmla="*/ 214 w 517"/>
                <a:gd name="T101" fmla="*/ 773 h 1449"/>
                <a:gd name="T102" fmla="*/ 233 w 517"/>
                <a:gd name="T103" fmla="*/ 789 h 1449"/>
                <a:gd name="T104" fmla="*/ 240 w 517"/>
                <a:gd name="T105" fmla="*/ 795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7" h="1449">
                  <a:moveTo>
                    <a:pt x="260" y="0"/>
                  </a:moveTo>
                  <a:lnTo>
                    <a:pt x="268" y="219"/>
                  </a:lnTo>
                  <a:lnTo>
                    <a:pt x="270" y="218"/>
                  </a:lnTo>
                  <a:lnTo>
                    <a:pt x="272" y="216"/>
                  </a:lnTo>
                  <a:lnTo>
                    <a:pt x="275" y="211"/>
                  </a:lnTo>
                  <a:lnTo>
                    <a:pt x="279" y="205"/>
                  </a:lnTo>
                  <a:lnTo>
                    <a:pt x="285" y="198"/>
                  </a:lnTo>
                  <a:lnTo>
                    <a:pt x="289" y="191"/>
                  </a:lnTo>
                  <a:lnTo>
                    <a:pt x="295" y="184"/>
                  </a:lnTo>
                  <a:lnTo>
                    <a:pt x="301" y="178"/>
                  </a:lnTo>
                  <a:lnTo>
                    <a:pt x="307" y="172"/>
                  </a:lnTo>
                  <a:lnTo>
                    <a:pt x="311" y="167"/>
                  </a:lnTo>
                  <a:lnTo>
                    <a:pt x="315" y="164"/>
                  </a:lnTo>
                  <a:lnTo>
                    <a:pt x="317" y="161"/>
                  </a:lnTo>
                  <a:lnTo>
                    <a:pt x="318" y="161"/>
                  </a:lnTo>
                  <a:lnTo>
                    <a:pt x="318" y="164"/>
                  </a:lnTo>
                  <a:lnTo>
                    <a:pt x="316" y="169"/>
                  </a:lnTo>
                  <a:lnTo>
                    <a:pt x="311" y="178"/>
                  </a:lnTo>
                  <a:lnTo>
                    <a:pt x="304" y="190"/>
                  </a:lnTo>
                  <a:lnTo>
                    <a:pt x="294" y="206"/>
                  </a:lnTo>
                  <a:lnTo>
                    <a:pt x="281" y="226"/>
                  </a:lnTo>
                  <a:lnTo>
                    <a:pt x="266" y="251"/>
                  </a:lnTo>
                  <a:lnTo>
                    <a:pt x="280" y="916"/>
                  </a:lnTo>
                  <a:lnTo>
                    <a:pt x="282" y="915"/>
                  </a:lnTo>
                  <a:lnTo>
                    <a:pt x="289" y="909"/>
                  </a:lnTo>
                  <a:lnTo>
                    <a:pt x="300" y="900"/>
                  </a:lnTo>
                  <a:lnTo>
                    <a:pt x="313" y="888"/>
                  </a:lnTo>
                  <a:lnTo>
                    <a:pt x="331" y="874"/>
                  </a:lnTo>
                  <a:lnTo>
                    <a:pt x="352" y="859"/>
                  </a:lnTo>
                  <a:lnTo>
                    <a:pt x="375" y="843"/>
                  </a:lnTo>
                  <a:lnTo>
                    <a:pt x="399" y="827"/>
                  </a:lnTo>
                  <a:lnTo>
                    <a:pt x="427" y="811"/>
                  </a:lnTo>
                  <a:lnTo>
                    <a:pt x="454" y="796"/>
                  </a:lnTo>
                  <a:lnTo>
                    <a:pt x="484" y="782"/>
                  </a:lnTo>
                  <a:lnTo>
                    <a:pt x="516" y="771"/>
                  </a:lnTo>
                  <a:lnTo>
                    <a:pt x="517" y="773"/>
                  </a:lnTo>
                  <a:lnTo>
                    <a:pt x="517" y="775"/>
                  </a:lnTo>
                  <a:lnTo>
                    <a:pt x="502" y="782"/>
                  </a:lnTo>
                  <a:lnTo>
                    <a:pt x="486" y="790"/>
                  </a:lnTo>
                  <a:lnTo>
                    <a:pt x="469" y="798"/>
                  </a:lnTo>
                  <a:lnTo>
                    <a:pt x="450" y="809"/>
                  </a:lnTo>
                  <a:lnTo>
                    <a:pt x="427" y="821"/>
                  </a:lnTo>
                  <a:lnTo>
                    <a:pt x="404" y="838"/>
                  </a:lnTo>
                  <a:lnTo>
                    <a:pt x="378" y="856"/>
                  </a:lnTo>
                  <a:lnTo>
                    <a:pt x="354" y="876"/>
                  </a:lnTo>
                  <a:lnTo>
                    <a:pt x="332" y="898"/>
                  </a:lnTo>
                  <a:lnTo>
                    <a:pt x="311" y="922"/>
                  </a:lnTo>
                  <a:lnTo>
                    <a:pt x="295" y="947"/>
                  </a:lnTo>
                  <a:lnTo>
                    <a:pt x="283" y="975"/>
                  </a:lnTo>
                  <a:lnTo>
                    <a:pt x="278" y="1003"/>
                  </a:lnTo>
                  <a:lnTo>
                    <a:pt x="275" y="1027"/>
                  </a:lnTo>
                  <a:lnTo>
                    <a:pt x="275" y="1055"/>
                  </a:lnTo>
                  <a:lnTo>
                    <a:pt x="275" y="1087"/>
                  </a:lnTo>
                  <a:lnTo>
                    <a:pt x="276" y="1120"/>
                  </a:lnTo>
                  <a:lnTo>
                    <a:pt x="278" y="1156"/>
                  </a:lnTo>
                  <a:lnTo>
                    <a:pt x="280" y="1193"/>
                  </a:lnTo>
                  <a:lnTo>
                    <a:pt x="282" y="1230"/>
                  </a:lnTo>
                  <a:lnTo>
                    <a:pt x="285" y="1265"/>
                  </a:lnTo>
                  <a:lnTo>
                    <a:pt x="287" y="1299"/>
                  </a:lnTo>
                  <a:lnTo>
                    <a:pt x="289" y="1329"/>
                  </a:lnTo>
                  <a:lnTo>
                    <a:pt x="291" y="1357"/>
                  </a:lnTo>
                  <a:lnTo>
                    <a:pt x="294" y="1380"/>
                  </a:lnTo>
                  <a:lnTo>
                    <a:pt x="295" y="1397"/>
                  </a:lnTo>
                  <a:lnTo>
                    <a:pt x="296" y="1409"/>
                  </a:lnTo>
                  <a:lnTo>
                    <a:pt x="297" y="1412"/>
                  </a:lnTo>
                  <a:lnTo>
                    <a:pt x="300" y="1449"/>
                  </a:lnTo>
                  <a:lnTo>
                    <a:pt x="225" y="1449"/>
                  </a:lnTo>
                  <a:lnTo>
                    <a:pt x="238" y="821"/>
                  </a:lnTo>
                  <a:lnTo>
                    <a:pt x="236" y="819"/>
                  </a:lnTo>
                  <a:lnTo>
                    <a:pt x="229" y="812"/>
                  </a:lnTo>
                  <a:lnTo>
                    <a:pt x="220" y="803"/>
                  </a:lnTo>
                  <a:lnTo>
                    <a:pt x="207" y="790"/>
                  </a:lnTo>
                  <a:lnTo>
                    <a:pt x="192" y="775"/>
                  </a:lnTo>
                  <a:lnTo>
                    <a:pt x="175" y="758"/>
                  </a:lnTo>
                  <a:lnTo>
                    <a:pt x="156" y="739"/>
                  </a:lnTo>
                  <a:lnTo>
                    <a:pt x="137" y="720"/>
                  </a:lnTo>
                  <a:lnTo>
                    <a:pt x="116" y="700"/>
                  </a:lnTo>
                  <a:lnTo>
                    <a:pt x="96" y="681"/>
                  </a:lnTo>
                  <a:lnTo>
                    <a:pt x="78" y="662"/>
                  </a:lnTo>
                  <a:lnTo>
                    <a:pt x="59" y="645"/>
                  </a:lnTo>
                  <a:lnTo>
                    <a:pt x="43" y="629"/>
                  </a:lnTo>
                  <a:lnTo>
                    <a:pt x="29" y="615"/>
                  </a:lnTo>
                  <a:lnTo>
                    <a:pt x="18" y="603"/>
                  </a:lnTo>
                  <a:lnTo>
                    <a:pt x="9" y="593"/>
                  </a:lnTo>
                  <a:lnTo>
                    <a:pt x="2" y="587"/>
                  </a:lnTo>
                  <a:lnTo>
                    <a:pt x="0" y="584"/>
                  </a:lnTo>
                  <a:lnTo>
                    <a:pt x="2" y="585"/>
                  </a:lnTo>
                  <a:lnTo>
                    <a:pt x="6" y="588"/>
                  </a:lnTo>
                  <a:lnTo>
                    <a:pt x="14" y="595"/>
                  </a:lnTo>
                  <a:lnTo>
                    <a:pt x="25" y="603"/>
                  </a:lnTo>
                  <a:lnTo>
                    <a:pt x="37" y="615"/>
                  </a:lnTo>
                  <a:lnTo>
                    <a:pt x="51" y="628"/>
                  </a:lnTo>
                  <a:lnTo>
                    <a:pt x="67" y="641"/>
                  </a:lnTo>
                  <a:lnTo>
                    <a:pt x="84" y="655"/>
                  </a:lnTo>
                  <a:lnTo>
                    <a:pt x="101" y="671"/>
                  </a:lnTo>
                  <a:lnTo>
                    <a:pt x="119" y="688"/>
                  </a:lnTo>
                  <a:lnTo>
                    <a:pt x="138" y="704"/>
                  </a:lnTo>
                  <a:lnTo>
                    <a:pt x="155" y="719"/>
                  </a:lnTo>
                  <a:lnTo>
                    <a:pt x="171" y="734"/>
                  </a:lnTo>
                  <a:lnTo>
                    <a:pt x="188" y="749"/>
                  </a:lnTo>
                  <a:lnTo>
                    <a:pt x="201" y="761"/>
                  </a:lnTo>
                  <a:lnTo>
                    <a:pt x="214" y="773"/>
                  </a:lnTo>
                  <a:lnTo>
                    <a:pt x="225" y="782"/>
                  </a:lnTo>
                  <a:lnTo>
                    <a:pt x="233" y="789"/>
                  </a:lnTo>
                  <a:lnTo>
                    <a:pt x="237" y="794"/>
                  </a:lnTo>
                  <a:lnTo>
                    <a:pt x="240" y="795"/>
                  </a:lnTo>
                  <a:lnTo>
                    <a:pt x="2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2" name="Freeform 26"/>
            <p:cNvSpPr>
              <a:spLocks/>
            </p:cNvSpPr>
            <p:nvPr/>
          </p:nvSpPr>
          <p:spPr bwMode="auto">
            <a:xfrm>
              <a:off x="7780338" y="4229893"/>
              <a:ext cx="457200" cy="284163"/>
            </a:xfrm>
            <a:custGeom>
              <a:avLst/>
              <a:gdLst>
                <a:gd name="T0" fmla="*/ 186 w 288"/>
                <a:gd name="T1" fmla="*/ 0 h 179"/>
                <a:gd name="T2" fmla="*/ 205 w 288"/>
                <a:gd name="T3" fmla="*/ 2 h 179"/>
                <a:gd name="T4" fmla="*/ 222 w 288"/>
                <a:gd name="T5" fmla="*/ 6 h 179"/>
                <a:gd name="T6" fmla="*/ 238 w 288"/>
                <a:gd name="T7" fmla="*/ 11 h 179"/>
                <a:gd name="T8" fmla="*/ 252 w 288"/>
                <a:gd name="T9" fmla="*/ 17 h 179"/>
                <a:gd name="T10" fmla="*/ 264 w 288"/>
                <a:gd name="T11" fmla="*/ 23 h 179"/>
                <a:gd name="T12" fmla="*/ 273 w 288"/>
                <a:gd name="T13" fmla="*/ 30 h 179"/>
                <a:gd name="T14" fmla="*/ 280 w 288"/>
                <a:gd name="T15" fmla="*/ 35 h 179"/>
                <a:gd name="T16" fmla="*/ 284 w 288"/>
                <a:gd name="T17" fmla="*/ 38 h 179"/>
                <a:gd name="T18" fmla="*/ 285 w 288"/>
                <a:gd name="T19" fmla="*/ 39 h 179"/>
                <a:gd name="T20" fmla="*/ 288 w 288"/>
                <a:gd name="T21" fmla="*/ 67 h 179"/>
                <a:gd name="T22" fmla="*/ 284 w 288"/>
                <a:gd name="T23" fmla="*/ 91 h 179"/>
                <a:gd name="T24" fmla="*/ 277 w 288"/>
                <a:gd name="T25" fmla="*/ 111 h 179"/>
                <a:gd name="T26" fmla="*/ 267 w 288"/>
                <a:gd name="T27" fmla="*/ 128 h 179"/>
                <a:gd name="T28" fmla="*/ 253 w 288"/>
                <a:gd name="T29" fmla="*/ 142 h 179"/>
                <a:gd name="T30" fmla="*/ 237 w 288"/>
                <a:gd name="T31" fmla="*/ 153 h 179"/>
                <a:gd name="T32" fmla="*/ 218 w 288"/>
                <a:gd name="T33" fmla="*/ 163 h 179"/>
                <a:gd name="T34" fmla="*/ 198 w 288"/>
                <a:gd name="T35" fmla="*/ 170 h 179"/>
                <a:gd name="T36" fmla="*/ 176 w 288"/>
                <a:gd name="T37" fmla="*/ 174 h 179"/>
                <a:gd name="T38" fmla="*/ 154 w 288"/>
                <a:gd name="T39" fmla="*/ 176 h 179"/>
                <a:gd name="T40" fmla="*/ 132 w 288"/>
                <a:gd name="T41" fmla="*/ 179 h 179"/>
                <a:gd name="T42" fmla="*/ 109 w 288"/>
                <a:gd name="T43" fmla="*/ 179 h 179"/>
                <a:gd name="T44" fmla="*/ 88 w 288"/>
                <a:gd name="T45" fmla="*/ 178 h 179"/>
                <a:gd name="T46" fmla="*/ 67 w 288"/>
                <a:gd name="T47" fmla="*/ 176 h 179"/>
                <a:gd name="T48" fmla="*/ 49 w 288"/>
                <a:gd name="T49" fmla="*/ 174 h 179"/>
                <a:gd name="T50" fmla="*/ 33 w 288"/>
                <a:gd name="T51" fmla="*/ 172 h 179"/>
                <a:gd name="T52" fmla="*/ 20 w 288"/>
                <a:gd name="T53" fmla="*/ 170 h 179"/>
                <a:gd name="T54" fmla="*/ 9 w 288"/>
                <a:gd name="T55" fmla="*/ 168 h 179"/>
                <a:gd name="T56" fmla="*/ 2 w 288"/>
                <a:gd name="T57" fmla="*/ 167 h 179"/>
                <a:gd name="T58" fmla="*/ 0 w 288"/>
                <a:gd name="T59" fmla="*/ 166 h 179"/>
                <a:gd name="T60" fmla="*/ 20 w 288"/>
                <a:gd name="T61" fmla="*/ 125 h 179"/>
                <a:gd name="T62" fmla="*/ 41 w 288"/>
                <a:gd name="T63" fmla="*/ 90 h 179"/>
                <a:gd name="T64" fmla="*/ 61 w 288"/>
                <a:gd name="T65" fmla="*/ 62 h 179"/>
                <a:gd name="T66" fmla="*/ 83 w 288"/>
                <a:gd name="T67" fmla="*/ 40 h 179"/>
                <a:gd name="T68" fmla="*/ 104 w 288"/>
                <a:gd name="T69" fmla="*/ 24 h 179"/>
                <a:gd name="T70" fmla="*/ 126 w 288"/>
                <a:gd name="T71" fmla="*/ 11 h 179"/>
                <a:gd name="T72" fmla="*/ 147 w 288"/>
                <a:gd name="T73" fmla="*/ 5 h 179"/>
                <a:gd name="T74" fmla="*/ 168 w 288"/>
                <a:gd name="T75" fmla="*/ 1 h 179"/>
                <a:gd name="T76" fmla="*/ 186 w 288"/>
                <a:gd name="T7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179">
                  <a:moveTo>
                    <a:pt x="186" y="0"/>
                  </a:moveTo>
                  <a:lnTo>
                    <a:pt x="205" y="2"/>
                  </a:lnTo>
                  <a:lnTo>
                    <a:pt x="222" y="6"/>
                  </a:lnTo>
                  <a:lnTo>
                    <a:pt x="238" y="11"/>
                  </a:lnTo>
                  <a:lnTo>
                    <a:pt x="252" y="17"/>
                  </a:lnTo>
                  <a:lnTo>
                    <a:pt x="264" y="23"/>
                  </a:lnTo>
                  <a:lnTo>
                    <a:pt x="273" y="30"/>
                  </a:lnTo>
                  <a:lnTo>
                    <a:pt x="280" y="35"/>
                  </a:lnTo>
                  <a:lnTo>
                    <a:pt x="284" y="38"/>
                  </a:lnTo>
                  <a:lnTo>
                    <a:pt x="285" y="39"/>
                  </a:lnTo>
                  <a:lnTo>
                    <a:pt x="288" y="67"/>
                  </a:lnTo>
                  <a:lnTo>
                    <a:pt x="284" y="91"/>
                  </a:lnTo>
                  <a:lnTo>
                    <a:pt x="277" y="111"/>
                  </a:lnTo>
                  <a:lnTo>
                    <a:pt x="267" y="128"/>
                  </a:lnTo>
                  <a:lnTo>
                    <a:pt x="253" y="142"/>
                  </a:lnTo>
                  <a:lnTo>
                    <a:pt x="237" y="153"/>
                  </a:lnTo>
                  <a:lnTo>
                    <a:pt x="218" y="163"/>
                  </a:lnTo>
                  <a:lnTo>
                    <a:pt x="198" y="170"/>
                  </a:lnTo>
                  <a:lnTo>
                    <a:pt x="176" y="174"/>
                  </a:lnTo>
                  <a:lnTo>
                    <a:pt x="154" y="176"/>
                  </a:lnTo>
                  <a:lnTo>
                    <a:pt x="132" y="179"/>
                  </a:lnTo>
                  <a:lnTo>
                    <a:pt x="109" y="179"/>
                  </a:lnTo>
                  <a:lnTo>
                    <a:pt x="88" y="178"/>
                  </a:lnTo>
                  <a:lnTo>
                    <a:pt x="67" y="176"/>
                  </a:lnTo>
                  <a:lnTo>
                    <a:pt x="49" y="174"/>
                  </a:lnTo>
                  <a:lnTo>
                    <a:pt x="33" y="172"/>
                  </a:lnTo>
                  <a:lnTo>
                    <a:pt x="20" y="170"/>
                  </a:lnTo>
                  <a:lnTo>
                    <a:pt x="9" y="168"/>
                  </a:lnTo>
                  <a:lnTo>
                    <a:pt x="2" y="167"/>
                  </a:lnTo>
                  <a:lnTo>
                    <a:pt x="0" y="166"/>
                  </a:lnTo>
                  <a:lnTo>
                    <a:pt x="20" y="125"/>
                  </a:lnTo>
                  <a:lnTo>
                    <a:pt x="41" y="90"/>
                  </a:lnTo>
                  <a:lnTo>
                    <a:pt x="61" y="62"/>
                  </a:lnTo>
                  <a:lnTo>
                    <a:pt x="83" y="40"/>
                  </a:lnTo>
                  <a:lnTo>
                    <a:pt x="104" y="24"/>
                  </a:lnTo>
                  <a:lnTo>
                    <a:pt x="126" y="11"/>
                  </a:lnTo>
                  <a:lnTo>
                    <a:pt x="147" y="5"/>
                  </a:lnTo>
                  <a:lnTo>
                    <a:pt x="168" y="1"/>
                  </a:lnTo>
                  <a:lnTo>
                    <a:pt x="1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3" name="Freeform 27"/>
            <p:cNvSpPr>
              <a:spLocks/>
            </p:cNvSpPr>
            <p:nvPr/>
          </p:nvSpPr>
          <p:spPr bwMode="auto">
            <a:xfrm>
              <a:off x="7783513" y="4229893"/>
              <a:ext cx="444500" cy="260350"/>
            </a:xfrm>
            <a:custGeom>
              <a:avLst/>
              <a:gdLst>
                <a:gd name="T0" fmla="*/ 170 w 280"/>
                <a:gd name="T1" fmla="*/ 0 h 164"/>
                <a:gd name="T2" fmla="*/ 190 w 280"/>
                <a:gd name="T3" fmla="*/ 1 h 164"/>
                <a:gd name="T4" fmla="*/ 208 w 280"/>
                <a:gd name="T5" fmla="*/ 3 h 164"/>
                <a:gd name="T6" fmla="*/ 226 w 280"/>
                <a:gd name="T7" fmla="*/ 8 h 164"/>
                <a:gd name="T8" fmla="*/ 241 w 280"/>
                <a:gd name="T9" fmla="*/ 14 h 164"/>
                <a:gd name="T10" fmla="*/ 253 w 280"/>
                <a:gd name="T11" fmla="*/ 20 h 164"/>
                <a:gd name="T12" fmla="*/ 265 w 280"/>
                <a:gd name="T13" fmla="*/ 26 h 164"/>
                <a:gd name="T14" fmla="*/ 274 w 280"/>
                <a:gd name="T15" fmla="*/ 31 h 164"/>
                <a:gd name="T16" fmla="*/ 280 w 280"/>
                <a:gd name="T17" fmla="*/ 36 h 164"/>
                <a:gd name="T18" fmla="*/ 0 w 280"/>
                <a:gd name="T19" fmla="*/ 164 h 164"/>
                <a:gd name="T20" fmla="*/ 20 w 280"/>
                <a:gd name="T21" fmla="*/ 121 h 164"/>
                <a:gd name="T22" fmla="*/ 41 w 280"/>
                <a:gd name="T23" fmla="*/ 86 h 164"/>
                <a:gd name="T24" fmla="*/ 63 w 280"/>
                <a:gd name="T25" fmla="*/ 59 h 164"/>
                <a:gd name="T26" fmla="*/ 85 w 280"/>
                <a:gd name="T27" fmla="*/ 37 h 164"/>
                <a:gd name="T28" fmla="*/ 107 w 280"/>
                <a:gd name="T29" fmla="*/ 21 h 164"/>
                <a:gd name="T30" fmla="*/ 129 w 280"/>
                <a:gd name="T31" fmla="*/ 10 h 164"/>
                <a:gd name="T32" fmla="*/ 149 w 280"/>
                <a:gd name="T33" fmla="*/ 3 h 164"/>
                <a:gd name="T34" fmla="*/ 170 w 280"/>
                <a:gd name="T3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164">
                  <a:moveTo>
                    <a:pt x="170" y="0"/>
                  </a:moveTo>
                  <a:lnTo>
                    <a:pt x="190" y="1"/>
                  </a:lnTo>
                  <a:lnTo>
                    <a:pt x="208" y="3"/>
                  </a:lnTo>
                  <a:lnTo>
                    <a:pt x="226" y="8"/>
                  </a:lnTo>
                  <a:lnTo>
                    <a:pt x="241" y="14"/>
                  </a:lnTo>
                  <a:lnTo>
                    <a:pt x="253" y="20"/>
                  </a:lnTo>
                  <a:lnTo>
                    <a:pt x="265" y="26"/>
                  </a:lnTo>
                  <a:lnTo>
                    <a:pt x="274" y="31"/>
                  </a:lnTo>
                  <a:lnTo>
                    <a:pt x="280" y="36"/>
                  </a:lnTo>
                  <a:lnTo>
                    <a:pt x="0" y="164"/>
                  </a:lnTo>
                  <a:lnTo>
                    <a:pt x="20" y="121"/>
                  </a:lnTo>
                  <a:lnTo>
                    <a:pt x="41" y="86"/>
                  </a:lnTo>
                  <a:lnTo>
                    <a:pt x="63" y="59"/>
                  </a:lnTo>
                  <a:lnTo>
                    <a:pt x="85" y="37"/>
                  </a:lnTo>
                  <a:lnTo>
                    <a:pt x="107" y="21"/>
                  </a:lnTo>
                  <a:lnTo>
                    <a:pt x="129" y="10"/>
                  </a:lnTo>
                  <a:lnTo>
                    <a:pt x="149" y="3"/>
                  </a:lnTo>
                  <a:lnTo>
                    <a:pt x="1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4" name="Freeform 28"/>
            <p:cNvSpPr>
              <a:spLocks/>
            </p:cNvSpPr>
            <p:nvPr/>
          </p:nvSpPr>
          <p:spPr bwMode="auto">
            <a:xfrm>
              <a:off x="7645401" y="3966368"/>
              <a:ext cx="325438" cy="195263"/>
            </a:xfrm>
            <a:custGeom>
              <a:avLst/>
              <a:gdLst>
                <a:gd name="T0" fmla="*/ 104 w 205"/>
                <a:gd name="T1" fmla="*/ 0 h 123"/>
                <a:gd name="T2" fmla="*/ 122 w 205"/>
                <a:gd name="T3" fmla="*/ 0 h 123"/>
                <a:gd name="T4" fmla="*/ 139 w 205"/>
                <a:gd name="T5" fmla="*/ 4 h 123"/>
                <a:gd name="T6" fmla="*/ 153 w 205"/>
                <a:gd name="T7" fmla="*/ 11 h 123"/>
                <a:gd name="T8" fmla="*/ 166 w 205"/>
                <a:gd name="T9" fmla="*/ 19 h 123"/>
                <a:gd name="T10" fmla="*/ 176 w 205"/>
                <a:gd name="T11" fmla="*/ 29 h 123"/>
                <a:gd name="T12" fmla="*/ 185 w 205"/>
                <a:gd name="T13" fmla="*/ 39 h 123"/>
                <a:gd name="T14" fmla="*/ 191 w 205"/>
                <a:gd name="T15" fmla="*/ 48 h 123"/>
                <a:gd name="T16" fmla="*/ 197 w 205"/>
                <a:gd name="T17" fmla="*/ 59 h 123"/>
                <a:gd name="T18" fmla="*/ 201 w 205"/>
                <a:gd name="T19" fmla="*/ 67 h 123"/>
                <a:gd name="T20" fmla="*/ 203 w 205"/>
                <a:gd name="T21" fmla="*/ 74 h 123"/>
                <a:gd name="T22" fmla="*/ 204 w 205"/>
                <a:gd name="T23" fmla="*/ 78 h 123"/>
                <a:gd name="T24" fmla="*/ 205 w 205"/>
                <a:gd name="T25" fmla="*/ 79 h 123"/>
                <a:gd name="T26" fmla="*/ 193 w 205"/>
                <a:gd name="T27" fmla="*/ 99 h 123"/>
                <a:gd name="T28" fmla="*/ 178 w 205"/>
                <a:gd name="T29" fmla="*/ 112 h 123"/>
                <a:gd name="T30" fmla="*/ 163 w 205"/>
                <a:gd name="T31" fmla="*/ 120 h 123"/>
                <a:gd name="T32" fmla="*/ 146 w 205"/>
                <a:gd name="T33" fmla="*/ 123 h 123"/>
                <a:gd name="T34" fmla="*/ 129 w 205"/>
                <a:gd name="T35" fmla="*/ 122 h 123"/>
                <a:gd name="T36" fmla="*/ 112 w 205"/>
                <a:gd name="T37" fmla="*/ 117 h 123"/>
                <a:gd name="T38" fmla="*/ 96 w 205"/>
                <a:gd name="T39" fmla="*/ 111 h 123"/>
                <a:gd name="T40" fmla="*/ 78 w 205"/>
                <a:gd name="T41" fmla="*/ 102 h 123"/>
                <a:gd name="T42" fmla="*/ 62 w 205"/>
                <a:gd name="T43" fmla="*/ 92 h 123"/>
                <a:gd name="T44" fmla="*/ 47 w 205"/>
                <a:gd name="T45" fmla="*/ 81 h 123"/>
                <a:gd name="T46" fmla="*/ 34 w 205"/>
                <a:gd name="T47" fmla="*/ 70 h 123"/>
                <a:gd name="T48" fmla="*/ 23 w 205"/>
                <a:gd name="T49" fmla="*/ 60 h 123"/>
                <a:gd name="T50" fmla="*/ 12 w 205"/>
                <a:gd name="T51" fmla="*/ 51 h 123"/>
                <a:gd name="T52" fmla="*/ 5 w 205"/>
                <a:gd name="T53" fmla="*/ 42 h 123"/>
                <a:gd name="T54" fmla="*/ 1 w 205"/>
                <a:gd name="T55" fmla="*/ 38 h 123"/>
                <a:gd name="T56" fmla="*/ 0 w 205"/>
                <a:gd name="T57" fmla="*/ 36 h 123"/>
                <a:gd name="T58" fmla="*/ 30 w 205"/>
                <a:gd name="T59" fmla="*/ 19 h 123"/>
                <a:gd name="T60" fmla="*/ 57 w 205"/>
                <a:gd name="T61" fmla="*/ 8 h 123"/>
                <a:gd name="T62" fmla="*/ 82 w 205"/>
                <a:gd name="T63" fmla="*/ 2 h 123"/>
                <a:gd name="T64" fmla="*/ 104 w 205"/>
                <a:gd name="T6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 h="123">
                  <a:moveTo>
                    <a:pt x="104" y="0"/>
                  </a:moveTo>
                  <a:lnTo>
                    <a:pt x="122" y="0"/>
                  </a:lnTo>
                  <a:lnTo>
                    <a:pt x="139" y="4"/>
                  </a:lnTo>
                  <a:lnTo>
                    <a:pt x="153" y="11"/>
                  </a:lnTo>
                  <a:lnTo>
                    <a:pt x="166" y="19"/>
                  </a:lnTo>
                  <a:lnTo>
                    <a:pt x="176" y="29"/>
                  </a:lnTo>
                  <a:lnTo>
                    <a:pt x="185" y="39"/>
                  </a:lnTo>
                  <a:lnTo>
                    <a:pt x="191" y="48"/>
                  </a:lnTo>
                  <a:lnTo>
                    <a:pt x="197" y="59"/>
                  </a:lnTo>
                  <a:lnTo>
                    <a:pt x="201" y="67"/>
                  </a:lnTo>
                  <a:lnTo>
                    <a:pt x="203" y="74"/>
                  </a:lnTo>
                  <a:lnTo>
                    <a:pt x="204" y="78"/>
                  </a:lnTo>
                  <a:lnTo>
                    <a:pt x="205" y="79"/>
                  </a:lnTo>
                  <a:lnTo>
                    <a:pt x="193" y="99"/>
                  </a:lnTo>
                  <a:lnTo>
                    <a:pt x="178" y="112"/>
                  </a:lnTo>
                  <a:lnTo>
                    <a:pt x="163" y="120"/>
                  </a:lnTo>
                  <a:lnTo>
                    <a:pt x="146" y="123"/>
                  </a:lnTo>
                  <a:lnTo>
                    <a:pt x="129" y="122"/>
                  </a:lnTo>
                  <a:lnTo>
                    <a:pt x="112" y="117"/>
                  </a:lnTo>
                  <a:lnTo>
                    <a:pt x="96" y="111"/>
                  </a:lnTo>
                  <a:lnTo>
                    <a:pt x="78" y="102"/>
                  </a:lnTo>
                  <a:lnTo>
                    <a:pt x="62" y="92"/>
                  </a:lnTo>
                  <a:lnTo>
                    <a:pt x="47" y="81"/>
                  </a:lnTo>
                  <a:lnTo>
                    <a:pt x="34" y="70"/>
                  </a:lnTo>
                  <a:lnTo>
                    <a:pt x="23" y="60"/>
                  </a:lnTo>
                  <a:lnTo>
                    <a:pt x="12" y="51"/>
                  </a:lnTo>
                  <a:lnTo>
                    <a:pt x="5" y="42"/>
                  </a:lnTo>
                  <a:lnTo>
                    <a:pt x="1" y="38"/>
                  </a:lnTo>
                  <a:lnTo>
                    <a:pt x="0" y="36"/>
                  </a:lnTo>
                  <a:lnTo>
                    <a:pt x="30" y="19"/>
                  </a:lnTo>
                  <a:lnTo>
                    <a:pt x="57" y="8"/>
                  </a:lnTo>
                  <a:lnTo>
                    <a:pt x="82" y="2"/>
                  </a:lnTo>
                  <a:lnTo>
                    <a:pt x="1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5" name="Freeform 29"/>
            <p:cNvSpPr>
              <a:spLocks/>
            </p:cNvSpPr>
            <p:nvPr/>
          </p:nvSpPr>
          <p:spPr bwMode="auto">
            <a:xfrm>
              <a:off x="7646988" y="3966368"/>
              <a:ext cx="322263" cy="120650"/>
            </a:xfrm>
            <a:custGeom>
              <a:avLst/>
              <a:gdLst>
                <a:gd name="T0" fmla="*/ 102 w 203"/>
                <a:gd name="T1" fmla="*/ 0 h 76"/>
                <a:gd name="T2" fmla="*/ 120 w 203"/>
                <a:gd name="T3" fmla="*/ 0 h 76"/>
                <a:gd name="T4" fmla="*/ 136 w 203"/>
                <a:gd name="T5" fmla="*/ 4 h 76"/>
                <a:gd name="T6" fmla="*/ 151 w 203"/>
                <a:gd name="T7" fmla="*/ 10 h 76"/>
                <a:gd name="T8" fmla="*/ 163 w 203"/>
                <a:gd name="T9" fmla="*/ 17 h 76"/>
                <a:gd name="T10" fmla="*/ 173 w 203"/>
                <a:gd name="T11" fmla="*/ 26 h 76"/>
                <a:gd name="T12" fmla="*/ 182 w 203"/>
                <a:gd name="T13" fmla="*/ 36 h 76"/>
                <a:gd name="T14" fmla="*/ 189 w 203"/>
                <a:gd name="T15" fmla="*/ 46 h 76"/>
                <a:gd name="T16" fmla="*/ 194 w 203"/>
                <a:gd name="T17" fmla="*/ 55 h 76"/>
                <a:gd name="T18" fmla="*/ 199 w 203"/>
                <a:gd name="T19" fmla="*/ 64 h 76"/>
                <a:gd name="T20" fmla="*/ 201 w 203"/>
                <a:gd name="T21" fmla="*/ 71 h 76"/>
                <a:gd name="T22" fmla="*/ 203 w 203"/>
                <a:gd name="T23" fmla="*/ 76 h 76"/>
                <a:gd name="T24" fmla="*/ 0 w 203"/>
                <a:gd name="T25" fmla="*/ 34 h 76"/>
                <a:gd name="T26" fmla="*/ 30 w 203"/>
                <a:gd name="T27" fmla="*/ 19 h 76"/>
                <a:gd name="T28" fmla="*/ 56 w 203"/>
                <a:gd name="T29" fmla="*/ 8 h 76"/>
                <a:gd name="T30" fmla="*/ 80 w 203"/>
                <a:gd name="T31" fmla="*/ 2 h 76"/>
                <a:gd name="T32" fmla="*/ 102 w 203"/>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76">
                  <a:moveTo>
                    <a:pt x="102" y="0"/>
                  </a:moveTo>
                  <a:lnTo>
                    <a:pt x="120" y="0"/>
                  </a:lnTo>
                  <a:lnTo>
                    <a:pt x="136" y="4"/>
                  </a:lnTo>
                  <a:lnTo>
                    <a:pt x="151" y="10"/>
                  </a:lnTo>
                  <a:lnTo>
                    <a:pt x="163" y="17"/>
                  </a:lnTo>
                  <a:lnTo>
                    <a:pt x="173" y="26"/>
                  </a:lnTo>
                  <a:lnTo>
                    <a:pt x="182" y="36"/>
                  </a:lnTo>
                  <a:lnTo>
                    <a:pt x="189" y="46"/>
                  </a:lnTo>
                  <a:lnTo>
                    <a:pt x="194" y="55"/>
                  </a:lnTo>
                  <a:lnTo>
                    <a:pt x="199" y="64"/>
                  </a:lnTo>
                  <a:lnTo>
                    <a:pt x="201" y="71"/>
                  </a:lnTo>
                  <a:lnTo>
                    <a:pt x="203" y="76"/>
                  </a:lnTo>
                  <a:lnTo>
                    <a:pt x="0" y="34"/>
                  </a:lnTo>
                  <a:lnTo>
                    <a:pt x="30" y="19"/>
                  </a:lnTo>
                  <a:lnTo>
                    <a:pt x="56" y="8"/>
                  </a:lnTo>
                  <a:lnTo>
                    <a:pt x="80" y="2"/>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6" name="Freeform 30"/>
            <p:cNvSpPr>
              <a:spLocks/>
            </p:cNvSpPr>
            <p:nvPr/>
          </p:nvSpPr>
          <p:spPr bwMode="auto">
            <a:xfrm>
              <a:off x="7970838" y="3675856"/>
              <a:ext cx="255588" cy="404813"/>
            </a:xfrm>
            <a:custGeom>
              <a:avLst/>
              <a:gdLst>
                <a:gd name="T0" fmla="*/ 115 w 161"/>
                <a:gd name="T1" fmla="*/ 0 h 255"/>
                <a:gd name="T2" fmla="*/ 131 w 161"/>
                <a:gd name="T3" fmla="*/ 39 h 255"/>
                <a:gd name="T4" fmla="*/ 145 w 161"/>
                <a:gd name="T5" fmla="*/ 72 h 255"/>
                <a:gd name="T6" fmla="*/ 153 w 161"/>
                <a:gd name="T7" fmla="*/ 103 h 255"/>
                <a:gd name="T8" fmla="*/ 159 w 161"/>
                <a:gd name="T9" fmla="*/ 130 h 255"/>
                <a:gd name="T10" fmla="*/ 161 w 161"/>
                <a:gd name="T11" fmla="*/ 153 h 255"/>
                <a:gd name="T12" fmla="*/ 161 w 161"/>
                <a:gd name="T13" fmla="*/ 174 h 255"/>
                <a:gd name="T14" fmla="*/ 157 w 161"/>
                <a:gd name="T15" fmla="*/ 191 h 255"/>
                <a:gd name="T16" fmla="*/ 153 w 161"/>
                <a:gd name="T17" fmla="*/ 206 h 255"/>
                <a:gd name="T18" fmla="*/ 146 w 161"/>
                <a:gd name="T19" fmla="*/ 217 h 255"/>
                <a:gd name="T20" fmla="*/ 138 w 161"/>
                <a:gd name="T21" fmla="*/ 228 h 255"/>
                <a:gd name="T22" fmla="*/ 128 w 161"/>
                <a:gd name="T23" fmla="*/ 236 h 255"/>
                <a:gd name="T24" fmla="*/ 118 w 161"/>
                <a:gd name="T25" fmla="*/ 243 h 255"/>
                <a:gd name="T26" fmla="*/ 109 w 161"/>
                <a:gd name="T27" fmla="*/ 247 h 255"/>
                <a:gd name="T28" fmla="*/ 98 w 161"/>
                <a:gd name="T29" fmla="*/ 251 h 255"/>
                <a:gd name="T30" fmla="*/ 89 w 161"/>
                <a:gd name="T31" fmla="*/ 253 h 255"/>
                <a:gd name="T32" fmla="*/ 81 w 161"/>
                <a:gd name="T33" fmla="*/ 254 h 255"/>
                <a:gd name="T34" fmla="*/ 74 w 161"/>
                <a:gd name="T35" fmla="*/ 255 h 255"/>
                <a:gd name="T36" fmla="*/ 68 w 161"/>
                <a:gd name="T37" fmla="*/ 255 h 255"/>
                <a:gd name="T38" fmla="*/ 65 w 161"/>
                <a:gd name="T39" fmla="*/ 255 h 255"/>
                <a:gd name="T40" fmla="*/ 64 w 161"/>
                <a:gd name="T41" fmla="*/ 255 h 255"/>
                <a:gd name="T42" fmla="*/ 37 w 161"/>
                <a:gd name="T43" fmla="*/ 236 h 255"/>
                <a:gd name="T44" fmla="*/ 19 w 161"/>
                <a:gd name="T45" fmla="*/ 216 h 255"/>
                <a:gd name="T46" fmla="*/ 7 w 161"/>
                <a:gd name="T47" fmla="*/ 195 h 255"/>
                <a:gd name="T48" fmla="*/ 1 w 161"/>
                <a:gd name="T49" fmla="*/ 175 h 255"/>
                <a:gd name="T50" fmla="*/ 0 w 161"/>
                <a:gd name="T51" fmla="*/ 154 h 255"/>
                <a:gd name="T52" fmla="*/ 4 w 161"/>
                <a:gd name="T53" fmla="*/ 134 h 255"/>
                <a:gd name="T54" fmla="*/ 11 w 161"/>
                <a:gd name="T55" fmla="*/ 115 h 255"/>
                <a:gd name="T56" fmla="*/ 20 w 161"/>
                <a:gd name="T57" fmla="*/ 96 h 255"/>
                <a:gd name="T58" fmla="*/ 31 w 161"/>
                <a:gd name="T59" fmla="*/ 79 h 255"/>
                <a:gd name="T60" fmla="*/ 45 w 161"/>
                <a:gd name="T61" fmla="*/ 62 h 255"/>
                <a:gd name="T62" fmla="*/ 59 w 161"/>
                <a:gd name="T63" fmla="*/ 47 h 255"/>
                <a:gd name="T64" fmla="*/ 73 w 161"/>
                <a:gd name="T65" fmla="*/ 34 h 255"/>
                <a:gd name="T66" fmla="*/ 86 w 161"/>
                <a:gd name="T67" fmla="*/ 22 h 255"/>
                <a:gd name="T68" fmla="*/ 97 w 161"/>
                <a:gd name="T69" fmla="*/ 13 h 255"/>
                <a:gd name="T70" fmla="*/ 107 w 161"/>
                <a:gd name="T71" fmla="*/ 6 h 255"/>
                <a:gd name="T72" fmla="*/ 112 w 161"/>
                <a:gd name="T73" fmla="*/ 2 h 255"/>
                <a:gd name="T74" fmla="*/ 115 w 161"/>
                <a:gd name="T7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255">
                  <a:moveTo>
                    <a:pt x="115" y="0"/>
                  </a:moveTo>
                  <a:lnTo>
                    <a:pt x="131" y="39"/>
                  </a:lnTo>
                  <a:lnTo>
                    <a:pt x="145" y="72"/>
                  </a:lnTo>
                  <a:lnTo>
                    <a:pt x="153" y="103"/>
                  </a:lnTo>
                  <a:lnTo>
                    <a:pt x="159" y="130"/>
                  </a:lnTo>
                  <a:lnTo>
                    <a:pt x="161" y="153"/>
                  </a:lnTo>
                  <a:lnTo>
                    <a:pt x="161" y="174"/>
                  </a:lnTo>
                  <a:lnTo>
                    <a:pt x="157" y="191"/>
                  </a:lnTo>
                  <a:lnTo>
                    <a:pt x="153" y="206"/>
                  </a:lnTo>
                  <a:lnTo>
                    <a:pt x="146" y="217"/>
                  </a:lnTo>
                  <a:lnTo>
                    <a:pt x="138" y="228"/>
                  </a:lnTo>
                  <a:lnTo>
                    <a:pt x="128" y="236"/>
                  </a:lnTo>
                  <a:lnTo>
                    <a:pt x="118" y="243"/>
                  </a:lnTo>
                  <a:lnTo>
                    <a:pt x="109" y="247"/>
                  </a:lnTo>
                  <a:lnTo>
                    <a:pt x="98" y="251"/>
                  </a:lnTo>
                  <a:lnTo>
                    <a:pt x="89" y="253"/>
                  </a:lnTo>
                  <a:lnTo>
                    <a:pt x="81" y="254"/>
                  </a:lnTo>
                  <a:lnTo>
                    <a:pt x="74" y="255"/>
                  </a:lnTo>
                  <a:lnTo>
                    <a:pt x="68" y="255"/>
                  </a:lnTo>
                  <a:lnTo>
                    <a:pt x="65" y="255"/>
                  </a:lnTo>
                  <a:lnTo>
                    <a:pt x="64" y="255"/>
                  </a:lnTo>
                  <a:lnTo>
                    <a:pt x="37" y="236"/>
                  </a:lnTo>
                  <a:lnTo>
                    <a:pt x="19" y="216"/>
                  </a:lnTo>
                  <a:lnTo>
                    <a:pt x="7" y="195"/>
                  </a:lnTo>
                  <a:lnTo>
                    <a:pt x="1" y="175"/>
                  </a:lnTo>
                  <a:lnTo>
                    <a:pt x="0" y="154"/>
                  </a:lnTo>
                  <a:lnTo>
                    <a:pt x="4" y="134"/>
                  </a:lnTo>
                  <a:lnTo>
                    <a:pt x="11" y="115"/>
                  </a:lnTo>
                  <a:lnTo>
                    <a:pt x="20" y="96"/>
                  </a:lnTo>
                  <a:lnTo>
                    <a:pt x="31" y="79"/>
                  </a:lnTo>
                  <a:lnTo>
                    <a:pt x="45" y="62"/>
                  </a:lnTo>
                  <a:lnTo>
                    <a:pt x="59" y="47"/>
                  </a:lnTo>
                  <a:lnTo>
                    <a:pt x="73" y="34"/>
                  </a:lnTo>
                  <a:lnTo>
                    <a:pt x="86" y="22"/>
                  </a:lnTo>
                  <a:lnTo>
                    <a:pt x="97" y="13"/>
                  </a:lnTo>
                  <a:lnTo>
                    <a:pt x="107" y="6"/>
                  </a:lnTo>
                  <a:lnTo>
                    <a:pt x="112" y="2"/>
                  </a:lnTo>
                  <a:lnTo>
                    <a:pt x="1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7" name="Freeform 31"/>
            <p:cNvSpPr>
              <a:spLocks/>
            </p:cNvSpPr>
            <p:nvPr/>
          </p:nvSpPr>
          <p:spPr bwMode="auto">
            <a:xfrm>
              <a:off x="8078788" y="3680618"/>
              <a:ext cx="149225" cy="398463"/>
            </a:xfrm>
            <a:custGeom>
              <a:avLst/>
              <a:gdLst>
                <a:gd name="T0" fmla="*/ 48 w 94"/>
                <a:gd name="T1" fmla="*/ 0 h 251"/>
                <a:gd name="T2" fmla="*/ 65 w 94"/>
                <a:gd name="T3" fmla="*/ 39 h 251"/>
                <a:gd name="T4" fmla="*/ 78 w 94"/>
                <a:gd name="T5" fmla="*/ 72 h 251"/>
                <a:gd name="T6" fmla="*/ 86 w 94"/>
                <a:gd name="T7" fmla="*/ 102 h 251"/>
                <a:gd name="T8" fmla="*/ 92 w 94"/>
                <a:gd name="T9" fmla="*/ 129 h 251"/>
                <a:gd name="T10" fmla="*/ 94 w 94"/>
                <a:gd name="T11" fmla="*/ 151 h 251"/>
                <a:gd name="T12" fmla="*/ 94 w 94"/>
                <a:gd name="T13" fmla="*/ 172 h 251"/>
                <a:gd name="T14" fmla="*/ 91 w 94"/>
                <a:gd name="T15" fmla="*/ 188 h 251"/>
                <a:gd name="T16" fmla="*/ 86 w 94"/>
                <a:gd name="T17" fmla="*/ 202 h 251"/>
                <a:gd name="T18" fmla="*/ 79 w 94"/>
                <a:gd name="T19" fmla="*/ 214 h 251"/>
                <a:gd name="T20" fmla="*/ 71 w 94"/>
                <a:gd name="T21" fmla="*/ 224 h 251"/>
                <a:gd name="T22" fmla="*/ 62 w 94"/>
                <a:gd name="T23" fmla="*/ 231 h 251"/>
                <a:gd name="T24" fmla="*/ 52 w 94"/>
                <a:gd name="T25" fmla="*/ 237 h 251"/>
                <a:gd name="T26" fmla="*/ 42 w 94"/>
                <a:gd name="T27" fmla="*/ 242 h 251"/>
                <a:gd name="T28" fmla="*/ 32 w 94"/>
                <a:gd name="T29" fmla="*/ 244 h 251"/>
                <a:gd name="T30" fmla="*/ 22 w 94"/>
                <a:gd name="T31" fmla="*/ 248 h 251"/>
                <a:gd name="T32" fmla="*/ 13 w 94"/>
                <a:gd name="T33" fmla="*/ 249 h 251"/>
                <a:gd name="T34" fmla="*/ 6 w 94"/>
                <a:gd name="T35" fmla="*/ 250 h 251"/>
                <a:gd name="T36" fmla="*/ 0 w 94"/>
                <a:gd name="T37" fmla="*/ 251 h 251"/>
                <a:gd name="T38" fmla="*/ 48 w 94"/>
                <a:gd name="T3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251">
                  <a:moveTo>
                    <a:pt x="48" y="0"/>
                  </a:moveTo>
                  <a:lnTo>
                    <a:pt x="65" y="39"/>
                  </a:lnTo>
                  <a:lnTo>
                    <a:pt x="78" y="72"/>
                  </a:lnTo>
                  <a:lnTo>
                    <a:pt x="86" y="102"/>
                  </a:lnTo>
                  <a:lnTo>
                    <a:pt x="92" y="129"/>
                  </a:lnTo>
                  <a:lnTo>
                    <a:pt x="94" y="151"/>
                  </a:lnTo>
                  <a:lnTo>
                    <a:pt x="94" y="172"/>
                  </a:lnTo>
                  <a:lnTo>
                    <a:pt x="91" y="188"/>
                  </a:lnTo>
                  <a:lnTo>
                    <a:pt x="86" y="202"/>
                  </a:lnTo>
                  <a:lnTo>
                    <a:pt x="79" y="214"/>
                  </a:lnTo>
                  <a:lnTo>
                    <a:pt x="71" y="224"/>
                  </a:lnTo>
                  <a:lnTo>
                    <a:pt x="62" y="231"/>
                  </a:lnTo>
                  <a:lnTo>
                    <a:pt x="52" y="237"/>
                  </a:lnTo>
                  <a:lnTo>
                    <a:pt x="42" y="242"/>
                  </a:lnTo>
                  <a:lnTo>
                    <a:pt x="32" y="244"/>
                  </a:lnTo>
                  <a:lnTo>
                    <a:pt x="22" y="248"/>
                  </a:lnTo>
                  <a:lnTo>
                    <a:pt x="13" y="249"/>
                  </a:lnTo>
                  <a:lnTo>
                    <a:pt x="6" y="250"/>
                  </a:lnTo>
                  <a:lnTo>
                    <a:pt x="0" y="251"/>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8" name="Freeform 32"/>
            <p:cNvSpPr>
              <a:spLocks/>
            </p:cNvSpPr>
            <p:nvPr/>
          </p:nvSpPr>
          <p:spPr bwMode="auto">
            <a:xfrm>
              <a:off x="8524876" y="3301206"/>
              <a:ext cx="187325" cy="141288"/>
            </a:xfrm>
            <a:custGeom>
              <a:avLst/>
              <a:gdLst>
                <a:gd name="T0" fmla="*/ 68 w 118"/>
                <a:gd name="T1" fmla="*/ 0 h 89"/>
                <a:gd name="T2" fmla="*/ 81 w 118"/>
                <a:gd name="T3" fmla="*/ 0 h 89"/>
                <a:gd name="T4" fmla="*/ 94 w 118"/>
                <a:gd name="T5" fmla="*/ 2 h 89"/>
                <a:gd name="T6" fmla="*/ 103 w 118"/>
                <a:gd name="T7" fmla="*/ 3 h 89"/>
                <a:gd name="T8" fmla="*/ 111 w 118"/>
                <a:gd name="T9" fmla="*/ 6 h 89"/>
                <a:gd name="T10" fmla="*/ 117 w 118"/>
                <a:gd name="T11" fmla="*/ 7 h 89"/>
                <a:gd name="T12" fmla="*/ 118 w 118"/>
                <a:gd name="T13" fmla="*/ 8 h 89"/>
                <a:gd name="T14" fmla="*/ 103 w 118"/>
                <a:gd name="T15" fmla="*/ 36 h 89"/>
                <a:gd name="T16" fmla="*/ 89 w 118"/>
                <a:gd name="T17" fmla="*/ 56 h 89"/>
                <a:gd name="T18" fmla="*/ 75 w 118"/>
                <a:gd name="T19" fmla="*/ 71 h 89"/>
                <a:gd name="T20" fmla="*/ 62 w 118"/>
                <a:gd name="T21" fmla="*/ 82 h 89"/>
                <a:gd name="T22" fmla="*/ 50 w 118"/>
                <a:gd name="T23" fmla="*/ 88 h 89"/>
                <a:gd name="T24" fmla="*/ 39 w 118"/>
                <a:gd name="T25" fmla="*/ 89 h 89"/>
                <a:gd name="T26" fmla="*/ 29 w 118"/>
                <a:gd name="T27" fmla="*/ 88 h 89"/>
                <a:gd name="T28" fmla="*/ 21 w 118"/>
                <a:gd name="T29" fmla="*/ 85 h 89"/>
                <a:gd name="T30" fmla="*/ 14 w 118"/>
                <a:gd name="T31" fmla="*/ 81 h 89"/>
                <a:gd name="T32" fmla="*/ 8 w 118"/>
                <a:gd name="T33" fmla="*/ 76 h 89"/>
                <a:gd name="T34" fmla="*/ 4 w 118"/>
                <a:gd name="T35" fmla="*/ 73 h 89"/>
                <a:gd name="T36" fmla="*/ 0 w 118"/>
                <a:gd name="T37" fmla="*/ 69 h 89"/>
                <a:gd name="T38" fmla="*/ 0 w 118"/>
                <a:gd name="T39" fmla="*/ 68 h 89"/>
                <a:gd name="T40" fmla="*/ 0 w 118"/>
                <a:gd name="T41" fmla="*/ 48 h 89"/>
                <a:gd name="T42" fmla="*/ 4 w 118"/>
                <a:gd name="T43" fmla="*/ 32 h 89"/>
                <a:gd name="T44" fmla="*/ 10 w 118"/>
                <a:gd name="T45" fmla="*/ 21 h 89"/>
                <a:gd name="T46" fmla="*/ 20 w 118"/>
                <a:gd name="T47" fmla="*/ 11 h 89"/>
                <a:gd name="T48" fmla="*/ 30 w 118"/>
                <a:gd name="T49" fmla="*/ 6 h 89"/>
                <a:gd name="T50" fmla="*/ 43 w 118"/>
                <a:gd name="T51" fmla="*/ 1 h 89"/>
                <a:gd name="T52" fmla="*/ 56 w 118"/>
                <a:gd name="T53" fmla="*/ 0 h 89"/>
                <a:gd name="T54" fmla="*/ 68 w 118"/>
                <a:gd name="T5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89">
                  <a:moveTo>
                    <a:pt x="68" y="0"/>
                  </a:moveTo>
                  <a:lnTo>
                    <a:pt x="81" y="0"/>
                  </a:lnTo>
                  <a:lnTo>
                    <a:pt x="94" y="2"/>
                  </a:lnTo>
                  <a:lnTo>
                    <a:pt x="103" y="3"/>
                  </a:lnTo>
                  <a:lnTo>
                    <a:pt x="111" y="6"/>
                  </a:lnTo>
                  <a:lnTo>
                    <a:pt x="117" y="7"/>
                  </a:lnTo>
                  <a:lnTo>
                    <a:pt x="118" y="8"/>
                  </a:lnTo>
                  <a:lnTo>
                    <a:pt x="103" y="36"/>
                  </a:lnTo>
                  <a:lnTo>
                    <a:pt x="89" y="56"/>
                  </a:lnTo>
                  <a:lnTo>
                    <a:pt x="75" y="71"/>
                  </a:lnTo>
                  <a:lnTo>
                    <a:pt x="62" y="82"/>
                  </a:lnTo>
                  <a:lnTo>
                    <a:pt x="50" y="88"/>
                  </a:lnTo>
                  <a:lnTo>
                    <a:pt x="39" y="89"/>
                  </a:lnTo>
                  <a:lnTo>
                    <a:pt x="29" y="88"/>
                  </a:lnTo>
                  <a:lnTo>
                    <a:pt x="21" y="85"/>
                  </a:lnTo>
                  <a:lnTo>
                    <a:pt x="14" y="81"/>
                  </a:lnTo>
                  <a:lnTo>
                    <a:pt x="8" y="76"/>
                  </a:lnTo>
                  <a:lnTo>
                    <a:pt x="4" y="73"/>
                  </a:lnTo>
                  <a:lnTo>
                    <a:pt x="0" y="69"/>
                  </a:lnTo>
                  <a:lnTo>
                    <a:pt x="0" y="68"/>
                  </a:lnTo>
                  <a:lnTo>
                    <a:pt x="0" y="48"/>
                  </a:lnTo>
                  <a:lnTo>
                    <a:pt x="4" y="32"/>
                  </a:lnTo>
                  <a:lnTo>
                    <a:pt x="10" y="21"/>
                  </a:lnTo>
                  <a:lnTo>
                    <a:pt x="20" y="11"/>
                  </a:lnTo>
                  <a:lnTo>
                    <a:pt x="30" y="6"/>
                  </a:lnTo>
                  <a:lnTo>
                    <a:pt x="43" y="1"/>
                  </a:lnTo>
                  <a:lnTo>
                    <a:pt x="56" y="0"/>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69" name="Freeform 33"/>
            <p:cNvSpPr>
              <a:spLocks/>
            </p:cNvSpPr>
            <p:nvPr/>
          </p:nvSpPr>
          <p:spPr bwMode="auto">
            <a:xfrm>
              <a:off x="8526463" y="3315493"/>
              <a:ext cx="185738" cy="127000"/>
            </a:xfrm>
            <a:custGeom>
              <a:avLst/>
              <a:gdLst>
                <a:gd name="T0" fmla="*/ 117 w 117"/>
                <a:gd name="T1" fmla="*/ 0 h 80"/>
                <a:gd name="T2" fmla="*/ 102 w 117"/>
                <a:gd name="T3" fmla="*/ 28 h 80"/>
                <a:gd name="T4" fmla="*/ 88 w 117"/>
                <a:gd name="T5" fmla="*/ 47 h 80"/>
                <a:gd name="T6" fmla="*/ 74 w 117"/>
                <a:gd name="T7" fmla="*/ 62 h 80"/>
                <a:gd name="T8" fmla="*/ 63 w 117"/>
                <a:gd name="T9" fmla="*/ 73 h 80"/>
                <a:gd name="T10" fmla="*/ 51 w 117"/>
                <a:gd name="T11" fmla="*/ 79 h 80"/>
                <a:gd name="T12" fmla="*/ 41 w 117"/>
                <a:gd name="T13" fmla="*/ 80 h 80"/>
                <a:gd name="T14" fmla="*/ 31 w 117"/>
                <a:gd name="T15" fmla="*/ 80 h 80"/>
                <a:gd name="T16" fmla="*/ 22 w 117"/>
                <a:gd name="T17" fmla="*/ 76 h 80"/>
                <a:gd name="T18" fmla="*/ 15 w 117"/>
                <a:gd name="T19" fmla="*/ 73 h 80"/>
                <a:gd name="T20" fmla="*/ 9 w 117"/>
                <a:gd name="T21" fmla="*/ 68 h 80"/>
                <a:gd name="T22" fmla="*/ 4 w 117"/>
                <a:gd name="T23" fmla="*/ 64 h 80"/>
                <a:gd name="T24" fmla="*/ 0 w 117"/>
                <a:gd name="T25" fmla="*/ 60 h 80"/>
                <a:gd name="T26" fmla="*/ 117 w 117"/>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80">
                  <a:moveTo>
                    <a:pt x="117" y="0"/>
                  </a:moveTo>
                  <a:lnTo>
                    <a:pt x="102" y="28"/>
                  </a:lnTo>
                  <a:lnTo>
                    <a:pt x="88" y="47"/>
                  </a:lnTo>
                  <a:lnTo>
                    <a:pt x="74" y="62"/>
                  </a:lnTo>
                  <a:lnTo>
                    <a:pt x="63" y="73"/>
                  </a:lnTo>
                  <a:lnTo>
                    <a:pt x="51" y="79"/>
                  </a:lnTo>
                  <a:lnTo>
                    <a:pt x="41" y="80"/>
                  </a:lnTo>
                  <a:lnTo>
                    <a:pt x="31" y="80"/>
                  </a:lnTo>
                  <a:lnTo>
                    <a:pt x="22" y="76"/>
                  </a:lnTo>
                  <a:lnTo>
                    <a:pt x="15" y="73"/>
                  </a:lnTo>
                  <a:lnTo>
                    <a:pt x="9" y="68"/>
                  </a:lnTo>
                  <a:lnTo>
                    <a:pt x="4" y="64"/>
                  </a:lnTo>
                  <a:lnTo>
                    <a:pt x="0" y="60"/>
                  </a:lnTo>
                  <a:lnTo>
                    <a:pt x="1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0" name="Freeform 34"/>
            <p:cNvSpPr>
              <a:spLocks/>
            </p:cNvSpPr>
            <p:nvPr/>
          </p:nvSpPr>
          <p:spPr bwMode="auto">
            <a:xfrm>
              <a:off x="8621713" y="4452143"/>
              <a:ext cx="285750" cy="254000"/>
            </a:xfrm>
            <a:custGeom>
              <a:avLst/>
              <a:gdLst>
                <a:gd name="T0" fmla="*/ 81 w 180"/>
                <a:gd name="T1" fmla="*/ 0 h 160"/>
                <a:gd name="T2" fmla="*/ 98 w 180"/>
                <a:gd name="T3" fmla="*/ 4 h 160"/>
                <a:gd name="T4" fmla="*/ 115 w 180"/>
                <a:gd name="T5" fmla="*/ 11 h 160"/>
                <a:gd name="T6" fmla="*/ 127 w 180"/>
                <a:gd name="T7" fmla="*/ 23 h 160"/>
                <a:gd name="T8" fmla="*/ 139 w 180"/>
                <a:gd name="T9" fmla="*/ 35 h 160"/>
                <a:gd name="T10" fmla="*/ 149 w 180"/>
                <a:gd name="T11" fmla="*/ 50 h 160"/>
                <a:gd name="T12" fmla="*/ 157 w 180"/>
                <a:gd name="T13" fmla="*/ 66 h 160"/>
                <a:gd name="T14" fmla="*/ 163 w 180"/>
                <a:gd name="T15" fmla="*/ 83 h 160"/>
                <a:gd name="T16" fmla="*/ 169 w 180"/>
                <a:gd name="T17" fmla="*/ 100 h 160"/>
                <a:gd name="T18" fmla="*/ 172 w 180"/>
                <a:gd name="T19" fmla="*/ 115 h 160"/>
                <a:gd name="T20" fmla="*/ 176 w 180"/>
                <a:gd name="T21" fmla="*/ 130 h 160"/>
                <a:gd name="T22" fmla="*/ 178 w 180"/>
                <a:gd name="T23" fmla="*/ 142 h 160"/>
                <a:gd name="T24" fmla="*/ 179 w 180"/>
                <a:gd name="T25" fmla="*/ 151 h 160"/>
                <a:gd name="T26" fmla="*/ 179 w 180"/>
                <a:gd name="T27" fmla="*/ 158 h 160"/>
                <a:gd name="T28" fmla="*/ 180 w 180"/>
                <a:gd name="T29" fmla="*/ 160 h 160"/>
                <a:gd name="T30" fmla="*/ 141 w 180"/>
                <a:gd name="T31" fmla="*/ 157 h 160"/>
                <a:gd name="T32" fmla="*/ 108 w 180"/>
                <a:gd name="T33" fmla="*/ 151 h 160"/>
                <a:gd name="T34" fmla="*/ 81 w 180"/>
                <a:gd name="T35" fmla="*/ 144 h 160"/>
                <a:gd name="T36" fmla="*/ 58 w 180"/>
                <a:gd name="T37" fmla="*/ 136 h 160"/>
                <a:gd name="T38" fmla="*/ 40 w 180"/>
                <a:gd name="T39" fmla="*/ 125 h 160"/>
                <a:gd name="T40" fmla="*/ 26 w 180"/>
                <a:gd name="T41" fmla="*/ 115 h 160"/>
                <a:gd name="T42" fmla="*/ 15 w 180"/>
                <a:gd name="T43" fmla="*/ 105 h 160"/>
                <a:gd name="T44" fmla="*/ 7 w 180"/>
                <a:gd name="T45" fmla="*/ 93 h 160"/>
                <a:gd name="T46" fmla="*/ 3 w 180"/>
                <a:gd name="T47" fmla="*/ 82 h 160"/>
                <a:gd name="T48" fmla="*/ 0 w 180"/>
                <a:gd name="T49" fmla="*/ 71 h 160"/>
                <a:gd name="T50" fmla="*/ 0 w 180"/>
                <a:gd name="T51" fmla="*/ 60 h 160"/>
                <a:gd name="T52" fmla="*/ 1 w 180"/>
                <a:gd name="T53" fmla="*/ 49 h 160"/>
                <a:gd name="T54" fmla="*/ 3 w 180"/>
                <a:gd name="T55" fmla="*/ 40 h 160"/>
                <a:gd name="T56" fmla="*/ 6 w 180"/>
                <a:gd name="T57" fmla="*/ 32 h 160"/>
                <a:gd name="T58" fmla="*/ 8 w 180"/>
                <a:gd name="T59" fmla="*/ 25 h 160"/>
                <a:gd name="T60" fmla="*/ 11 w 180"/>
                <a:gd name="T61" fmla="*/ 20 h 160"/>
                <a:gd name="T62" fmla="*/ 13 w 180"/>
                <a:gd name="T63" fmla="*/ 17 h 160"/>
                <a:gd name="T64" fmla="*/ 13 w 180"/>
                <a:gd name="T65" fmla="*/ 16 h 160"/>
                <a:gd name="T66" fmla="*/ 38 w 180"/>
                <a:gd name="T67" fmla="*/ 5 h 160"/>
                <a:gd name="T68" fmla="*/ 61 w 180"/>
                <a:gd name="T69" fmla="*/ 0 h 160"/>
                <a:gd name="T70" fmla="*/ 81 w 180"/>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60">
                  <a:moveTo>
                    <a:pt x="81" y="0"/>
                  </a:moveTo>
                  <a:lnTo>
                    <a:pt x="98" y="4"/>
                  </a:lnTo>
                  <a:lnTo>
                    <a:pt x="115" y="11"/>
                  </a:lnTo>
                  <a:lnTo>
                    <a:pt x="127" y="23"/>
                  </a:lnTo>
                  <a:lnTo>
                    <a:pt x="139" y="35"/>
                  </a:lnTo>
                  <a:lnTo>
                    <a:pt x="149" y="50"/>
                  </a:lnTo>
                  <a:lnTo>
                    <a:pt x="157" y="66"/>
                  </a:lnTo>
                  <a:lnTo>
                    <a:pt x="163" y="83"/>
                  </a:lnTo>
                  <a:lnTo>
                    <a:pt x="169" y="100"/>
                  </a:lnTo>
                  <a:lnTo>
                    <a:pt x="172" y="115"/>
                  </a:lnTo>
                  <a:lnTo>
                    <a:pt x="176" y="130"/>
                  </a:lnTo>
                  <a:lnTo>
                    <a:pt x="178" y="142"/>
                  </a:lnTo>
                  <a:lnTo>
                    <a:pt x="179" y="151"/>
                  </a:lnTo>
                  <a:lnTo>
                    <a:pt x="179" y="158"/>
                  </a:lnTo>
                  <a:lnTo>
                    <a:pt x="180" y="160"/>
                  </a:lnTo>
                  <a:lnTo>
                    <a:pt x="141" y="157"/>
                  </a:lnTo>
                  <a:lnTo>
                    <a:pt x="108" y="151"/>
                  </a:lnTo>
                  <a:lnTo>
                    <a:pt x="81" y="144"/>
                  </a:lnTo>
                  <a:lnTo>
                    <a:pt x="58" y="136"/>
                  </a:lnTo>
                  <a:lnTo>
                    <a:pt x="40" y="125"/>
                  </a:lnTo>
                  <a:lnTo>
                    <a:pt x="26" y="115"/>
                  </a:lnTo>
                  <a:lnTo>
                    <a:pt x="15" y="105"/>
                  </a:lnTo>
                  <a:lnTo>
                    <a:pt x="7" y="93"/>
                  </a:lnTo>
                  <a:lnTo>
                    <a:pt x="3" y="82"/>
                  </a:lnTo>
                  <a:lnTo>
                    <a:pt x="0" y="71"/>
                  </a:lnTo>
                  <a:lnTo>
                    <a:pt x="0" y="60"/>
                  </a:lnTo>
                  <a:lnTo>
                    <a:pt x="1" y="49"/>
                  </a:lnTo>
                  <a:lnTo>
                    <a:pt x="3" y="40"/>
                  </a:lnTo>
                  <a:lnTo>
                    <a:pt x="6" y="32"/>
                  </a:lnTo>
                  <a:lnTo>
                    <a:pt x="8" y="25"/>
                  </a:lnTo>
                  <a:lnTo>
                    <a:pt x="11" y="20"/>
                  </a:lnTo>
                  <a:lnTo>
                    <a:pt x="13" y="17"/>
                  </a:lnTo>
                  <a:lnTo>
                    <a:pt x="13" y="16"/>
                  </a:lnTo>
                  <a:lnTo>
                    <a:pt x="38" y="5"/>
                  </a:lnTo>
                  <a:lnTo>
                    <a:pt x="61" y="0"/>
                  </a:lnTo>
                  <a:lnTo>
                    <a:pt x="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1" name="Freeform 35"/>
            <p:cNvSpPr>
              <a:spLocks/>
            </p:cNvSpPr>
            <p:nvPr/>
          </p:nvSpPr>
          <p:spPr bwMode="auto">
            <a:xfrm>
              <a:off x="8623301" y="4482306"/>
              <a:ext cx="279400" cy="222250"/>
            </a:xfrm>
            <a:custGeom>
              <a:avLst/>
              <a:gdLst>
                <a:gd name="T0" fmla="*/ 11 w 176"/>
                <a:gd name="T1" fmla="*/ 0 h 140"/>
                <a:gd name="T2" fmla="*/ 176 w 176"/>
                <a:gd name="T3" fmla="*/ 140 h 140"/>
                <a:gd name="T4" fmla="*/ 137 w 176"/>
                <a:gd name="T5" fmla="*/ 136 h 140"/>
                <a:gd name="T6" fmla="*/ 104 w 176"/>
                <a:gd name="T7" fmla="*/ 131 h 140"/>
                <a:gd name="T8" fmla="*/ 77 w 176"/>
                <a:gd name="T9" fmla="*/ 124 h 140"/>
                <a:gd name="T10" fmla="*/ 54 w 176"/>
                <a:gd name="T11" fmla="*/ 116 h 140"/>
                <a:gd name="T12" fmla="*/ 36 w 176"/>
                <a:gd name="T13" fmla="*/ 106 h 140"/>
                <a:gd name="T14" fmla="*/ 22 w 176"/>
                <a:gd name="T15" fmla="*/ 96 h 140"/>
                <a:gd name="T16" fmla="*/ 13 w 176"/>
                <a:gd name="T17" fmla="*/ 86 h 140"/>
                <a:gd name="T18" fmla="*/ 6 w 176"/>
                <a:gd name="T19" fmla="*/ 74 h 140"/>
                <a:gd name="T20" fmla="*/ 2 w 176"/>
                <a:gd name="T21" fmla="*/ 64 h 140"/>
                <a:gd name="T22" fmla="*/ 0 w 176"/>
                <a:gd name="T23" fmla="*/ 52 h 140"/>
                <a:gd name="T24" fmla="*/ 0 w 176"/>
                <a:gd name="T25" fmla="*/ 42 h 140"/>
                <a:gd name="T26" fmla="*/ 2 w 176"/>
                <a:gd name="T27" fmla="*/ 31 h 140"/>
                <a:gd name="T28" fmla="*/ 4 w 176"/>
                <a:gd name="T29" fmla="*/ 22 h 140"/>
                <a:gd name="T30" fmla="*/ 6 w 176"/>
                <a:gd name="T31" fmla="*/ 13 h 140"/>
                <a:gd name="T32" fmla="*/ 9 w 176"/>
                <a:gd name="T33" fmla="*/ 6 h 140"/>
                <a:gd name="T34" fmla="*/ 11 w 176"/>
                <a:gd name="T3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40">
                  <a:moveTo>
                    <a:pt x="11" y="0"/>
                  </a:moveTo>
                  <a:lnTo>
                    <a:pt x="176" y="140"/>
                  </a:lnTo>
                  <a:lnTo>
                    <a:pt x="137" y="136"/>
                  </a:lnTo>
                  <a:lnTo>
                    <a:pt x="104" y="131"/>
                  </a:lnTo>
                  <a:lnTo>
                    <a:pt x="77" y="124"/>
                  </a:lnTo>
                  <a:lnTo>
                    <a:pt x="54" y="116"/>
                  </a:lnTo>
                  <a:lnTo>
                    <a:pt x="36" y="106"/>
                  </a:lnTo>
                  <a:lnTo>
                    <a:pt x="22" y="96"/>
                  </a:lnTo>
                  <a:lnTo>
                    <a:pt x="13" y="86"/>
                  </a:lnTo>
                  <a:lnTo>
                    <a:pt x="6" y="74"/>
                  </a:lnTo>
                  <a:lnTo>
                    <a:pt x="2" y="64"/>
                  </a:lnTo>
                  <a:lnTo>
                    <a:pt x="0" y="52"/>
                  </a:lnTo>
                  <a:lnTo>
                    <a:pt x="0" y="42"/>
                  </a:lnTo>
                  <a:lnTo>
                    <a:pt x="2" y="31"/>
                  </a:lnTo>
                  <a:lnTo>
                    <a:pt x="4" y="22"/>
                  </a:lnTo>
                  <a:lnTo>
                    <a:pt x="6" y="13"/>
                  </a:lnTo>
                  <a:lnTo>
                    <a:pt x="9" y="6"/>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2" name="Freeform 36"/>
            <p:cNvSpPr>
              <a:spLocks/>
            </p:cNvSpPr>
            <p:nvPr/>
          </p:nvSpPr>
          <p:spPr bwMode="auto">
            <a:xfrm>
              <a:off x="8836026" y="4245768"/>
              <a:ext cx="438150" cy="219075"/>
            </a:xfrm>
            <a:custGeom>
              <a:avLst/>
              <a:gdLst>
                <a:gd name="T0" fmla="*/ 112 w 276"/>
                <a:gd name="T1" fmla="*/ 0 h 138"/>
                <a:gd name="T2" fmla="*/ 133 w 276"/>
                <a:gd name="T3" fmla="*/ 3 h 138"/>
                <a:gd name="T4" fmla="*/ 155 w 276"/>
                <a:gd name="T5" fmla="*/ 6 h 138"/>
                <a:gd name="T6" fmla="*/ 176 w 276"/>
                <a:gd name="T7" fmla="*/ 11 h 138"/>
                <a:gd name="T8" fmla="*/ 196 w 276"/>
                <a:gd name="T9" fmla="*/ 18 h 138"/>
                <a:gd name="T10" fmla="*/ 215 w 276"/>
                <a:gd name="T11" fmla="*/ 25 h 138"/>
                <a:gd name="T12" fmla="*/ 231 w 276"/>
                <a:gd name="T13" fmla="*/ 31 h 138"/>
                <a:gd name="T14" fmla="*/ 246 w 276"/>
                <a:gd name="T15" fmla="*/ 38 h 138"/>
                <a:gd name="T16" fmla="*/ 259 w 276"/>
                <a:gd name="T17" fmla="*/ 44 h 138"/>
                <a:gd name="T18" fmla="*/ 268 w 276"/>
                <a:gd name="T19" fmla="*/ 49 h 138"/>
                <a:gd name="T20" fmla="*/ 274 w 276"/>
                <a:gd name="T21" fmla="*/ 52 h 138"/>
                <a:gd name="T22" fmla="*/ 276 w 276"/>
                <a:gd name="T23" fmla="*/ 53 h 138"/>
                <a:gd name="T24" fmla="*/ 245 w 276"/>
                <a:gd name="T25" fmla="*/ 81 h 138"/>
                <a:gd name="T26" fmla="*/ 216 w 276"/>
                <a:gd name="T27" fmla="*/ 102 h 138"/>
                <a:gd name="T28" fmla="*/ 189 w 276"/>
                <a:gd name="T29" fmla="*/ 118 h 138"/>
                <a:gd name="T30" fmla="*/ 162 w 276"/>
                <a:gd name="T31" fmla="*/ 128 h 138"/>
                <a:gd name="T32" fmla="*/ 139 w 276"/>
                <a:gd name="T33" fmla="*/ 135 h 138"/>
                <a:gd name="T34" fmla="*/ 117 w 276"/>
                <a:gd name="T35" fmla="*/ 138 h 138"/>
                <a:gd name="T36" fmla="*/ 96 w 276"/>
                <a:gd name="T37" fmla="*/ 138 h 138"/>
                <a:gd name="T38" fmla="*/ 79 w 276"/>
                <a:gd name="T39" fmla="*/ 134 h 138"/>
                <a:gd name="T40" fmla="*/ 62 w 276"/>
                <a:gd name="T41" fmla="*/ 130 h 138"/>
                <a:gd name="T42" fmla="*/ 48 w 276"/>
                <a:gd name="T43" fmla="*/ 123 h 138"/>
                <a:gd name="T44" fmla="*/ 35 w 276"/>
                <a:gd name="T45" fmla="*/ 115 h 138"/>
                <a:gd name="T46" fmla="*/ 25 w 276"/>
                <a:gd name="T47" fmla="*/ 106 h 138"/>
                <a:gd name="T48" fmla="*/ 15 w 276"/>
                <a:gd name="T49" fmla="*/ 98 h 138"/>
                <a:gd name="T50" fmla="*/ 8 w 276"/>
                <a:gd name="T51" fmla="*/ 91 h 138"/>
                <a:gd name="T52" fmla="*/ 4 w 276"/>
                <a:gd name="T53" fmla="*/ 86 h 138"/>
                <a:gd name="T54" fmla="*/ 0 w 276"/>
                <a:gd name="T55" fmla="*/ 82 h 138"/>
                <a:gd name="T56" fmla="*/ 0 w 276"/>
                <a:gd name="T57" fmla="*/ 81 h 138"/>
                <a:gd name="T58" fmla="*/ 8 w 276"/>
                <a:gd name="T59" fmla="*/ 56 h 138"/>
                <a:gd name="T60" fmla="*/ 21 w 276"/>
                <a:gd name="T61" fmla="*/ 37 h 138"/>
                <a:gd name="T62" fmla="*/ 36 w 276"/>
                <a:gd name="T63" fmla="*/ 22 h 138"/>
                <a:gd name="T64" fmla="*/ 52 w 276"/>
                <a:gd name="T65" fmla="*/ 12 h 138"/>
                <a:gd name="T66" fmla="*/ 72 w 276"/>
                <a:gd name="T67" fmla="*/ 5 h 138"/>
                <a:gd name="T68" fmla="*/ 92 w 276"/>
                <a:gd name="T69" fmla="*/ 1 h 138"/>
                <a:gd name="T70" fmla="*/ 112 w 276"/>
                <a:gd name="T7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6" h="138">
                  <a:moveTo>
                    <a:pt x="112" y="0"/>
                  </a:moveTo>
                  <a:lnTo>
                    <a:pt x="133" y="3"/>
                  </a:lnTo>
                  <a:lnTo>
                    <a:pt x="155" y="6"/>
                  </a:lnTo>
                  <a:lnTo>
                    <a:pt x="176" y="11"/>
                  </a:lnTo>
                  <a:lnTo>
                    <a:pt x="196" y="18"/>
                  </a:lnTo>
                  <a:lnTo>
                    <a:pt x="215" y="25"/>
                  </a:lnTo>
                  <a:lnTo>
                    <a:pt x="231" y="31"/>
                  </a:lnTo>
                  <a:lnTo>
                    <a:pt x="246" y="38"/>
                  </a:lnTo>
                  <a:lnTo>
                    <a:pt x="259" y="44"/>
                  </a:lnTo>
                  <a:lnTo>
                    <a:pt x="268" y="49"/>
                  </a:lnTo>
                  <a:lnTo>
                    <a:pt x="274" y="52"/>
                  </a:lnTo>
                  <a:lnTo>
                    <a:pt x="276" y="53"/>
                  </a:lnTo>
                  <a:lnTo>
                    <a:pt x="245" y="81"/>
                  </a:lnTo>
                  <a:lnTo>
                    <a:pt x="216" y="102"/>
                  </a:lnTo>
                  <a:lnTo>
                    <a:pt x="189" y="118"/>
                  </a:lnTo>
                  <a:lnTo>
                    <a:pt x="162" y="128"/>
                  </a:lnTo>
                  <a:lnTo>
                    <a:pt x="139" y="135"/>
                  </a:lnTo>
                  <a:lnTo>
                    <a:pt x="117" y="138"/>
                  </a:lnTo>
                  <a:lnTo>
                    <a:pt x="96" y="138"/>
                  </a:lnTo>
                  <a:lnTo>
                    <a:pt x="79" y="134"/>
                  </a:lnTo>
                  <a:lnTo>
                    <a:pt x="62" y="130"/>
                  </a:lnTo>
                  <a:lnTo>
                    <a:pt x="48" y="123"/>
                  </a:lnTo>
                  <a:lnTo>
                    <a:pt x="35" y="115"/>
                  </a:lnTo>
                  <a:lnTo>
                    <a:pt x="25" y="106"/>
                  </a:lnTo>
                  <a:lnTo>
                    <a:pt x="15" y="98"/>
                  </a:lnTo>
                  <a:lnTo>
                    <a:pt x="8" y="91"/>
                  </a:lnTo>
                  <a:lnTo>
                    <a:pt x="4" y="86"/>
                  </a:lnTo>
                  <a:lnTo>
                    <a:pt x="0" y="82"/>
                  </a:lnTo>
                  <a:lnTo>
                    <a:pt x="0" y="81"/>
                  </a:lnTo>
                  <a:lnTo>
                    <a:pt x="8" y="56"/>
                  </a:lnTo>
                  <a:lnTo>
                    <a:pt x="21" y="37"/>
                  </a:lnTo>
                  <a:lnTo>
                    <a:pt x="36" y="22"/>
                  </a:lnTo>
                  <a:lnTo>
                    <a:pt x="52" y="12"/>
                  </a:lnTo>
                  <a:lnTo>
                    <a:pt x="72" y="5"/>
                  </a:lnTo>
                  <a:lnTo>
                    <a:pt x="92" y="1"/>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3" name="Freeform 37"/>
            <p:cNvSpPr>
              <a:spLocks/>
            </p:cNvSpPr>
            <p:nvPr/>
          </p:nvSpPr>
          <p:spPr bwMode="auto">
            <a:xfrm>
              <a:off x="8839201" y="4334668"/>
              <a:ext cx="431800" cy="131763"/>
            </a:xfrm>
            <a:custGeom>
              <a:avLst/>
              <a:gdLst>
                <a:gd name="T0" fmla="*/ 272 w 272"/>
                <a:gd name="T1" fmla="*/ 0 h 83"/>
                <a:gd name="T2" fmla="*/ 240 w 272"/>
                <a:gd name="T3" fmla="*/ 27 h 83"/>
                <a:gd name="T4" fmla="*/ 210 w 272"/>
                <a:gd name="T5" fmla="*/ 48 h 83"/>
                <a:gd name="T6" fmla="*/ 182 w 272"/>
                <a:gd name="T7" fmla="*/ 64 h 83"/>
                <a:gd name="T8" fmla="*/ 155 w 272"/>
                <a:gd name="T9" fmla="*/ 75 h 83"/>
                <a:gd name="T10" fmla="*/ 131 w 272"/>
                <a:gd name="T11" fmla="*/ 80 h 83"/>
                <a:gd name="T12" fmla="*/ 109 w 272"/>
                <a:gd name="T13" fmla="*/ 83 h 83"/>
                <a:gd name="T14" fmla="*/ 88 w 272"/>
                <a:gd name="T15" fmla="*/ 83 h 83"/>
                <a:gd name="T16" fmla="*/ 70 w 272"/>
                <a:gd name="T17" fmla="*/ 78 h 83"/>
                <a:gd name="T18" fmla="*/ 54 w 272"/>
                <a:gd name="T19" fmla="*/ 72 h 83"/>
                <a:gd name="T20" fmla="*/ 40 w 272"/>
                <a:gd name="T21" fmla="*/ 65 h 83"/>
                <a:gd name="T22" fmla="*/ 27 w 272"/>
                <a:gd name="T23" fmla="*/ 57 h 83"/>
                <a:gd name="T24" fmla="*/ 17 w 272"/>
                <a:gd name="T25" fmla="*/ 49 h 83"/>
                <a:gd name="T26" fmla="*/ 10 w 272"/>
                <a:gd name="T27" fmla="*/ 41 h 83"/>
                <a:gd name="T28" fmla="*/ 3 w 272"/>
                <a:gd name="T29" fmla="*/ 34 h 83"/>
                <a:gd name="T30" fmla="*/ 0 w 272"/>
                <a:gd name="T31" fmla="*/ 29 h 83"/>
                <a:gd name="T32" fmla="*/ 272 w 272"/>
                <a:gd name="T3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2" h="83">
                  <a:moveTo>
                    <a:pt x="272" y="0"/>
                  </a:moveTo>
                  <a:lnTo>
                    <a:pt x="240" y="27"/>
                  </a:lnTo>
                  <a:lnTo>
                    <a:pt x="210" y="48"/>
                  </a:lnTo>
                  <a:lnTo>
                    <a:pt x="182" y="64"/>
                  </a:lnTo>
                  <a:lnTo>
                    <a:pt x="155" y="75"/>
                  </a:lnTo>
                  <a:lnTo>
                    <a:pt x="131" y="80"/>
                  </a:lnTo>
                  <a:lnTo>
                    <a:pt x="109" y="83"/>
                  </a:lnTo>
                  <a:lnTo>
                    <a:pt x="88" y="83"/>
                  </a:lnTo>
                  <a:lnTo>
                    <a:pt x="70" y="78"/>
                  </a:lnTo>
                  <a:lnTo>
                    <a:pt x="54" y="72"/>
                  </a:lnTo>
                  <a:lnTo>
                    <a:pt x="40" y="65"/>
                  </a:lnTo>
                  <a:lnTo>
                    <a:pt x="27" y="57"/>
                  </a:lnTo>
                  <a:lnTo>
                    <a:pt x="17" y="49"/>
                  </a:lnTo>
                  <a:lnTo>
                    <a:pt x="10" y="41"/>
                  </a:lnTo>
                  <a:lnTo>
                    <a:pt x="3" y="34"/>
                  </a:lnTo>
                  <a:lnTo>
                    <a:pt x="0" y="29"/>
                  </a:lnTo>
                  <a:lnTo>
                    <a:pt x="2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4" name="Freeform 38"/>
            <p:cNvSpPr>
              <a:spLocks/>
            </p:cNvSpPr>
            <p:nvPr/>
          </p:nvSpPr>
          <p:spPr bwMode="auto">
            <a:xfrm>
              <a:off x="8597901" y="4167981"/>
              <a:ext cx="184150" cy="206375"/>
            </a:xfrm>
            <a:custGeom>
              <a:avLst/>
              <a:gdLst>
                <a:gd name="T0" fmla="*/ 63 w 116"/>
                <a:gd name="T1" fmla="*/ 0 h 130"/>
                <a:gd name="T2" fmla="*/ 85 w 116"/>
                <a:gd name="T3" fmla="*/ 20 h 130"/>
                <a:gd name="T4" fmla="*/ 100 w 116"/>
                <a:gd name="T5" fmla="*/ 38 h 130"/>
                <a:gd name="T6" fmla="*/ 109 w 116"/>
                <a:gd name="T7" fmla="*/ 54 h 130"/>
                <a:gd name="T8" fmla="*/ 115 w 116"/>
                <a:gd name="T9" fmla="*/ 68 h 130"/>
                <a:gd name="T10" fmla="*/ 116 w 116"/>
                <a:gd name="T11" fmla="*/ 79 h 130"/>
                <a:gd name="T12" fmla="*/ 115 w 116"/>
                <a:gd name="T13" fmla="*/ 91 h 130"/>
                <a:gd name="T14" fmla="*/ 110 w 116"/>
                <a:gd name="T15" fmla="*/ 99 h 130"/>
                <a:gd name="T16" fmla="*/ 103 w 116"/>
                <a:gd name="T17" fmla="*/ 107 h 130"/>
                <a:gd name="T18" fmla="*/ 94 w 116"/>
                <a:gd name="T19" fmla="*/ 113 h 130"/>
                <a:gd name="T20" fmla="*/ 85 w 116"/>
                <a:gd name="T21" fmla="*/ 119 h 130"/>
                <a:gd name="T22" fmla="*/ 75 w 116"/>
                <a:gd name="T23" fmla="*/ 122 h 130"/>
                <a:gd name="T24" fmla="*/ 66 w 116"/>
                <a:gd name="T25" fmla="*/ 125 h 130"/>
                <a:gd name="T26" fmla="*/ 58 w 116"/>
                <a:gd name="T27" fmla="*/ 128 h 130"/>
                <a:gd name="T28" fmla="*/ 52 w 116"/>
                <a:gd name="T29" fmla="*/ 129 h 130"/>
                <a:gd name="T30" fmla="*/ 48 w 116"/>
                <a:gd name="T31" fmla="*/ 130 h 130"/>
                <a:gd name="T32" fmla="*/ 45 w 116"/>
                <a:gd name="T33" fmla="*/ 130 h 130"/>
                <a:gd name="T34" fmla="*/ 27 w 116"/>
                <a:gd name="T35" fmla="*/ 124 h 130"/>
                <a:gd name="T36" fmla="*/ 13 w 116"/>
                <a:gd name="T37" fmla="*/ 117 h 130"/>
                <a:gd name="T38" fmla="*/ 4 w 116"/>
                <a:gd name="T39" fmla="*/ 108 h 130"/>
                <a:gd name="T40" fmla="*/ 0 w 116"/>
                <a:gd name="T41" fmla="*/ 99 h 130"/>
                <a:gd name="T42" fmla="*/ 0 w 116"/>
                <a:gd name="T43" fmla="*/ 87 h 130"/>
                <a:gd name="T44" fmla="*/ 3 w 116"/>
                <a:gd name="T45" fmla="*/ 76 h 130"/>
                <a:gd name="T46" fmla="*/ 8 w 116"/>
                <a:gd name="T47" fmla="*/ 63 h 130"/>
                <a:gd name="T48" fmla="*/ 16 w 116"/>
                <a:gd name="T49" fmla="*/ 52 h 130"/>
                <a:gd name="T50" fmla="*/ 25 w 116"/>
                <a:gd name="T51" fmla="*/ 40 h 130"/>
                <a:gd name="T52" fmla="*/ 34 w 116"/>
                <a:gd name="T53" fmla="*/ 30 h 130"/>
                <a:gd name="T54" fmla="*/ 43 w 116"/>
                <a:gd name="T55" fmla="*/ 19 h 130"/>
                <a:gd name="T56" fmla="*/ 51 w 116"/>
                <a:gd name="T57" fmla="*/ 11 h 130"/>
                <a:gd name="T58" fmla="*/ 57 w 116"/>
                <a:gd name="T59" fmla="*/ 5 h 130"/>
                <a:gd name="T60" fmla="*/ 61 w 116"/>
                <a:gd name="T61" fmla="*/ 2 h 130"/>
                <a:gd name="T62" fmla="*/ 63 w 116"/>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130">
                  <a:moveTo>
                    <a:pt x="63" y="0"/>
                  </a:moveTo>
                  <a:lnTo>
                    <a:pt x="85" y="20"/>
                  </a:lnTo>
                  <a:lnTo>
                    <a:pt x="100" y="38"/>
                  </a:lnTo>
                  <a:lnTo>
                    <a:pt x="109" y="54"/>
                  </a:lnTo>
                  <a:lnTo>
                    <a:pt x="115" y="68"/>
                  </a:lnTo>
                  <a:lnTo>
                    <a:pt x="116" y="79"/>
                  </a:lnTo>
                  <a:lnTo>
                    <a:pt x="115" y="91"/>
                  </a:lnTo>
                  <a:lnTo>
                    <a:pt x="110" y="99"/>
                  </a:lnTo>
                  <a:lnTo>
                    <a:pt x="103" y="107"/>
                  </a:lnTo>
                  <a:lnTo>
                    <a:pt x="94" y="113"/>
                  </a:lnTo>
                  <a:lnTo>
                    <a:pt x="85" y="119"/>
                  </a:lnTo>
                  <a:lnTo>
                    <a:pt x="75" y="122"/>
                  </a:lnTo>
                  <a:lnTo>
                    <a:pt x="66" y="125"/>
                  </a:lnTo>
                  <a:lnTo>
                    <a:pt x="58" y="128"/>
                  </a:lnTo>
                  <a:lnTo>
                    <a:pt x="52" y="129"/>
                  </a:lnTo>
                  <a:lnTo>
                    <a:pt x="48" y="130"/>
                  </a:lnTo>
                  <a:lnTo>
                    <a:pt x="45" y="130"/>
                  </a:lnTo>
                  <a:lnTo>
                    <a:pt x="27" y="124"/>
                  </a:lnTo>
                  <a:lnTo>
                    <a:pt x="13" y="117"/>
                  </a:lnTo>
                  <a:lnTo>
                    <a:pt x="4" y="108"/>
                  </a:lnTo>
                  <a:lnTo>
                    <a:pt x="0" y="99"/>
                  </a:lnTo>
                  <a:lnTo>
                    <a:pt x="0" y="87"/>
                  </a:lnTo>
                  <a:lnTo>
                    <a:pt x="3" y="76"/>
                  </a:lnTo>
                  <a:lnTo>
                    <a:pt x="8" y="63"/>
                  </a:lnTo>
                  <a:lnTo>
                    <a:pt x="16" y="52"/>
                  </a:lnTo>
                  <a:lnTo>
                    <a:pt x="25" y="40"/>
                  </a:lnTo>
                  <a:lnTo>
                    <a:pt x="34" y="30"/>
                  </a:lnTo>
                  <a:lnTo>
                    <a:pt x="43" y="19"/>
                  </a:lnTo>
                  <a:lnTo>
                    <a:pt x="51" y="11"/>
                  </a:lnTo>
                  <a:lnTo>
                    <a:pt x="57" y="5"/>
                  </a:lnTo>
                  <a:lnTo>
                    <a:pt x="61"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5" name="Freeform 39"/>
            <p:cNvSpPr>
              <a:spLocks/>
            </p:cNvSpPr>
            <p:nvPr/>
          </p:nvSpPr>
          <p:spPr bwMode="auto">
            <a:xfrm>
              <a:off x="8674101" y="4171156"/>
              <a:ext cx="106363" cy="200025"/>
            </a:xfrm>
            <a:custGeom>
              <a:avLst/>
              <a:gdLst>
                <a:gd name="T0" fmla="*/ 17 w 67"/>
                <a:gd name="T1" fmla="*/ 0 h 126"/>
                <a:gd name="T2" fmla="*/ 37 w 67"/>
                <a:gd name="T3" fmla="*/ 18 h 126"/>
                <a:gd name="T4" fmla="*/ 52 w 67"/>
                <a:gd name="T5" fmla="*/ 36 h 126"/>
                <a:gd name="T6" fmla="*/ 61 w 67"/>
                <a:gd name="T7" fmla="*/ 51 h 126"/>
                <a:gd name="T8" fmla="*/ 65 w 67"/>
                <a:gd name="T9" fmla="*/ 63 h 126"/>
                <a:gd name="T10" fmla="*/ 67 w 67"/>
                <a:gd name="T11" fmla="*/ 75 h 126"/>
                <a:gd name="T12" fmla="*/ 64 w 67"/>
                <a:gd name="T13" fmla="*/ 85 h 126"/>
                <a:gd name="T14" fmla="*/ 60 w 67"/>
                <a:gd name="T15" fmla="*/ 93 h 126"/>
                <a:gd name="T16" fmla="*/ 54 w 67"/>
                <a:gd name="T17" fmla="*/ 100 h 126"/>
                <a:gd name="T18" fmla="*/ 46 w 67"/>
                <a:gd name="T19" fmla="*/ 106 h 126"/>
                <a:gd name="T20" fmla="*/ 37 w 67"/>
                <a:gd name="T21" fmla="*/ 111 h 126"/>
                <a:gd name="T22" fmla="*/ 27 w 67"/>
                <a:gd name="T23" fmla="*/ 115 h 126"/>
                <a:gd name="T24" fmla="*/ 18 w 67"/>
                <a:gd name="T25" fmla="*/ 119 h 126"/>
                <a:gd name="T26" fmla="*/ 11 w 67"/>
                <a:gd name="T27" fmla="*/ 121 h 126"/>
                <a:gd name="T28" fmla="*/ 4 w 67"/>
                <a:gd name="T29" fmla="*/ 125 h 126"/>
                <a:gd name="T30" fmla="*/ 0 w 67"/>
                <a:gd name="T31" fmla="*/ 126 h 126"/>
                <a:gd name="T32" fmla="*/ 17 w 67"/>
                <a:gd name="T3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26">
                  <a:moveTo>
                    <a:pt x="17" y="0"/>
                  </a:moveTo>
                  <a:lnTo>
                    <a:pt x="37" y="18"/>
                  </a:lnTo>
                  <a:lnTo>
                    <a:pt x="52" y="36"/>
                  </a:lnTo>
                  <a:lnTo>
                    <a:pt x="61" y="51"/>
                  </a:lnTo>
                  <a:lnTo>
                    <a:pt x="65" y="63"/>
                  </a:lnTo>
                  <a:lnTo>
                    <a:pt x="67" y="75"/>
                  </a:lnTo>
                  <a:lnTo>
                    <a:pt x="64" y="85"/>
                  </a:lnTo>
                  <a:lnTo>
                    <a:pt x="60" y="93"/>
                  </a:lnTo>
                  <a:lnTo>
                    <a:pt x="54" y="100"/>
                  </a:lnTo>
                  <a:lnTo>
                    <a:pt x="46" y="106"/>
                  </a:lnTo>
                  <a:lnTo>
                    <a:pt x="37" y="111"/>
                  </a:lnTo>
                  <a:lnTo>
                    <a:pt x="27" y="115"/>
                  </a:lnTo>
                  <a:lnTo>
                    <a:pt x="18" y="119"/>
                  </a:lnTo>
                  <a:lnTo>
                    <a:pt x="11" y="121"/>
                  </a:lnTo>
                  <a:lnTo>
                    <a:pt x="4" y="125"/>
                  </a:lnTo>
                  <a:lnTo>
                    <a:pt x="0" y="126"/>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6" name="Freeform 40"/>
            <p:cNvSpPr>
              <a:spLocks/>
            </p:cNvSpPr>
            <p:nvPr/>
          </p:nvSpPr>
          <p:spPr bwMode="auto">
            <a:xfrm>
              <a:off x="8074026" y="3399631"/>
              <a:ext cx="285750" cy="227013"/>
            </a:xfrm>
            <a:custGeom>
              <a:avLst/>
              <a:gdLst>
                <a:gd name="T0" fmla="*/ 0 w 180"/>
                <a:gd name="T1" fmla="*/ 0 h 143"/>
                <a:gd name="T2" fmla="*/ 43 w 180"/>
                <a:gd name="T3" fmla="*/ 11 h 143"/>
                <a:gd name="T4" fmla="*/ 79 w 180"/>
                <a:gd name="T5" fmla="*/ 21 h 143"/>
                <a:gd name="T6" fmla="*/ 106 w 180"/>
                <a:gd name="T7" fmla="*/ 33 h 143"/>
                <a:gd name="T8" fmla="*/ 129 w 180"/>
                <a:gd name="T9" fmla="*/ 44 h 143"/>
                <a:gd name="T10" fmla="*/ 148 w 180"/>
                <a:gd name="T11" fmla="*/ 56 h 143"/>
                <a:gd name="T12" fmla="*/ 160 w 180"/>
                <a:gd name="T13" fmla="*/ 68 h 143"/>
                <a:gd name="T14" fmla="*/ 170 w 180"/>
                <a:gd name="T15" fmla="*/ 80 h 143"/>
                <a:gd name="T16" fmla="*/ 176 w 180"/>
                <a:gd name="T17" fmla="*/ 90 h 143"/>
                <a:gd name="T18" fmla="*/ 179 w 180"/>
                <a:gd name="T19" fmla="*/ 101 h 143"/>
                <a:gd name="T20" fmla="*/ 180 w 180"/>
                <a:gd name="T21" fmla="*/ 110 h 143"/>
                <a:gd name="T22" fmla="*/ 179 w 180"/>
                <a:gd name="T23" fmla="*/ 118 h 143"/>
                <a:gd name="T24" fmla="*/ 178 w 180"/>
                <a:gd name="T25" fmla="*/ 125 h 143"/>
                <a:gd name="T26" fmla="*/ 176 w 180"/>
                <a:gd name="T27" fmla="*/ 129 h 143"/>
                <a:gd name="T28" fmla="*/ 174 w 180"/>
                <a:gd name="T29" fmla="*/ 133 h 143"/>
                <a:gd name="T30" fmla="*/ 173 w 180"/>
                <a:gd name="T31" fmla="*/ 134 h 143"/>
                <a:gd name="T32" fmla="*/ 147 w 180"/>
                <a:gd name="T33" fmla="*/ 141 h 143"/>
                <a:gd name="T34" fmla="*/ 124 w 180"/>
                <a:gd name="T35" fmla="*/ 143 h 143"/>
                <a:gd name="T36" fmla="*/ 102 w 180"/>
                <a:gd name="T37" fmla="*/ 141 h 143"/>
                <a:gd name="T38" fmla="*/ 83 w 180"/>
                <a:gd name="T39" fmla="*/ 135 h 143"/>
                <a:gd name="T40" fmla="*/ 67 w 180"/>
                <a:gd name="T41" fmla="*/ 126 h 143"/>
                <a:gd name="T42" fmla="*/ 53 w 180"/>
                <a:gd name="T43" fmla="*/ 114 h 143"/>
                <a:gd name="T44" fmla="*/ 42 w 180"/>
                <a:gd name="T45" fmla="*/ 102 h 143"/>
                <a:gd name="T46" fmla="*/ 31 w 180"/>
                <a:gd name="T47" fmla="*/ 87 h 143"/>
                <a:gd name="T48" fmla="*/ 23 w 180"/>
                <a:gd name="T49" fmla="*/ 72 h 143"/>
                <a:gd name="T50" fmla="*/ 16 w 180"/>
                <a:gd name="T51" fmla="*/ 57 h 143"/>
                <a:gd name="T52" fmla="*/ 10 w 180"/>
                <a:gd name="T53" fmla="*/ 42 h 143"/>
                <a:gd name="T54" fmla="*/ 7 w 180"/>
                <a:gd name="T55" fmla="*/ 29 h 143"/>
                <a:gd name="T56" fmla="*/ 3 w 180"/>
                <a:gd name="T57" fmla="*/ 18 h 143"/>
                <a:gd name="T58" fmla="*/ 2 w 180"/>
                <a:gd name="T59" fmla="*/ 8 h 143"/>
                <a:gd name="T60" fmla="*/ 1 w 180"/>
                <a:gd name="T61" fmla="*/ 3 h 143"/>
                <a:gd name="T62" fmla="*/ 0 w 180"/>
                <a:gd name="T6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43">
                  <a:moveTo>
                    <a:pt x="0" y="0"/>
                  </a:moveTo>
                  <a:lnTo>
                    <a:pt x="43" y="11"/>
                  </a:lnTo>
                  <a:lnTo>
                    <a:pt x="79" y="21"/>
                  </a:lnTo>
                  <a:lnTo>
                    <a:pt x="106" y="33"/>
                  </a:lnTo>
                  <a:lnTo>
                    <a:pt x="129" y="44"/>
                  </a:lnTo>
                  <a:lnTo>
                    <a:pt x="148" y="56"/>
                  </a:lnTo>
                  <a:lnTo>
                    <a:pt x="160" y="68"/>
                  </a:lnTo>
                  <a:lnTo>
                    <a:pt x="170" y="80"/>
                  </a:lnTo>
                  <a:lnTo>
                    <a:pt x="176" y="90"/>
                  </a:lnTo>
                  <a:lnTo>
                    <a:pt x="179" y="101"/>
                  </a:lnTo>
                  <a:lnTo>
                    <a:pt x="180" y="110"/>
                  </a:lnTo>
                  <a:lnTo>
                    <a:pt x="179" y="118"/>
                  </a:lnTo>
                  <a:lnTo>
                    <a:pt x="178" y="125"/>
                  </a:lnTo>
                  <a:lnTo>
                    <a:pt x="176" y="129"/>
                  </a:lnTo>
                  <a:lnTo>
                    <a:pt x="174" y="133"/>
                  </a:lnTo>
                  <a:lnTo>
                    <a:pt x="173" y="134"/>
                  </a:lnTo>
                  <a:lnTo>
                    <a:pt x="147" y="141"/>
                  </a:lnTo>
                  <a:lnTo>
                    <a:pt x="124" y="143"/>
                  </a:lnTo>
                  <a:lnTo>
                    <a:pt x="102" y="141"/>
                  </a:lnTo>
                  <a:lnTo>
                    <a:pt x="83" y="135"/>
                  </a:lnTo>
                  <a:lnTo>
                    <a:pt x="67" y="126"/>
                  </a:lnTo>
                  <a:lnTo>
                    <a:pt x="53" y="114"/>
                  </a:lnTo>
                  <a:lnTo>
                    <a:pt x="42" y="102"/>
                  </a:lnTo>
                  <a:lnTo>
                    <a:pt x="31" y="87"/>
                  </a:lnTo>
                  <a:lnTo>
                    <a:pt x="23" y="72"/>
                  </a:lnTo>
                  <a:lnTo>
                    <a:pt x="16" y="57"/>
                  </a:lnTo>
                  <a:lnTo>
                    <a:pt x="10" y="42"/>
                  </a:lnTo>
                  <a:lnTo>
                    <a:pt x="7" y="29"/>
                  </a:lnTo>
                  <a:lnTo>
                    <a:pt x="3" y="18"/>
                  </a:lnTo>
                  <a:lnTo>
                    <a:pt x="2" y="8"/>
                  </a:lnTo>
                  <a:lnTo>
                    <a:pt x="1"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7" name="Freeform 41"/>
            <p:cNvSpPr>
              <a:spLocks/>
            </p:cNvSpPr>
            <p:nvPr/>
          </p:nvSpPr>
          <p:spPr bwMode="auto">
            <a:xfrm>
              <a:off x="8078788" y="3401218"/>
              <a:ext cx="284163" cy="206375"/>
            </a:xfrm>
            <a:custGeom>
              <a:avLst/>
              <a:gdLst>
                <a:gd name="T0" fmla="*/ 0 w 179"/>
                <a:gd name="T1" fmla="*/ 0 h 130"/>
                <a:gd name="T2" fmla="*/ 44 w 179"/>
                <a:gd name="T3" fmla="*/ 11 h 130"/>
                <a:gd name="T4" fmla="*/ 80 w 179"/>
                <a:gd name="T5" fmla="*/ 21 h 130"/>
                <a:gd name="T6" fmla="*/ 109 w 179"/>
                <a:gd name="T7" fmla="*/ 33 h 130"/>
                <a:gd name="T8" fmla="*/ 132 w 179"/>
                <a:gd name="T9" fmla="*/ 44 h 130"/>
                <a:gd name="T10" fmla="*/ 151 w 179"/>
                <a:gd name="T11" fmla="*/ 56 h 130"/>
                <a:gd name="T12" fmla="*/ 163 w 179"/>
                <a:gd name="T13" fmla="*/ 67 h 130"/>
                <a:gd name="T14" fmla="*/ 171 w 179"/>
                <a:gd name="T15" fmla="*/ 79 h 130"/>
                <a:gd name="T16" fmla="*/ 177 w 179"/>
                <a:gd name="T17" fmla="*/ 89 h 130"/>
                <a:gd name="T18" fmla="*/ 179 w 179"/>
                <a:gd name="T19" fmla="*/ 100 h 130"/>
                <a:gd name="T20" fmla="*/ 179 w 179"/>
                <a:gd name="T21" fmla="*/ 109 h 130"/>
                <a:gd name="T22" fmla="*/ 177 w 179"/>
                <a:gd name="T23" fmla="*/ 117 h 130"/>
                <a:gd name="T24" fmla="*/ 175 w 179"/>
                <a:gd name="T25" fmla="*/ 124 h 130"/>
                <a:gd name="T26" fmla="*/ 173 w 179"/>
                <a:gd name="T27" fmla="*/ 130 h 130"/>
                <a:gd name="T28" fmla="*/ 0 w 179"/>
                <a:gd name="T2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130">
                  <a:moveTo>
                    <a:pt x="0" y="0"/>
                  </a:moveTo>
                  <a:lnTo>
                    <a:pt x="44" y="11"/>
                  </a:lnTo>
                  <a:lnTo>
                    <a:pt x="80" y="21"/>
                  </a:lnTo>
                  <a:lnTo>
                    <a:pt x="109" y="33"/>
                  </a:lnTo>
                  <a:lnTo>
                    <a:pt x="132" y="44"/>
                  </a:lnTo>
                  <a:lnTo>
                    <a:pt x="151" y="56"/>
                  </a:lnTo>
                  <a:lnTo>
                    <a:pt x="163" y="67"/>
                  </a:lnTo>
                  <a:lnTo>
                    <a:pt x="171" y="79"/>
                  </a:lnTo>
                  <a:lnTo>
                    <a:pt x="177" y="89"/>
                  </a:lnTo>
                  <a:lnTo>
                    <a:pt x="179" y="100"/>
                  </a:lnTo>
                  <a:lnTo>
                    <a:pt x="179" y="109"/>
                  </a:lnTo>
                  <a:lnTo>
                    <a:pt x="177" y="117"/>
                  </a:lnTo>
                  <a:lnTo>
                    <a:pt x="175" y="124"/>
                  </a:lnTo>
                  <a:lnTo>
                    <a:pt x="173" y="13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8" name="Freeform 42"/>
            <p:cNvSpPr>
              <a:spLocks/>
            </p:cNvSpPr>
            <p:nvPr/>
          </p:nvSpPr>
          <p:spPr bwMode="auto">
            <a:xfrm>
              <a:off x="8242301" y="5334793"/>
              <a:ext cx="219075" cy="109538"/>
            </a:xfrm>
            <a:custGeom>
              <a:avLst/>
              <a:gdLst>
                <a:gd name="T0" fmla="*/ 70 w 138"/>
                <a:gd name="T1" fmla="*/ 0 h 69"/>
                <a:gd name="T2" fmla="*/ 91 w 138"/>
                <a:gd name="T3" fmla="*/ 3 h 69"/>
                <a:gd name="T4" fmla="*/ 110 w 138"/>
                <a:gd name="T5" fmla="*/ 14 h 69"/>
                <a:gd name="T6" fmla="*/ 125 w 138"/>
                <a:gd name="T7" fmla="*/ 27 h 69"/>
                <a:gd name="T8" fmla="*/ 134 w 138"/>
                <a:gd name="T9" fmla="*/ 47 h 69"/>
                <a:gd name="T10" fmla="*/ 138 w 138"/>
                <a:gd name="T11" fmla="*/ 69 h 69"/>
                <a:gd name="T12" fmla="*/ 0 w 138"/>
                <a:gd name="T13" fmla="*/ 69 h 69"/>
                <a:gd name="T14" fmla="*/ 4 w 138"/>
                <a:gd name="T15" fmla="*/ 47 h 69"/>
                <a:gd name="T16" fmla="*/ 14 w 138"/>
                <a:gd name="T17" fmla="*/ 27 h 69"/>
                <a:gd name="T18" fmla="*/ 29 w 138"/>
                <a:gd name="T19" fmla="*/ 14 h 69"/>
                <a:gd name="T20" fmla="*/ 48 w 138"/>
                <a:gd name="T21" fmla="*/ 3 h 69"/>
                <a:gd name="T22" fmla="*/ 70 w 138"/>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69">
                  <a:moveTo>
                    <a:pt x="70" y="0"/>
                  </a:moveTo>
                  <a:lnTo>
                    <a:pt x="91" y="3"/>
                  </a:lnTo>
                  <a:lnTo>
                    <a:pt x="110" y="14"/>
                  </a:lnTo>
                  <a:lnTo>
                    <a:pt x="125" y="27"/>
                  </a:lnTo>
                  <a:lnTo>
                    <a:pt x="134" y="47"/>
                  </a:lnTo>
                  <a:lnTo>
                    <a:pt x="138" y="69"/>
                  </a:lnTo>
                  <a:lnTo>
                    <a:pt x="0" y="69"/>
                  </a:lnTo>
                  <a:lnTo>
                    <a:pt x="4" y="47"/>
                  </a:lnTo>
                  <a:lnTo>
                    <a:pt x="14" y="27"/>
                  </a:lnTo>
                  <a:lnTo>
                    <a:pt x="29" y="14"/>
                  </a:lnTo>
                  <a:lnTo>
                    <a:pt x="48" y="3"/>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79" name="Freeform 43"/>
            <p:cNvSpPr>
              <a:spLocks/>
            </p:cNvSpPr>
            <p:nvPr/>
          </p:nvSpPr>
          <p:spPr bwMode="auto">
            <a:xfrm>
              <a:off x="8180388" y="5382418"/>
              <a:ext cx="123825" cy="61913"/>
            </a:xfrm>
            <a:custGeom>
              <a:avLst/>
              <a:gdLst>
                <a:gd name="T0" fmla="*/ 39 w 78"/>
                <a:gd name="T1" fmla="*/ 0 h 39"/>
                <a:gd name="T2" fmla="*/ 54 w 78"/>
                <a:gd name="T3" fmla="*/ 3 h 39"/>
                <a:gd name="T4" fmla="*/ 67 w 78"/>
                <a:gd name="T5" fmla="*/ 11 h 39"/>
                <a:gd name="T6" fmla="*/ 75 w 78"/>
                <a:gd name="T7" fmla="*/ 24 h 39"/>
                <a:gd name="T8" fmla="*/ 78 w 78"/>
                <a:gd name="T9" fmla="*/ 39 h 39"/>
                <a:gd name="T10" fmla="*/ 0 w 78"/>
                <a:gd name="T11" fmla="*/ 39 h 39"/>
                <a:gd name="T12" fmla="*/ 3 w 78"/>
                <a:gd name="T13" fmla="*/ 24 h 39"/>
                <a:gd name="T14" fmla="*/ 12 w 78"/>
                <a:gd name="T15" fmla="*/ 11 h 39"/>
                <a:gd name="T16" fmla="*/ 24 w 78"/>
                <a:gd name="T17" fmla="*/ 3 h 39"/>
                <a:gd name="T18" fmla="*/ 39 w 7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9">
                  <a:moveTo>
                    <a:pt x="39" y="0"/>
                  </a:moveTo>
                  <a:lnTo>
                    <a:pt x="54" y="3"/>
                  </a:lnTo>
                  <a:lnTo>
                    <a:pt x="67" y="11"/>
                  </a:lnTo>
                  <a:lnTo>
                    <a:pt x="75" y="24"/>
                  </a:lnTo>
                  <a:lnTo>
                    <a:pt x="78" y="39"/>
                  </a:lnTo>
                  <a:lnTo>
                    <a:pt x="0" y="39"/>
                  </a:lnTo>
                  <a:lnTo>
                    <a:pt x="3" y="24"/>
                  </a:lnTo>
                  <a:lnTo>
                    <a:pt x="12" y="11"/>
                  </a:lnTo>
                  <a:lnTo>
                    <a:pt x="24"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0" name="Freeform 44"/>
            <p:cNvSpPr>
              <a:spLocks/>
            </p:cNvSpPr>
            <p:nvPr/>
          </p:nvSpPr>
          <p:spPr bwMode="auto">
            <a:xfrm>
              <a:off x="8509001" y="5382418"/>
              <a:ext cx="122238" cy="61913"/>
            </a:xfrm>
            <a:custGeom>
              <a:avLst/>
              <a:gdLst>
                <a:gd name="T0" fmla="*/ 39 w 77"/>
                <a:gd name="T1" fmla="*/ 0 h 39"/>
                <a:gd name="T2" fmla="*/ 54 w 77"/>
                <a:gd name="T3" fmla="*/ 3 h 39"/>
                <a:gd name="T4" fmla="*/ 67 w 77"/>
                <a:gd name="T5" fmla="*/ 11 h 39"/>
                <a:gd name="T6" fmla="*/ 75 w 77"/>
                <a:gd name="T7" fmla="*/ 24 h 39"/>
                <a:gd name="T8" fmla="*/ 77 w 77"/>
                <a:gd name="T9" fmla="*/ 39 h 39"/>
                <a:gd name="T10" fmla="*/ 0 w 77"/>
                <a:gd name="T11" fmla="*/ 39 h 39"/>
                <a:gd name="T12" fmla="*/ 3 w 77"/>
                <a:gd name="T13" fmla="*/ 24 h 39"/>
                <a:gd name="T14" fmla="*/ 11 w 77"/>
                <a:gd name="T15" fmla="*/ 11 h 39"/>
                <a:gd name="T16" fmla="*/ 24 w 77"/>
                <a:gd name="T17" fmla="*/ 3 h 39"/>
                <a:gd name="T18" fmla="*/ 39 w 77"/>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9">
                  <a:moveTo>
                    <a:pt x="39" y="0"/>
                  </a:moveTo>
                  <a:lnTo>
                    <a:pt x="54" y="3"/>
                  </a:lnTo>
                  <a:lnTo>
                    <a:pt x="67" y="11"/>
                  </a:lnTo>
                  <a:lnTo>
                    <a:pt x="75" y="24"/>
                  </a:lnTo>
                  <a:lnTo>
                    <a:pt x="77" y="39"/>
                  </a:lnTo>
                  <a:lnTo>
                    <a:pt x="0" y="39"/>
                  </a:lnTo>
                  <a:lnTo>
                    <a:pt x="3" y="24"/>
                  </a:lnTo>
                  <a:lnTo>
                    <a:pt x="11" y="11"/>
                  </a:lnTo>
                  <a:lnTo>
                    <a:pt x="24" y="3"/>
                  </a:lnTo>
                  <a:lnTo>
                    <a:pt x="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1" name="Freeform 45"/>
            <p:cNvSpPr>
              <a:spLocks/>
            </p:cNvSpPr>
            <p:nvPr/>
          </p:nvSpPr>
          <p:spPr bwMode="auto">
            <a:xfrm>
              <a:off x="8385176" y="5334793"/>
              <a:ext cx="219075" cy="109538"/>
            </a:xfrm>
            <a:custGeom>
              <a:avLst/>
              <a:gdLst>
                <a:gd name="T0" fmla="*/ 68 w 138"/>
                <a:gd name="T1" fmla="*/ 0 h 69"/>
                <a:gd name="T2" fmla="*/ 90 w 138"/>
                <a:gd name="T3" fmla="*/ 3 h 69"/>
                <a:gd name="T4" fmla="*/ 109 w 138"/>
                <a:gd name="T5" fmla="*/ 14 h 69"/>
                <a:gd name="T6" fmla="*/ 124 w 138"/>
                <a:gd name="T7" fmla="*/ 27 h 69"/>
                <a:gd name="T8" fmla="*/ 134 w 138"/>
                <a:gd name="T9" fmla="*/ 47 h 69"/>
                <a:gd name="T10" fmla="*/ 138 w 138"/>
                <a:gd name="T11" fmla="*/ 69 h 69"/>
                <a:gd name="T12" fmla="*/ 0 w 138"/>
                <a:gd name="T13" fmla="*/ 69 h 69"/>
                <a:gd name="T14" fmla="*/ 4 w 138"/>
                <a:gd name="T15" fmla="*/ 47 h 69"/>
                <a:gd name="T16" fmla="*/ 13 w 138"/>
                <a:gd name="T17" fmla="*/ 27 h 69"/>
                <a:gd name="T18" fmla="*/ 28 w 138"/>
                <a:gd name="T19" fmla="*/ 14 h 69"/>
                <a:gd name="T20" fmla="*/ 46 w 138"/>
                <a:gd name="T21" fmla="*/ 3 h 69"/>
                <a:gd name="T22" fmla="*/ 68 w 138"/>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69">
                  <a:moveTo>
                    <a:pt x="68" y="0"/>
                  </a:moveTo>
                  <a:lnTo>
                    <a:pt x="90" y="3"/>
                  </a:lnTo>
                  <a:lnTo>
                    <a:pt x="109" y="14"/>
                  </a:lnTo>
                  <a:lnTo>
                    <a:pt x="124" y="27"/>
                  </a:lnTo>
                  <a:lnTo>
                    <a:pt x="134" y="47"/>
                  </a:lnTo>
                  <a:lnTo>
                    <a:pt x="138" y="69"/>
                  </a:lnTo>
                  <a:lnTo>
                    <a:pt x="0" y="69"/>
                  </a:lnTo>
                  <a:lnTo>
                    <a:pt x="4" y="47"/>
                  </a:lnTo>
                  <a:lnTo>
                    <a:pt x="13" y="27"/>
                  </a:lnTo>
                  <a:lnTo>
                    <a:pt x="28" y="14"/>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182" name="Freeform 46"/>
            <p:cNvSpPr>
              <a:spLocks/>
            </p:cNvSpPr>
            <p:nvPr/>
          </p:nvSpPr>
          <p:spPr bwMode="auto">
            <a:xfrm>
              <a:off x="8299451" y="5301456"/>
              <a:ext cx="217488" cy="109538"/>
            </a:xfrm>
            <a:custGeom>
              <a:avLst/>
              <a:gdLst>
                <a:gd name="T0" fmla="*/ 69 w 137"/>
                <a:gd name="T1" fmla="*/ 0 h 69"/>
                <a:gd name="T2" fmla="*/ 90 w 137"/>
                <a:gd name="T3" fmla="*/ 3 h 69"/>
                <a:gd name="T4" fmla="*/ 110 w 137"/>
                <a:gd name="T5" fmla="*/ 14 h 69"/>
                <a:gd name="T6" fmla="*/ 125 w 137"/>
                <a:gd name="T7" fmla="*/ 29 h 69"/>
                <a:gd name="T8" fmla="*/ 134 w 137"/>
                <a:gd name="T9" fmla="*/ 47 h 69"/>
                <a:gd name="T10" fmla="*/ 137 w 137"/>
                <a:gd name="T11" fmla="*/ 69 h 69"/>
                <a:gd name="T12" fmla="*/ 0 w 137"/>
                <a:gd name="T13" fmla="*/ 69 h 69"/>
                <a:gd name="T14" fmla="*/ 3 w 137"/>
                <a:gd name="T15" fmla="*/ 47 h 69"/>
                <a:gd name="T16" fmla="*/ 13 w 137"/>
                <a:gd name="T17" fmla="*/ 29 h 69"/>
                <a:gd name="T18" fmla="*/ 28 w 137"/>
                <a:gd name="T19" fmla="*/ 14 h 69"/>
                <a:gd name="T20" fmla="*/ 47 w 137"/>
                <a:gd name="T21" fmla="*/ 3 h 69"/>
                <a:gd name="T22" fmla="*/ 69 w 137"/>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69">
                  <a:moveTo>
                    <a:pt x="69" y="0"/>
                  </a:moveTo>
                  <a:lnTo>
                    <a:pt x="90" y="3"/>
                  </a:lnTo>
                  <a:lnTo>
                    <a:pt x="110" y="14"/>
                  </a:lnTo>
                  <a:lnTo>
                    <a:pt x="125" y="29"/>
                  </a:lnTo>
                  <a:lnTo>
                    <a:pt x="134" y="47"/>
                  </a:lnTo>
                  <a:lnTo>
                    <a:pt x="137" y="69"/>
                  </a:lnTo>
                  <a:lnTo>
                    <a:pt x="0" y="69"/>
                  </a:lnTo>
                  <a:lnTo>
                    <a:pt x="3" y="47"/>
                  </a:lnTo>
                  <a:lnTo>
                    <a:pt x="13" y="29"/>
                  </a:lnTo>
                  <a:lnTo>
                    <a:pt x="28" y="14"/>
                  </a:lnTo>
                  <a:lnTo>
                    <a:pt x="47"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3" name="Group 2"/>
          <p:cNvGrpSpPr/>
          <p:nvPr/>
        </p:nvGrpSpPr>
        <p:grpSpPr>
          <a:xfrm>
            <a:off x="535375" y="5609137"/>
            <a:ext cx="10174883" cy="1200241"/>
            <a:chOff x="2424113" y="5669988"/>
            <a:chExt cx="8107656" cy="1200241"/>
          </a:xfrm>
          <a:solidFill>
            <a:schemeClr val="tx1">
              <a:lumMod val="65000"/>
            </a:schemeClr>
          </a:solidFill>
        </p:grpSpPr>
        <p:sp>
          <p:nvSpPr>
            <p:cNvPr id="230" name="Rectangle 229"/>
            <p:cNvSpPr/>
            <p:nvPr/>
          </p:nvSpPr>
          <p:spPr>
            <a:xfrm>
              <a:off x="2424113" y="6134009"/>
              <a:ext cx="2436812" cy="7335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1" name="Rectangle 230"/>
            <p:cNvSpPr/>
            <p:nvPr/>
          </p:nvSpPr>
          <p:spPr>
            <a:xfrm>
              <a:off x="4857751" y="5913347"/>
              <a:ext cx="2436812" cy="954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2" name="Rectangle 231"/>
            <p:cNvSpPr/>
            <p:nvPr/>
          </p:nvSpPr>
          <p:spPr>
            <a:xfrm>
              <a:off x="7283175" y="5669988"/>
              <a:ext cx="3248594" cy="1200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itle 3"/>
          <p:cNvSpPr>
            <a:spLocks noGrp="1"/>
          </p:cNvSpPr>
          <p:nvPr>
            <p:ph type="title"/>
          </p:nvPr>
        </p:nvSpPr>
        <p:spPr>
          <a:xfrm>
            <a:off x="-29212" y="106178"/>
            <a:ext cx="5536665" cy="1862023"/>
          </a:xfrm>
        </p:spPr>
        <p:txBody>
          <a:bodyPr>
            <a:noAutofit/>
          </a:bodyPr>
          <a:lstStyle/>
          <a:p>
            <a:pPr algn="l"/>
            <a:r>
              <a:rPr lang="en-IN" sz="5000" dirty="0" smtClean="0">
                <a:latin typeface="Ebrima" panose="02000000000000000000" pitchFamily="2" charset="0"/>
                <a:ea typeface="Ebrima" panose="02000000000000000000" pitchFamily="2" charset="0"/>
                <a:cs typeface="Ebrima" panose="02000000000000000000" pitchFamily="2" charset="0"/>
              </a:rPr>
              <a:t>Project OBJECTIVES</a:t>
            </a:r>
            <a:endParaRPr lang="en-US" sz="5000" dirty="0">
              <a:latin typeface="Ebrima" panose="02000000000000000000" pitchFamily="2" charset="0"/>
              <a:ea typeface="Ebrima" panose="02000000000000000000" pitchFamily="2" charset="0"/>
              <a:cs typeface="Ebrima" panose="02000000000000000000" pitchFamily="2" charset="0"/>
            </a:endParaRPr>
          </a:p>
        </p:txBody>
      </p:sp>
      <p:grpSp>
        <p:nvGrpSpPr>
          <p:cNvPr id="241" name="Group 240"/>
          <p:cNvGrpSpPr/>
          <p:nvPr/>
        </p:nvGrpSpPr>
        <p:grpSpPr>
          <a:xfrm>
            <a:off x="617309" y="3859487"/>
            <a:ext cx="3004337" cy="844475"/>
            <a:chOff x="651673" y="3835341"/>
            <a:chExt cx="3004337" cy="844475"/>
          </a:xfrm>
        </p:grpSpPr>
        <p:sp>
          <p:nvSpPr>
            <p:cNvPr id="242" name="Rounded Rectangle 241"/>
            <p:cNvSpPr/>
            <p:nvPr/>
          </p:nvSpPr>
          <p:spPr>
            <a:xfrm>
              <a:off x="651673" y="3835341"/>
              <a:ext cx="685800" cy="7915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latin typeface="Ebrima" panose="02000000000000000000" pitchFamily="2" charset="0"/>
                  <a:ea typeface="Ebrima" panose="02000000000000000000" pitchFamily="2" charset="0"/>
                  <a:cs typeface="Ebrima" panose="02000000000000000000" pitchFamily="2" charset="0"/>
                </a:rPr>
                <a:t>01</a:t>
              </a:r>
              <a:endParaRPr lang="en-IN" b="1" dirty="0">
                <a:latin typeface="Ebrima" panose="02000000000000000000" pitchFamily="2" charset="0"/>
                <a:ea typeface="Ebrima" panose="02000000000000000000" pitchFamily="2" charset="0"/>
                <a:cs typeface="Ebrima" panose="02000000000000000000" pitchFamily="2" charset="0"/>
              </a:endParaRPr>
            </a:p>
          </p:txBody>
        </p:sp>
        <p:grpSp>
          <p:nvGrpSpPr>
            <p:cNvPr id="243" name="Group 242"/>
            <p:cNvGrpSpPr/>
            <p:nvPr/>
          </p:nvGrpSpPr>
          <p:grpSpPr>
            <a:xfrm>
              <a:off x="1352712" y="3843990"/>
              <a:ext cx="2303298" cy="835826"/>
              <a:chOff x="1352712" y="3833580"/>
              <a:chExt cx="2303298" cy="835826"/>
            </a:xfrm>
          </p:grpSpPr>
          <p:sp>
            <p:nvSpPr>
              <p:cNvPr id="244" name="TextBox 243"/>
              <p:cNvSpPr txBox="1"/>
              <p:nvPr/>
            </p:nvSpPr>
            <p:spPr>
              <a:xfrm>
                <a:off x="1352712" y="4146186"/>
                <a:ext cx="2280439" cy="523220"/>
              </a:xfrm>
              <a:prstGeom prst="rect">
                <a:avLst/>
              </a:prstGeom>
              <a:noFill/>
            </p:spPr>
            <p:txBody>
              <a:bodyPr wrap="square" rtlCol="0">
                <a:spAutoFit/>
              </a:bodyPr>
              <a:lstStyle/>
              <a:p>
                <a:r>
                  <a:rPr lang="en-US" sz="1200" kern="0" dirty="0" smtClean="0">
                    <a:solidFill>
                      <a:schemeClr val="tx1">
                        <a:lumMod val="75000"/>
                        <a:lumOff val="25000"/>
                      </a:schemeClr>
                    </a:solidFill>
                    <a:latin typeface="Arial" pitchFamily="34" charset="0"/>
                    <a:cs typeface="Arial" pitchFamily="34" charset="0"/>
                  </a:rPr>
                  <a:t>I</a:t>
                </a:r>
                <a:r>
                  <a:rPr lang="en-US" sz="14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dentifying community  &amp; system preparedness </a:t>
                </a:r>
                <a:endParaRPr lang="en-US" sz="1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245" name="TextBox 244"/>
              <p:cNvSpPr txBox="1"/>
              <p:nvPr/>
            </p:nvSpPr>
            <p:spPr>
              <a:xfrm>
                <a:off x="1375573" y="3833580"/>
                <a:ext cx="2280437" cy="369332"/>
              </a:xfrm>
              <a:prstGeom prst="rect">
                <a:avLst/>
              </a:prstGeom>
              <a:noFill/>
            </p:spPr>
            <p:txBody>
              <a:bodyPr wrap="square" rtlCol="0">
                <a:spAutoFit/>
              </a:bodyPr>
              <a:lstStyle/>
              <a:p>
                <a:r>
                  <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Step </a:t>
                </a:r>
                <a:r>
                  <a:rPr lang="en-IN"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1</a:t>
                </a:r>
                <a:endPar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grpSp>
      </p:grpSp>
      <p:grpSp>
        <p:nvGrpSpPr>
          <p:cNvPr id="246" name="Group 245"/>
          <p:cNvGrpSpPr/>
          <p:nvPr/>
        </p:nvGrpSpPr>
        <p:grpSpPr>
          <a:xfrm>
            <a:off x="3727805" y="2229428"/>
            <a:ext cx="3004337" cy="791568"/>
            <a:chOff x="651673" y="3835341"/>
            <a:chExt cx="3004337" cy="791568"/>
          </a:xfrm>
        </p:grpSpPr>
        <p:sp>
          <p:nvSpPr>
            <p:cNvPr id="247" name="Rounded Rectangle 246"/>
            <p:cNvSpPr/>
            <p:nvPr/>
          </p:nvSpPr>
          <p:spPr>
            <a:xfrm>
              <a:off x="651673" y="3835341"/>
              <a:ext cx="685800" cy="7915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latin typeface="Ebrima" panose="02000000000000000000" pitchFamily="2" charset="0"/>
                  <a:ea typeface="Ebrima" panose="02000000000000000000" pitchFamily="2" charset="0"/>
                  <a:cs typeface="Ebrima" panose="02000000000000000000" pitchFamily="2" charset="0"/>
                </a:rPr>
                <a:t>02</a:t>
              </a:r>
              <a:endParaRPr lang="en-IN" b="1" dirty="0">
                <a:latin typeface="Ebrima" panose="02000000000000000000" pitchFamily="2" charset="0"/>
                <a:ea typeface="Ebrima" panose="02000000000000000000" pitchFamily="2" charset="0"/>
                <a:cs typeface="Ebrima" panose="02000000000000000000" pitchFamily="2" charset="0"/>
              </a:endParaRPr>
            </a:p>
          </p:txBody>
        </p:sp>
        <p:sp>
          <p:nvSpPr>
            <p:cNvPr id="250" name="TextBox 249"/>
            <p:cNvSpPr txBox="1"/>
            <p:nvPr/>
          </p:nvSpPr>
          <p:spPr>
            <a:xfrm>
              <a:off x="1375573" y="3843990"/>
              <a:ext cx="2280437" cy="369332"/>
            </a:xfrm>
            <a:prstGeom prst="rect">
              <a:avLst/>
            </a:prstGeom>
            <a:noFill/>
          </p:spPr>
          <p:txBody>
            <a:bodyPr wrap="square" rtlCol="0">
              <a:spAutoFit/>
            </a:bodyPr>
            <a:lstStyle/>
            <a:p>
              <a:r>
                <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Step </a:t>
              </a:r>
              <a:r>
                <a:rPr lang="en-IN"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2</a:t>
              </a:r>
              <a:endPar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grpSp>
      <p:grpSp>
        <p:nvGrpSpPr>
          <p:cNvPr id="251" name="Group 250"/>
          <p:cNvGrpSpPr/>
          <p:nvPr/>
        </p:nvGrpSpPr>
        <p:grpSpPr>
          <a:xfrm>
            <a:off x="6425163" y="582127"/>
            <a:ext cx="3004338" cy="1059919"/>
            <a:chOff x="651673" y="3835341"/>
            <a:chExt cx="3004338" cy="1059919"/>
          </a:xfrm>
        </p:grpSpPr>
        <p:sp>
          <p:nvSpPr>
            <p:cNvPr id="252" name="Rounded Rectangle 251"/>
            <p:cNvSpPr/>
            <p:nvPr/>
          </p:nvSpPr>
          <p:spPr>
            <a:xfrm>
              <a:off x="651673" y="3835341"/>
              <a:ext cx="685800" cy="7915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latin typeface="Ebrima" panose="02000000000000000000" pitchFamily="2" charset="0"/>
                  <a:ea typeface="Ebrima" panose="02000000000000000000" pitchFamily="2" charset="0"/>
                  <a:cs typeface="Ebrima" panose="02000000000000000000" pitchFamily="2" charset="0"/>
                </a:rPr>
                <a:t>03</a:t>
              </a:r>
              <a:endParaRPr lang="en-IN" b="1" dirty="0">
                <a:latin typeface="Ebrima" panose="02000000000000000000" pitchFamily="2" charset="0"/>
                <a:ea typeface="Ebrima" panose="02000000000000000000" pitchFamily="2" charset="0"/>
                <a:cs typeface="Ebrima" panose="02000000000000000000" pitchFamily="2" charset="0"/>
              </a:endParaRPr>
            </a:p>
          </p:txBody>
        </p:sp>
        <p:grpSp>
          <p:nvGrpSpPr>
            <p:cNvPr id="253" name="Group 252"/>
            <p:cNvGrpSpPr/>
            <p:nvPr/>
          </p:nvGrpSpPr>
          <p:grpSpPr>
            <a:xfrm>
              <a:off x="1375572" y="3843990"/>
              <a:ext cx="2280439" cy="1051270"/>
              <a:chOff x="1375572" y="3833580"/>
              <a:chExt cx="2280439" cy="1051270"/>
            </a:xfrm>
          </p:grpSpPr>
          <p:sp>
            <p:nvSpPr>
              <p:cNvPr id="254" name="TextBox 253"/>
              <p:cNvSpPr txBox="1"/>
              <p:nvPr/>
            </p:nvSpPr>
            <p:spPr>
              <a:xfrm>
                <a:off x="1375572" y="4146186"/>
                <a:ext cx="2280439" cy="738664"/>
              </a:xfrm>
              <a:prstGeom prst="rect">
                <a:avLst/>
              </a:prstGeom>
              <a:noFill/>
            </p:spPr>
            <p:txBody>
              <a:bodyPr wrap="square" rtlCol="0">
                <a:spAutoFit/>
              </a:bodyPr>
              <a:lstStyle/>
              <a:p>
                <a:r>
                  <a:rPr lang="en-US" sz="14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Derive recommendation(s) based on identified problem(s)</a:t>
                </a:r>
                <a:endParaRPr lang="en-US" sz="1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255" name="TextBox 254"/>
              <p:cNvSpPr txBox="1"/>
              <p:nvPr/>
            </p:nvSpPr>
            <p:spPr>
              <a:xfrm>
                <a:off x="1375573" y="3833580"/>
                <a:ext cx="2280437" cy="369332"/>
              </a:xfrm>
              <a:prstGeom prst="rect">
                <a:avLst/>
              </a:prstGeom>
              <a:noFill/>
            </p:spPr>
            <p:txBody>
              <a:bodyPr wrap="square" rtlCol="0">
                <a:spAutoFit/>
              </a:bodyPr>
              <a:lstStyle/>
              <a:p>
                <a:r>
                  <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Step </a:t>
                </a:r>
                <a:r>
                  <a:rPr lang="en-IN"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3</a:t>
                </a:r>
                <a:endParaRPr lang="en-IN"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grpSp>
      </p:grpSp>
      <p:sp>
        <p:nvSpPr>
          <p:cNvPr id="183" name="TextBox 182"/>
          <p:cNvSpPr txBox="1"/>
          <p:nvPr/>
        </p:nvSpPr>
        <p:spPr>
          <a:xfrm>
            <a:off x="4484633" y="2568090"/>
            <a:ext cx="2280439" cy="523220"/>
          </a:xfrm>
          <a:prstGeom prst="rect">
            <a:avLst/>
          </a:prstGeom>
          <a:noFill/>
        </p:spPr>
        <p:txBody>
          <a:bodyPr wrap="square" rtlCol="0">
            <a:spAutoFit/>
          </a:bodyPr>
          <a:lstStyle/>
          <a:p>
            <a:r>
              <a:rPr lang="en-US" sz="1400" kern="0" dirty="0" smtClean="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rPr>
              <a:t>Providing audit topics &amp; case studies </a:t>
            </a:r>
            <a:endParaRPr lang="en-US" sz="1400" dirty="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18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7165" y="90059"/>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6</a:t>
            </a:fld>
            <a:endParaRPr lang="en-US" dirty="0"/>
          </a:p>
        </p:txBody>
      </p:sp>
    </p:spTree>
    <p:extLst>
      <p:ext uri="{BB962C8B-B14F-4D97-AF65-F5344CB8AC3E}">
        <p14:creationId xmlns:p14="http://schemas.microsoft.com/office/powerpoint/2010/main" val="2510709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dirty="0" smtClean="0">
                <a:latin typeface="Ebrima" panose="02000000000000000000" pitchFamily="2" charset="0"/>
                <a:ea typeface="Ebrima" panose="02000000000000000000" pitchFamily="2" charset="0"/>
                <a:cs typeface="Ebrima" panose="02000000000000000000" pitchFamily="2" charset="0"/>
              </a:rPr>
              <a:t>RESPONSIBLE SAIs</a:t>
            </a:r>
            <a:endParaRPr lang="en-GB" sz="50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3" name="Diagram 2"/>
          <p:cNvGraphicFramePr/>
          <p:nvPr>
            <p:extLst>
              <p:ext uri="{D42A27DB-BD31-4B8C-83A1-F6EECF244321}">
                <p14:modId xmlns:p14="http://schemas.microsoft.com/office/powerpoint/2010/main" val="2376389061"/>
              </p:ext>
            </p:extLst>
          </p:nvPr>
        </p:nvGraphicFramePr>
        <p:xfrm>
          <a:off x="226060" y="1874520"/>
          <a:ext cx="11729720" cy="4058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kioslambang.files.wordpress.com/2011/07/lambang-bp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7557" y="103031"/>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F28FB93-0A08-4E7D-8E63-9EFA29F1E093}" type="slidenum">
              <a:rPr lang="en-US" smtClean="0"/>
              <a:pPr/>
              <a:t>7</a:t>
            </a:fld>
            <a:endParaRPr lang="en-US" dirty="0"/>
          </a:p>
        </p:txBody>
      </p:sp>
    </p:spTree>
    <p:extLst>
      <p:ext uri="{BB962C8B-B14F-4D97-AF65-F5344CB8AC3E}">
        <p14:creationId xmlns:p14="http://schemas.microsoft.com/office/powerpoint/2010/main" val="115324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Ebrima" panose="02000000000000000000" pitchFamily="2" charset="0"/>
                <a:ea typeface="Ebrima" panose="02000000000000000000" pitchFamily="2" charset="0"/>
                <a:cs typeface="Ebrima" panose="02000000000000000000" pitchFamily="2" charset="0"/>
              </a:rPr>
              <a:t>2</a:t>
            </a:r>
            <a:r>
              <a:rPr lang="en-GB" dirty="0" smtClean="0">
                <a:latin typeface="Ebrima" panose="02000000000000000000" pitchFamily="2" charset="0"/>
                <a:ea typeface="Ebrima" panose="02000000000000000000" pitchFamily="2" charset="0"/>
                <a:cs typeface="Ebrima" panose="02000000000000000000" pitchFamily="2" charset="0"/>
              </a:rPr>
              <a:t>. PROJECT DESIGN</a:t>
            </a:r>
            <a:endParaRPr lang="en-GB"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2232" y="0"/>
            <a:ext cx="799768" cy="8133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38279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idx="4294967295"/>
          </p:nvPr>
        </p:nvSpPr>
        <p:spPr>
          <a:xfrm>
            <a:off x="807720" y="1488786"/>
            <a:ext cx="7545211" cy="4571089"/>
          </a:xfrm>
          <a:prstGeom prst="rect">
            <a:avLst/>
          </a:prstGeom>
        </p:spPr>
        <p:txBody>
          <a:bodyPr vert="horz" lIns="121900" tIns="121900" rIns="121900" bIns="121900" rtlCol="0" anchor="ctr" anchorCtr="0">
            <a:noAutofit/>
          </a:bodyPr>
          <a:lstStyle/>
          <a:p>
            <a:pPr>
              <a:spcBef>
                <a:spcPts val="0"/>
              </a:spcBef>
            </a:pPr>
            <a:r>
              <a:rPr lang="en" sz="3467" dirty="0" smtClean="0">
                <a:solidFill>
                  <a:srgbClr val="FFFFFF"/>
                </a:solidFill>
                <a:latin typeface="Tw Cen MT Condensed Extra Bold" panose="020B0803020202020204" pitchFamily="34" charset="0"/>
              </a:rPr>
              <a:t>The project will </a:t>
            </a:r>
            <a:r>
              <a:rPr lang="en" sz="5000" dirty="0" smtClean="0">
                <a:solidFill>
                  <a:srgbClr val="FFFFFF"/>
                </a:solidFill>
                <a:latin typeface="Tw Cen MT Condensed Extra Bold" panose="020B0803020202020204" pitchFamily="34" charset="0"/>
              </a:rPr>
              <a:t>emphasize on Auditing Emergency Preparedness</a:t>
            </a:r>
            <a:r>
              <a:rPr lang="en" sz="3467" dirty="0" smtClean="0">
                <a:solidFill>
                  <a:srgbClr val="FFFFFF"/>
                </a:solidFill>
                <a:latin typeface="Tw Cen MT Condensed Extra Bold" panose="020B0803020202020204" pitchFamily="34" charset="0"/>
              </a:rPr>
              <a:t>, particularly those deal with natural disaster (man-made disaster will be taken into account considerably)</a:t>
            </a:r>
            <a:endParaRPr lang="en" sz="3467" dirty="0">
              <a:solidFill>
                <a:srgbClr val="FFFFFF"/>
              </a:solidFill>
              <a:latin typeface="Tw Cen MT Condensed Extra Bold" panose="020B0803020202020204" pitchFamily="34" charset="0"/>
            </a:endParaRPr>
          </a:p>
        </p:txBody>
      </p:sp>
      <p:sp>
        <p:nvSpPr>
          <p:cNvPr id="3" name="Title 3"/>
          <p:cNvSpPr txBox="1">
            <a:spLocks/>
          </p:cNvSpPr>
          <p:nvPr/>
        </p:nvSpPr>
        <p:spPr>
          <a:xfrm>
            <a:off x="6422709" y="977462"/>
            <a:ext cx="5536665" cy="1862023"/>
          </a:xfrm>
          <a:prstGeom prst="rect">
            <a:avLst/>
          </a:prstGeom>
        </p:spPr>
        <p:txBody>
          <a:bodyP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z="5000" dirty="0" smtClean="0">
                <a:latin typeface="Ebrima" panose="02000000000000000000" pitchFamily="2" charset="0"/>
                <a:ea typeface="Ebrima" panose="02000000000000000000" pitchFamily="2" charset="0"/>
                <a:cs typeface="Ebrima" panose="02000000000000000000" pitchFamily="2" charset="0"/>
              </a:rPr>
              <a:t>PROJECT </a:t>
            </a:r>
          </a:p>
          <a:p>
            <a:pPr algn="r"/>
            <a:r>
              <a:rPr lang="en-IN" sz="5000" dirty="0" smtClean="0">
                <a:latin typeface="Ebrima" panose="02000000000000000000" pitchFamily="2" charset="0"/>
                <a:ea typeface="Ebrima" panose="02000000000000000000" pitchFamily="2" charset="0"/>
                <a:cs typeface="Ebrima" panose="02000000000000000000" pitchFamily="2" charset="0"/>
              </a:rPr>
              <a:t>SCOPE</a:t>
            </a:r>
            <a:endParaRPr lang="en-US" sz="5000" dirty="0">
              <a:latin typeface="Ebrima" panose="02000000000000000000" pitchFamily="2" charset="0"/>
              <a:ea typeface="Ebrima" panose="02000000000000000000" pitchFamily="2" charset="0"/>
              <a:cs typeface="Ebrima" panose="02000000000000000000" pitchFamily="2" charset="0"/>
            </a:endParaRPr>
          </a:p>
        </p:txBody>
      </p:sp>
      <p:pic>
        <p:nvPicPr>
          <p:cNvPr id="4" name="Picture 2" descr="https://kioslambang.files.wordpress.com/2011/07/lambang-bp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2385" y="42767"/>
            <a:ext cx="799768" cy="813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F28FB93-0A08-4E7D-8E63-9EFA29F1E093}" type="slidenum">
              <a:rPr lang="en-US" smtClean="0"/>
              <a:pPr/>
              <a:t>9</a:t>
            </a:fld>
            <a:endParaRPr lang="en-US" dirty="0"/>
          </a:p>
        </p:txBody>
      </p:sp>
    </p:spTree>
    <p:extLst>
      <p:ext uri="{BB962C8B-B14F-4D97-AF65-F5344CB8AC3E}">
        <p14:creationId xmlns:p14="http://schemas.microsoft.com/office/powerpoint/2010/main" val="12372454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1396</TotalTime>
  <Words>1420</Words>
  <Application>Microsoft Office PowerPoint</Application>
  <PresentationFormat>Widescreen</PresentationFormat>
  <Paragraphs>309</Paragraphs>
  <Slides>20</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Bell MT</vt:lpstr>
      <vt:lpstr>Calibri</vt:lpstr>
      <vt:lpstr>Calisto MT</vt:lpstr>
      <vt:lpstr>Century</vt:lpstr>
      <vt:lpstr>Corbel</vt:lpstr>
      <vt:lpstr>Ebrima</vt:lpstr>
      <vt:lpstr>Times New Roman</vt:lpstr>
      <vt:lpstr>Trebuchet MS</vt:lpstr>
      <vt:lpstr>Tw Cen MT</vt:lpstr>
      <vt:lpstr>Tw Cen MT Condensed Extra Bold</vt:lpstr>
      <vt:lpstr>Wingdings</vt:lpstr>
      <vt:lpstr>Wingdings 2</vt:lpstr>
      <vt:lpstr>Slate</vt:lpstr>
      <vt:lpstr>PowerPoint Presentation</vt:lpstr>
      <vt:lpstr>AGENDA</vt:lpstr>
      <vt:lpstr>1. GENERAL OVERVIEW</vt:lpstr>
      <vt:lpstr>PowerPoint Presentation</vt:lpstr>
      <vt:lpstr>PowerPoint Presentation</vt:lpstr>
      <vt:lpstr>Project OBJECTIVES</vt:lpstr>
      <vt:lpstr>RESPONSIBLE SAIs</vt:lpstr>
      <vt:lpstr>2. PROJECT DESIGN</vt:lpstr>
      <vt:lpstr>The project will emphasize on Auditing Emergency Preparedness, particularly those deal with natural disaster (man-made disaster will be taken into account considerably)</vt:lpstr>
      <vt:lpstr>PowerPoint Presentation</vt:lpstr>
      <vt:lpstr>Project ROADMAP</vt:lpstr>
      <vt:lpstr>PowerPoint Presentation</vt:lpstr>
      <vt:lpstr>3. PROGRESS TO DATE</vt:lpstr>
      <vt:lpstr>ACTIVITIES OF THE TEAM</vt:lpstr>
      <vt:lpstr>FOLLOW UP &amp; PROGRESS</vt:lpstr>
      <vt:lpstr>DETAIL REPORT OF PROGRESS</vt:lpstr>
      <vt:lpstr>DETAIL REPORT…</vt:lpstr>
      <vt:lpstr>DETAIL REPORT…</vt:lpstr>
      <vt:lpstr>DETAIL REPORT…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dc:creator>
  <cp:lastModifiedBy>Ni Luh Made Dwiningtyas Sulistyorini</cp:lastModifiedBy>
  <cp:revision>76</cp:revision>
  <cp:lastPrinted>2018-08-15T08:13:30Z</cp:lastPrinted>
  <dcterms:created xsi:type="dcterms:W3CDTF">2017-08-19T03:03:25Z</dcterms:created>
  <dcterms:modified xsi:type="dcterms:W3CDTF">2018-08-16T04:18:04Z</dcterms:modified>
</cp:coreProperties>
</file>