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58" r:id="rId3"/>
    <p:sldId id="362" r:id="rId4"/>
    <p:sldId id="365" r:id="rId5"/>
    <p:sldId id="360" r:id="rId6"/>
    <p:sldId id="359" r:id="rId7"/>
    <p:sldId id="361" r:id="rId8"/>
    <p:sldId id="363" r:id="rId9"/>
    <p:sldId id="364" r:id="rId10"/>
    <p:sldId id="261"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99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87389" autoAdjust="0"/>
  </p:normalViewPr>
  <p:slideViewPr>
    <p:cSldViewPr>
      <p:cViewPr>
        <p:scale>
          <a:sx n="70" d="100"/>
          <a:sy n="70" d="100"/>
        </p:scale>
        <p:origin x="684" y="34"/>
      </p:cViewPr>
      <p:guideLst>
        <p:guide orient="horz" pos="2160"/>
        <p:guide pos="2880"/>
      </p:guideLst>
    </p:cSldViewPr>
  </p:slideViewPr>
  <p:outlineViewPr>
    <p:cViewPr>
      <p:scale>
        <a:sx n="33" d="100"/>
        <a:sy n="33" d="100"/>
      </p:scale>
      <p:origin x="0" y="1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56CE786-4BBB-4D56-9049-4867E8E2F1BE}" type="datetimeFigureOut">
              <a:rPr lang="en-US" smtClean="0"/>
              <a:t>6/26/2018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CCC45FE-74DF-4448-B8CE-10E591B94371}" type="slidenum">
              <a:rPr lang="en-US" smtClean="0"/>
              <a:t>‹#›</a:t>
            </a:fld>
            <a:endParaRPr lang="en-US"/>
          </a:p>
        </p:txBody>
      </p:sp>
    </p:spTree>
    <p:extLst>
      <p:ext uri="{BB962C8B-B14F-4D97-AF65-F5344CB8AC3E}">
        <p14:creationId xmlns:p14="http://schemas.microsoft.com/office/powerpoint/2010/main" val="1030743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3838474-2B17-4A7B-ACA5-8916DDBCE0D6}" type="datetimeFigureOut">
              <a:rPr lang="en-US" smtClean="0"/>
              <a:t>6/26/2018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0579A36-4F88-4AE5-8AB3-5B4AE258CA3A}" type="slidenum">
              <a:rPr lang="en-US" smtClean="0"/>
              <a:t>‹#›</a:t>
            </a:fld>
            <a:endParaRPr lang="en-US"/>
          </a:p>
        </p:txBody>
      </p:sp>
    </p:spTree>
    <p:extLst>
      <p:ext uri="{BB962C8B-B14F-4D97-AF65-F5344CB8AC3E}">
        <p14:creationId xmlns:p14="http://schemas.microsoft.com/office/powerpoint/2010/main" val="91122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79A36-4F88-4AE5-8AB3-5B4AE258CA3A}" type="slidenum">
              <a:rPr lang="en-US" smtClean="0"/>
              <a:t>2</a:t>
            </a:fld>
            <a:endParaRPr lang="en-US"/>
          </a:p>
        </p:txBody>
      </p:sp>
    </p:spTree>
    <p:extLst>
      <p:ext uri="{BB962C8B-B14F-4D97-AF65-F5344CB8AC3E}">
        <p14:creationId xmlns:p14="http://schemas.microsoft.com/office/powerpoint/2010/main" val="240619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79A36-4F88-4AE5-8AB3-5B4AE258CA3A}" type="slidenum">
              <a:rPr lang="en-US" smtClean="0"/>
              <a:t>5</a:t>
            </a:fld>
            <a:endParaRPr lang="en-US"/>
          </a:p>
        </p:txBody>
      </p:sp>
    </p:spTree>
    <p:extLst>
      <p:ext uri="{BB962C8B-B14F-4D97-AF65-F5344CB8AC3E}">
        <p14:creationId xmlns:p14="http://schemas.microsoft.com/office/powerpoint/2010/main" val="118812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79A36-4F88-4AE5-8AB3-5B4AE258CA3A}" type="slidenum">
              <a:rPr lang="en-US" smtClean="0"/>
              <a:t>6</a:t>
            </a:fld>
            <a:endParaRPr lang="en-US"/>
          </a:p>
        </p:txBody>
      </p:sp>
    </p:spTree>
    <p:extLst>
      <p:ext uri="{BB962C8B-B14F-4D97-AF65-F5344CB8AC3E}">
        <p14:creationId xmlns:p14="http://schemas.microsoft.com/office/powerpoint/2010/main" val="100485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99E85-CE94-4120-80A3-152B35CC9CE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27894174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99E85-CE94-4120-80A3-152B35CC9CE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215048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99E85-CE94-4120-80A3-152B35CC9CE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154101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99E85-CE94-4120-80A3-152B35CC9CE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35102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99E85-CE94-4120-80A3-152B35CC9CE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28452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99E85-CE94-4120-80A3-152B35CC9CE5}"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6291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99E85-CE94-4120-80A3-152B35CC9CE5}"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118167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99E85-CE94-4120-80A3-152B35CC9CE5}"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291707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99E85-CE94-4120-80A3-152B35CC9CE5}"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96617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99E85-CE94-4120-80A3-152B35CC9CE5}"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236881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99E85-CE94-4120-80A3-152B35CC9CE5}"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C4CEF-7F8B-40BA-BDFA-6A3F15966760}" type="slidenum">
              <a:rPr lang="en-US" smtClean="0"/>
              <a:t>‹#›</a:t>
            </a:fld>
            <a:endParaRPr lang="en-US"/>
          </a:p>
        </p:txBody>
      </p:sp>
    </p:spTree>
    <p:extLst>
      <p:ext uri="{BB962C8B-B14F-4D97-AF65-F5344CB8AC3E}">
        <p14:creationId xmlns:p14="http://schemas.microsoft.com/office/powerpoint/2010/main" val="326224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9E85-CE94-4120-80A3-152B35CC9CE5}" type="datetimeFigureOut">
              <a:rPr lang="en-US" smtClean="0"/>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C4CEF-7F8B-40BA-BDFA-6A3F15966760}" type="slidenum">
              <a:rPr lang="en-US" smtClean="0"/>
              <a:t>‹#›</a:t>
            </a:fld>
            <a:endParaRPr lang="en-US"/>
          </a:p>
        </p:txBody>
      </p:sp>
    </p:spTree>
    <p:extLst>
      <p:ext uri="{BB962C8B-B14F-4D97-AF65-F5344CB8AC3E}">
        <p14:creationId xmlns:p14="http://schemas.microsoft.com/office/powerpoint/2010/main" val="104573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hyperlink" Target="http://intosaicommunity.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685800" y="3886200"/>
            <a:ext cx="7772400" cy="1203325"/>
          </a:xfrm>
        </p:spPr>
        <p:txBody>
          <a:bodyPr/>
          <a:lstStyle/>
          <a:p>
            <a:r>
              <a:rPr lang="en-US" dirty="0" smtClean="0">
                <a:latin typeface="Times New Roman" panose="02020603050405020304" pitchFamily="18" charset="0"/>
                <a:cs typeface="Times New Roman" panose="02020603050405020304" pitchFamily="18" charset="0"/>
              </a:rPr>
              <a:t>SCEI Presentation  </a:t>
            </a:r>
            <a:endParaRPr lang="en-US" dirty="0">
              <a:latin typeface="Times New Roman" panose="02020603050405020304" pitchFamily="18" charset="0"/>
              <a:cs typeface="Times New Roman" panose="02020603050405020304" pitchFamily="18" charset="0"/>
            </a:endParaRPr>
          </a:p>
        </p:txBody>
      </p:sp>
      <p:sp>
        <p:nvSpPr>
          <p:cNvPr id="4" name="Subtitle 2"/>
          <p:cNvSpPr>
            <a:spLocks noGrp="1"/>
          </p:cNvSpPr>
          <p:nvPr>
            <p:ph type="subTitle" idx="1"/>
          </p:nvPr>
        </p:nvSpPr>
        <p:spPr>
          <a:xfrm>
            <a:off x="1371600" y="4953000"/>
            <a:ext cx="6400800" cy="129540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15</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PSC Steering Committee Meeting </a:t>
            </a:r>
          </a:p>
          <a:p>
            <a:r>
              <a:rPr lang="en-US" dirty="0" smtClean="0">
                <a:latin typeface="Times New Roman" panose="02020603050405020304" pitchFamily="18" charset="0"/>
                <a:cs typeface="Times New Roman" panose="02020603050405020304" pitchFamily="18" charset="0"/>
              </a:rPr>
              <a:t>30</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 31</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May 2018</a:t>
            </a:r>
          </a:p>
          <a:p>
            <a:r>
              <a:rPr lang="en-US" dirty="0" smtClean="0">
                <a:latin typeface="Times New Roman" panose="02020603050405020304" pitchFamily="18" charset="0"/>
                <a:cs typeface="Times New Roman" panose="02020603050405020304" pitchFamily="18" charset="0"/>
              </a:rPr>
              <a:t>Luxembourg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65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60583368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9300" y="1211581"/>
            <a:ext cx="5105400" cy="45719"/>
          </a:xfrm>
          <a:prstGeom prst="rect">
            <a:avLst/>
          </a:prstGeom>
          <a:solidFill>
            <a:srgbClr val="B4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020762"/>
          </a:xfrm>
        </p:spPr>
        <p:txBody>
          <a:bodyPr>
            <a:normAutofit/>
          </a:bodyPr>
          <a:lstStyle/>
          <a:p>
            <a:r>
              <a:rPr lang="en-US" dirty="0">
                <a:latin typeface="Times New Roman" panose="02020603050405020304" pitchFamily="18" charset="0"/>
                <a:cs typeface="Times New Roman" panose="02020603050405020304" pitchFamily="18" charset="0"/>
              </a:rPr>
              <a:t>Expert Group Members </a:t>
            </a:r>
          </a:p>
        </p:txBody>
      </p:sp>
      <p:sp>
        <p:nvSpPr>
          <p:cNvPr id="6" name="Title 1"/>
          <p:cNvSpPr txBox="1">
            <a:spLocks/>
          </p:cNvSpPr>
          <p:nvPr/>
        </p:nvSpPr>
        <p:spPr>
          <a:xfrm>
            <a:off x="609600" y="2743200"/>
            <a:ext cx="77724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p:txBody>
      </p:sp>
      <p:sp>
        <p:nvSpPr>
          <p:cNvPr id="7" name="Content Placeholder 2"/>
          <p:cNvSpPr>
            <a:spLocks noGrp="1"/>
          </p:cNvSpPr>
          <p:nvPr>
            <p:ph idx="1"/>
          </p:nvPr>
        </p:nvSpPr>
        <p:spPr>
          <a:xfrm>
            <a:off x="457200" y="1600200"/>
            <a:ext cx="8229600" cy="4525963"/>
          </a:xfrm>
        </p:spPr>
        <p:txBody>
          <a:bodyPr/>
          <a:lstStyle/>
          <a:p>
            <a:pPr marL="0" indent="0">
              <a:buNone/>
            </a:pPr>
            <a:endParaRPr lang="en-US" dirty="0" smtClean="0"/>
          </a:p>
          <a:p>
            <a:pPr marL="0" indent="0">
              <a:buNone/>
            </a:pPr>
            <a:endParaRPr lang="en-US" dirty="0" smtClean="0"/>
          </a:p>
          <a:p>
            <a:pPr marL="0" indent="0">
              <a:buNone/>
            </a:pPr>
            <a:endParaRPr lang="en-US" dirty="0"/>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Austria</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India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Norway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USA</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Brazil</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Spain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Tunisia</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Chile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South Africa  </a:t>
            </a:r>
          </a:p>
          <a:p>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4093105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marL="0" indent="0">
              <a:buNone/>
            </a:pPr>
            <a:r>
              <a:rPr lang="en-US" dirty="0" smtClean="0"/>
              <a:t>Emerging issues are external developments that will fundamentally:</a:t>
            </a:r>
          </a:p>
          <a:p>
            <a:r>
              <a:rPr lang="en-US" dirty="0" smtClean="0"/>
              <a:t> impact the audit practice in the future, or</a:t>
            </a:r>
          </a:p>
          <a:p>
            <a:r>
              <a:rPr lang="en-US" dirty="0" smtClean="0"/>
              <a:t> affect the reputation of SAIs/INTOSAI</a:t>
            </a:r>
            <a:endParaRPr lang="en-US" dirty="0"/>
          </a:p>
        </p:txBody>
      </p:sp>
    </p:spTree>
    <p:extLst>
      <p:ext uri="{BB962C8B-B14F-4D97-AF65-F5344CB8AC3E}">
        <p14:creationId xmlns:p14="http://schemas.microsoft.com/office/powerpoint/2010/main" val="381074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IT, e.g. big data, internal controls, need for data scientists</a:t>
            </a:r>
          </a:p>
          <a:p>
            <a:r>
              <a:rPr lang="en-US" dirty="0" smtClean="0"/>
              <a:t>International corruption</a:t>
            </a:r>
          </a:p>
          <a:p>
            <a:r>
              <a:rPr lang="en-US" dirty="0" smtClean="0"/>
              <a:t>Migrant crisis</a:t>
            </a:r>
          </a:p>
          <a:p>
            <a:r>
              <a:rPr lang="en-US" dirty="0" smtClean="0"/>
              <a:t>Climate change</a:t>
            </a:r>
          </a:p>
          <a:p>
            <a:r>
              <a:rPr lang="en-US" dirty="0" smtClean="0"/>
              <a:t>SDGs</a:t>
            </a:r>
          </a:p>
          <a:p>
            <a:endParaRPr lang="en-US" dirty="0"/>
          </a:p>
        </p:txBody>
      </p:sp>
    </p:spTree>
    <p:extLst>
      <p:ext uri="{BB962C8B-B14F-4D97-AF65-F5344CB8AC3E}">
        <p14:creationId xmlns:p14="http://schemas.microsoft.com/office/powerpoint/2010/main" val="421463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9300" y="1249681"/>
            <a:ext cx="5105400" cy="45719"/>
          </a:xfrm>
          <a:prstGeom prst="rect">
            <a:avLst/>
          </a:prstGeom>
          <a:solidFill>
            <a:srgbClr val="B4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020762"/>
          </a:xfrm>
        </p:spPr>
        <p:txBody>
          <a:bodyPr>
            <a:normAutofit/>
          </a:bodyPr>
          <a:lstStyle/>
          <a:p>
            <a:r>
              <a:rPr lang="en-US" dirty="0" smtClean="0">
                <a:latin typeface="Times New Roman" panose="02020603050405020304" pitchFamily="18" charset="0"/>
                <a:cs typeface="Times New Roman" panose="02020603050405020304" pitchFamily="18" charset="0"/>
              </a:rPr>
              <a:t>Terms of Reference </a:t>
            </a:r>
            <a:endParaRPr lang="en-US" b="1"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69931578"/>
              </p:ext>
            </p:extLst>
          </p:nvPr>
        </p:nvGraphicFramePr>
        <p:xfrm>
          <a:off x="7772400" y="3505200"/>
          <a:ext cx="1260000" cy="1111250"/>
        </p:xfrm>
        <a:graphic>
          <a:graphicData uri="http://schemas.openxmlformats.org/presentationml/2006/ole">
            <mc:AlternateContent xmlns:mc="http://schemas.openxmlformats.org/markup-compatibility/2006">
              <mc:Choice xmlns:v="urn:schemas-microsoft-com:vml" Requires="v">
                <p:oleObj spid="_x0000_s1032" name="Document" showAsIcon="1" r:id="rId4" imgW="914400" imgH="806400" progId="Word.Document.12">
                  <p:embed/>
                </p:oleObj>
              </mc:Choice>
              <mc:Fallback>
                <p:oleObj name="Document" showAsIcon="1" r:id="rId4" imgW="914400" imgH="806400" progId="Word.Document.12">
                  <p:embed/>
                  <p:pic>
                    <p:nvPicPr>
                      <p:cNvPr id="0" name=""/>
                      <p:cNvPicPr/>
                      <p:nvPr/>
                    </p:nvPicPr>
                    <p:blipFill>
                      <a:blip r:embed="rId5"/>
                      <a:stretch>
                        <a:fillRect/>
                      </a:stretch>
                    </p:blipFill>
                    <p:spPr>
                      <a:xfrm>
                        <a:off x="7772400" y="3505200"/>
                        <a:ext cx="1260000" cy="1111250"/>
                      </a:xfrm>
                      <a:prstGeom prst="rect">
                        <a:avLst/>
                      </a:prstGeom>
                    </p:spPr>
                  </p:pic>
                </p:oleObj>
              </mc:Fallback>
            </mc:AlternateContent>
          </a:graphicData>
        </a:graphic>
      </p:graphicFrame>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22850224"/>
              </p:ext>
            </p:extLst>
          </p:nvPr>
        </p:nvGraphicFramePr>
        <p:xfrm>
          <a:off x="76200" y="1447799"/>
          <a:ext cx="7772400" cy="5390948"/>
        </p:xfrm>
        <a:graphic>
          <a:graphicData uri="http://schemas.openxmlformats.org/drawingml/2006/table">
            <a:tbl>
              <a:tblPr firstRow="1" firstCol="1" bandRow="1">
                <a:tableStyleId>{5C22544A-7EE6-4342-B048-85BDC9FD1C3A}</a:tableStyleId>
              </a:tblPr>
              <a:tblGrid>
                <a:gridCol w="1779357"/>
                <a:gridCol w="2395802"/>
                <a:gridCol w="3597241"/>
              </a:tblGrid>
              <a:tr h="338247">
                <a:tc>
                  <a:txBody>
                    <a:bodyPr/>
                    <a:lstStyle/>
                    <a:p>
                      <a:pPr marL="0" marR="1905" indent="0" algn="ctr">
                        <a:lnSpc>
                          <a:spcPct val="152000"/>
                        </a:lnSpc>
                        <a:spcBef>
                          <a:spcPts val="0"/>
                        </a:spcBef>
                        <a:spcAft>
                          <a:spcPts val="615"/>
                        </a:spcAft>
                      </a:pPr>
                      <a:r>
                        <a:rPr lang="en-US" sz="1100" dirty="0">
                          <a:effectLst/>
                        </a:rPr>
                        <a:t>Stages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ctr">
                        <a:lnSpc>
                          <a:spcPct val="152000"/>
                        </a:lnSpc>
                        <a:spcBef>
                          <a:spcPts val="0"/>
                        </a:spcBef>
                        <a:spcAft>
                          <a:spcPts val="615"/>
                        </a:spcAft>
                      </a:pPr>
                      <a:r>
                        <a:rPr lang="en-US" sz="1100">
                          <a:effectLst/>
                        </a:rPr>
                        <a:t>Activity</a:t>
                      </a:r>
                      <a:endParaRPr lang="en-US" sz="110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ctr">
                        <a:lnSpc>
                          <a:spcPct val="152000"/>
                        </a:lnSpc>
                        <a:spcBef>
                          <a:spcPts val="0"/>
                        </a:spcBef>
                        <a:spcAft>
                          <a:spcPts val="615"/>
                        </a:spcAft>
                      </a:pPr>
                      <a:r>
                        <a:rPr lang="en-US" sz="1100">
                          <a:effectLst/>
                        </a:rPr>
                        <a:t>Responsibilities</a:t>
                      </a:r>
                      <a:endParaRPr lang="en-US" sz="110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r h="347757">
                <a:tc>
                  <a:txBody>
                    <a:bodyPr/>
                    <a:lstStyle/>
                    <a:p>
                      <a:pPr marL="0" marR="1905" indent="0" algn="just">
                        <a:lnSpc>
                          <a:spcPct val="152000"/>
                        </a:lnSpc>
                        <a:spcBef>
                          <a:spcPts val="0"/>
                        </a:spcBef>
                        <a:spcAft>
                          <a:spcPts val="615"/>
                        </a:spcAft>
                      </a:pPr>
                      <a:r>
                        <a:rPr lang="en-US" sz="1100" dirty="0">
                          <a:effectLst/>
                        </a:rPr>
                        <a:t>Identification of Issues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a:effectLst/>
                        </a:rPr>
                        <a:t>Voluntary Scans</a:t>
                      </a:r>
                      <a:endParaRPr lang="en-US" sz="110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Ad hoc based on when the information is </a:t>
                      </a:r>
                      <a:r>
                        <a:rPr lang="en-US" sz="1100" dirty="0" smtClean="0">
                          <a:effectLst/>
                        </a:rPr>
                        <a:t>provided.</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r h="347757">
                <a:tc>
                  <a:txBody>
                    <a:bodyPr/>
                    <a:lstStyle/>
                    <a:p>
                      <a:pPr marL="0" marR="1905" indent="0" algn="just">
                        <a:lnSpc>
                          <a:spcPct val="152000"/>
                        </a:lnSpc>
                        <a:spcBef>
                          <a:spcPts val="0"/>
                        </a:spcBef>
                        <a:spcAft>
                          <a:spcPts val="615"/>
                        </a:spcAft>
                      </a:pPr>
                      <a:r>
                        <a:rPr lang="en-US" sz="1100" dirty="0">
                          <a:effectLst/>
                        </a:rPr>
                        <a:t>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Structured Environmental Scans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Organs of INTOSAI through their meeting </a:t>
                      </a:r>
                      <a:r>
                        <a:rPr lang="en-US" sz="1100" dirty="0" smtClean="0">
                          <a:effectLst/>
                        </a:rPr>
                        <a:t>schedules.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r h="1903534">
                <a:tc>
                  <a:txBody>
                    <a:bodyPr/>
                    <a:lstStyle/>
                    <a:p>
                      <a:pPr marL="0" marR="1905" indent="0" algn="just">
                        <a:lnSpc>
                          <a:spcPct val="152000"/>
                        </a:lnSpc>
                        <a:spcBef>
                          <a:spcPts val="0"/>
                        </a:spcBef>
                        <a:spcAft>
                          <a:spcPts val="615"/>
                        </a:spcAft>
                      </a:pPr>
                      <a:r>
                        <a:rPr lang="en-US" sz="1100" dirty="0">
                          <a:effectLst/>
                        </a:rPr>
                        <a:t>Analysis of Issues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Classify emerging issues into:</a:t>
                      </a:r>
                    </a:p>
                    <a:p>
                      <a:pPr marL="342900" marR="1905" lvl="0" indent="-342900" algn="just">
                        <a:lnSpc>
                          <a:spcPct val="152000"/>
                        </a:lnSpc>
                        <a:spcBef>
                          <a:spcPts val="0"/>
                        </a:spcBef>
                        <a:spcAft>
                          <a:spcPts val="0"/>
                        </a:spcAft>
                        <a:buFont typeface="+mj-lt"/>
                        <a:buAutoNum type="arabicPeriod"/>
                      </a:pPr>
                      <a:r>
                        <a:rPr lang="en-US" sz="1100" dirty="0">
                          <a:effectLst/>
                        </a:rPr>
                        <a:t>Immediate response</a:t>
                      </a:r>
                    </a:p>
                    <a:p>
                      <a:pPr marL="342900" marR="1905" lvl="0" indent="-342900" algn="just">
                        <a:lnSpc>
                          <a:spcPct val="152000"/>
                        </a:lnSpc>
                        <a:spcBef>
                          <a:spcPts val="0"/>
                        </a:spcBef>
                        <a:spcAft>
                          <a:spcPts val="0"/>
                        </a:spcAft>
                        <a:buFont typeface="+mj-lt"/>
                        <a:buAutoNum type="arabicPeriod"/>
                      </a:pPr>
                      <a:r>
                        <a:rPr lang="en-US" sz="1100" dirty="0">
                          <a:effectLst/>
                        </a:rPr>
                        <a:t>Strategic foresight</a:t>
                      </a:r>
                    </a:p>
                    <a:p>
                      <a:pPr marL="342900" marR="1905" lvl="0" indent="-342900" algn="just">
                        <a:lnSpc>
                          <a:spcPct val="152000"/>
                        </a:lnSpc>
                        <a:spcBef>
                          <a:spcPts val="0"/>
                        </a:spcBef>
                        <a:spcAft>
                          <a:spcPts val="615"/>
                        </a:spcAft>
                        <a:buFont typeface="+mj-lt"/>
                        <a:buAutoNum type="arabicPeriod"/>
                      </a:pPr>
                      <a:r>
                        <a:rPr lang="en-US" sz="1100" dirty="0">
                          <a:effectLst/>
                        </a:rPr>
                        <a:t>Advocacy opportunity</a:t>
                      </a:r>
                    </a:p>
                    <a:p>
                      <a:pPr marL="6350" marR="1905" indent="-6350" algn="just">
                        <a:lnSpc>
                          <a:spcPct val="152000"/>
                        </a:lnSpc>
                        <a:spcBef>
                          <a:spcPts val="0"/>
                        </a:spcBef>
                        <a:spcAft>
                          <a:spcPts val="615"/>
                        </a:spcAft>
                      </a:pPr>
                      <a:r>
                        <a:rPr lang="en-US" sz="1100" dirty="0">
                          <a:effectLst/>
                        </a:rPr>
                        <a:t>(these responses also to be classified into global, regional or SAI level)</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200" dirty="0">
                          <a:effectLst/>
                        </a:rPr>
                        <a:t>Expert group meet quarterly to (or sooner if deemed immediate by the Chair or Secretary General) propose a category for the emerging </a:t>
                      </a:r>
                      <a:r>
                        <a:rPr lang="en-US" sz="1200" dirty="0" smtClean="0">
                          <a:effectLst/>
                        </a:rPr>
                        <a:t>issues.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r h="499930">
                <a:tc>
                  <a:txBody>
                    <a:bodyPr/>
                    <a:lstStyle/>
                    <a:p>
                      <a:pPr marL="0" marR="1905" indent="0" algn="just">
                        <a:lnSpc>
                          <a:spcPct val="152000"/>
                        </a:lnSpc>
                        <a:spcBef>
                          <a:spcPts val="0"/>
                        </a:spcBef>
                        <a:spcAft>
                          <a:spcPts val="615"/>
                        </a:spcAft>
                      </a:pPr>
                      <a:r>
                        <a:rPr lang="en-US" sz="1100">
                          <a:effectLst/>
                        </a:rPr>
                        <a:t>Responses to issues</a:t>
                      </a:r>
                      <a:endParaRPr lang="en-US" sz="110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6350" marR="1905" indent="-6350" algn="just">
                        <a:lnSpc>
                          <a:spcPct val="152000"/>
                        </a:lnSpc>
                        <a:spcBef>
                          <a:spcPts val="0"/>
                        </a:spcBef>
                        <a:spcAft>
                          <a:spcPts val="615"/>
                        </a:spcAft>
                      </a:pPr>
                      <a:r>
                        <a:rPr lang="en-US" sz="1100" dirty="0">
                          <a:effectLst/>
                        </a:rPr>
                        <a:t>Immediate response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To be coordinated by the General Secretariat in conjunction with the </a:t>
                      </a:r>
                      <a:r>
                        <a:rPr lang="en-US" sz="1100" dirty="0" smtClean="0">
                          <a:effectLst/>
                        </a:rPr>
                        <a:t>SCEI.</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r h="749895">
                <a:tc>
                  <a:txBody>
                    <a:bodyPr/>
                    <a:lstStyle/>
                    <a:p>
                      <a:pPr marL="0" marR="1905" indent="0" algn="just">
                        <a:lnSpc>
                          <a:spcPct val="152000"/>
                        </a:lnSpc>
                        <a:spcBef>
                          <a:spcPts val="0"/>
                        </a:spcBef>
                        <a:spcAft>
                          <a:spcPts val="615"/>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Strategic Response</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To be brought to the attention of the GB and any other relevant stakeholders through the Annual Submission of the SCEI to the </a:t>
                      </a:r>
                      <a:r>
                        <a:rPr lang="en-US" sz="1100" dirty="0" smtClean="0">
                          <a:effectLst/>
                        </a:rPr>
                        <a:t>GB.</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r h="1146880">
                <a:tc>
                  <a:txBody>
                    <a:bodyPr/>
                    <a:lstStyle/>
                    <a:p>
                      <a:pPr marL="0" marR="1905" indent="0" algn="just">
                        <a:lnSpc>
                          <a:spcPct val="152000"/>
                        </a:lnSpc>
                        <a:spcBef>
                          <a:spcPts val="0"/>
                        </a:spcBef>
                        <a:spcAft>
                          <a:spcPts val="615"/>
                        </a:spcAft>
                      </a:pPr>
                      <a:r>
                        <a:rPr lang="en-US" sz="1100" dirty="0">
                          <a:effectLst/>
                        </a:rPr>
                        <a:t> </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Outreach opportunities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c>
                  <a:txBody>
                    <a:bodyPr/>
                    <a:lstStyle/>
                    <a:p>
                      <a:pPr marL="0" marR="1905" indent="0" algn="just">
                        <a:lnSpc>
                          <a:spcPct val="152000"/>
                        </a:lnSpc>
                        <a:spcBef>
                          <a:spcPts val="0"/>
                        </a:spcBef>
                        <a:spcAft>
                          <a:spcPts val="615"/>
                        </a:spcAft>
                      </a:pPr>
                      <a:r>
                        <a:rPr lang="en-US" sz="1100" dirty="0">
                          <a:effectLst/>
                        </a:rPr>
                        <a:t>To prepare key publications for outreach opportunities as determined and prepared by the expert group and approved by the SCEI membership and submitted to the GB for approval as part of the annual GB submission.</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44142" marR="44142" marT="0" marB="0"/>
                </a:tc>
              </a:tr>
            </a:tbl>
          </a:graphicData>
        </a:graphic>
      </p:graphicFrame>
    </p:spTree>
    <p:extLst>
      <p:ext uri="{BB962C8B-B14F-4D97-AF65-F5344CB8AC3E}">
        <p14:creationId xmlns:p14="http://schemas.microsoft.com/office/powerpoint/2010/main" val="303417638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3100" y="1541830"/>
            <a:ext cx="5105400" cy="45719"/>
          </a:xfrm>
          <a:prstGeom prst="rect">
            <a:avLst/>
          </a:prstGeom>
          <a:solidFill>
            <a:srgbClr val="B4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020762"/>
          </a:xfrm>
        </p:spPr>
        <p:txBody>
          <a:bodyPr>
            <a:normAutofit fontScale="90000"/>
          </a:bodyPr>
          <a:lstStyle/>
          <a:p>
            <a:r>
              <a:rPr lang="en-US" dirty="0">
                <a:latin typeface="Times New Roman" panose="02020603050405020304" pitchFamily="18" charset="0"/>
                <a:cs typeface="Times New Roman" panose="02020603050405020304" pitchFamily="18" charset="0"/>
              </a:rPr>
              <a:t>Circulation of Templates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through KSC Portal</a:t>
            </a:r>
            <a:endParaRPr lang="en-US" b="1"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09600" y="2743200"/>
            <a:ext cx="77724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p:txBody>
      </p:sp>
      <p:sp>
        <p:nvSpPr>
          <p:cNvPr id="5" name="Content Placeholder 2"/>
          <p:cNvSpPr>
            <a:spLocks noGrp="1"/>
          </p:cNvSpPr>
          <p:nvPr>
            <p:ph idx="1"/>
          </p:nvPr>
        </p:nvSpPr>
        <p:spPr>
          <a:xfrm>
            <a:off x="457200" y="1833979"/>
            <a:ext cx="8229600" cy="609600"/>
          </a:xfrm>
        </p:spPr>
        <p:txBody>
          <a:bodyPr/>
          <a:lstStyle/>
          <a:p>
            <a:r>
              <a:rPr lang="en-US" u="sng" dirty="0" smtClean="0">
                <a:hlinkClick r:id="rId3"/>
              </a:rPr>
              <a:t>http://intosaicommunity.net</a:t>
            </a:r>
            <a:r>
              <a:rPr lang="en-US" u="sng" dirty="0" smtClean="0"/>
              <a:t> </a:t>
            </a:r>
          </a:p>
          <a:p>
            <a:endParaRPr lang="en-US" dirty="0" smtClean="0"/>
          </a:p>
          <a:p>
            <a:pPr marL="0" indent="0">
              <a:buNone/>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96" y="2443579"/>
            <a:ext cx="8834007" cy="4262021"/>
          </a:xfrm>
          <a:prstGeom prst="rect">
            <a:avLst/>
          </a:prstGeom>
        </p:spPr>
      </p:pic>
    </p:spTree>
    <p:extLst>
      <p:ext uri="{BB962C8B-B14F-4D97-AF65-F5344CB8AC3E}">
        <p14:creationId xmlns:p14="http://schemas.microsoft.com/office/powerpoint/2010/main" val="34151768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do we assess the value of the SCEI?</a:t>
            </a:r>
          </a:p>
          <a:p>
            <a:endParaRPr lang="en-US" dirty="0"/>
          </a:p>
          <a:p>
            <a:r>
              <a:rPr lang="en-US" dirty="0" smtClean="0"/>
              <a:t>Is there a possibility of positioning this Committee differently?</a:t>
            </a:r>
            <a:endParaRPr lang="en-US" dirty="0"/>
          </a:p>
        </p:txBody>
      </p:sp>
    </p:spTree>
    <p:extLst>
      <p:ext uri="{BB962C8B-B14F-4D97-AF65-F5344CB8AC3E}">
        <p14:creationId xmlns:p14="http://schemas.microsoft.com/office/powerpoint/2010/main" val="357641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 Board </a:t>
            </a:r>
            <a:endParaRPr lang="en-US" dirty="0"/>
          </a:p>
        </p:txBody>
      </p:sp>
      <p:sp>
        <p:nvSpPr>
          <p:cNvPr id="3" name="Content Placeholder 2"/>
          <p:cNvSpPr>
            <a:spLocks noGrp="1"/>
          </p:cNvSpPr>
          <p:nvPr>
            <p:ph idx="1"/>
          </p:nvPr>
        </p:nvSpPr>
        <p:spPr/>
        <p:txBody>
          <a:bodyPr/>
          <a:lstStyle/>
          <a:p>
            <a:r>
              <a:rPr lang="en-US" dirty="0" smtClean="0"/>
              <a:t>Function</a:t>
            </a:r>
          </a:p>
          <a:p>
            <a:endParaRPr lang="en-US" dirty="0" smtClean="0"/>
          </a:p>
          <a:p>
            <a:r>
              <a:rPr lang="en-US" dirty="0" smtClean="0"/>
              <a:t>Developments </a:t>
            </a:r>
          </a:p>
          <a:p>
            <a:endParaRPr lang="en-US" dirty="0"/>
          </a:p>
          <a:p>
            <a:r>
              <a:rPr lang="en-US" dirty="0" smtClean="0"/>
              <a:t>Regions role</a:t>
            </a:r>
            <a:endParaRPr lang="en-US" dirty="0"/>
          </a:p>
        </p:txBody>
      </p:sp>
    </p:spTree>
    <p:extLst>
      <p:ext uri="{BB962C8B-B14F-4D97-AF65-F5344CB8AC3E}">
        <p14:creationId xmlns:p14="http://schemas.microsoft.com/office/powerpoint/2010/main" val="220430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 opportunity </a:t>
            </a:r>
            <a:endParaRPr lang="en-US" dirty="0"/>
          </a:p>
        </p:txBody>
      </p:sp>
      <p:sp>
        <p:nvSpPr>
          <p:cNvPr id="3" name="Content Placeholder 2"/>
          <p:cNvSpPr>
            <a:spLocks noGrp="1"/>
          </p:cNvSpPr>
          <p:nvPr>
            <p:ph idx="1"/>
          </p:nvPr>
        </p:nvSpPr>
        <p:spPr/>
        <p:txBody>
          <a:bodyPr/>
          <a:lstStyle/>
          <a:p>
            <a:r>
              <a:rPr lang="en-US" dirty="0" smtClean="0"/>
              <a:t>Are there any other opportunities for regions to influence / engage in the GB more effectively?</a:t>
            </a:r>
          </a:p>
          <a:p>
            <a:endParaRPr lang="en-US" dirty="0"/>
          </a:p>
          <a:p>
            <a:endParaRPr lang="en-US" dirty="0"/>
          </a:p>
        </p:txBody>
      </p:sp>
    </p:spTree>
    <p:extLst>
      <p:ext uri="{BB962C8B-B14F-4D97-AF65-F5344CB8AC3E}">
        <p14:creationId xmlns:p14="http://schemas.microsoft.com/office/powerpoint/2010/main" val="3477870757"/>
      </p:ext>
    </p:extLst>
  </p:cSld>
  <p:clrMapOvr>
    <a:masterClrMapping/>
  </p:clrMapOvr>
</p:sld>
</file>

<file path=ppt/theme/theme1.xml><?xml version="1.0" encoding="utf-8"?>
<a:theme xmlns:a="http://schemas.openxmlformats.org/drawingml/2006/main" name="Office Theme">
  <a:themeElements>
    <a:clrScheme name="Sai color tem">
      <a:dk1>
        <a:srgbClr val="B4111C"/>
      </a:dk1>
      <a:lt1>
        <a:sysClr val="window" lastClr="FFFFFF"/>
      </a:lt1>
      <a:dk2>
        <a:srgbClr val="B4965A"/>
      </a:dk2>
      <a:lt2>
        <a:srgbClr val="EEECE1"/>
      </a:lt2>
      <a:accent1>
        <a:srgbClr val="B4111C"/>
      </a:accent1>
      <a:accent2>
        <a:srgbClr val="C0504D"/>
      </a:accent2>
      <a:accent3>
        <a:srgbClr val="B4965A"/>
      </a:accent3>
      <a:accent4>
        <a:srgbClr val="494429"/>
      </a:accent4>
      <a:accent5>
        <a:srgbClr val="3F3F3F"/>
      </a:accent5>
      <a:accent6>
        <a:srgbClr val="938953"/>
      </a:accent6>
      <a:hlink>
        <a:srgbClr val="00007F"/>
      </a:hlink>
      <a:folHlink>
        <a:srgbClr val="DD1523"/>
      </a:folHlink>
    </a:clrScheme>
    <a:fontScheme name="SAI templete">
      <a:majorFont>
        <a:latin typeface="Sakkal Majalla"/>
        <a:ea typeface=""/>
        <a:cs typeface=""/>
      </a:majorFont>
      <a:minorFont>
        <a:latin typeface="Sakkal Majall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301</Words>
  <Application>Microsoft Office PowerPoint</Application>
  <PresentationFormat>On-screen Show (4:3)</PresentationFormat>
  <Paragraphs>69</Paragraphs>
  <Slides>10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Sakkal Majalla</vt:lpstr>
      <vt:lpstr>Times New Roman</vt:lpstr>
      <vt:lpstr>Office Theme</vt:lpstr>
      <vt:lpstr>Document</vt:lpstr>
      <vt:lpstr>SCEI Presentation  </vt:lpstr>
      <vt:lpstr>Expert Group Members </vt:lpstr>
      <vt:lpstr>Definition</vt:lpstr>
      <vt:lpstr>Examples</vt:lpstr>
      <vt:lpstr>Terms of Reference </vt:lpstr>
      <vt:lpstr>Circulation of Templates  through KSC Portal</vt:lpstr>
      <vt:lpstr>Question</vt:lpstr>
      <vt:lpstr>Governing Board </vt:lpstr>
      <vt:lpstr>Regions opportunity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Jasim Al Hosani</dc:creator>
  <cp:lastModifiedBy>Khalid Hamid</cp:lastModifiedBy>
  <cp:revision>209</cp:revision>
  <cp:lastPrinted>2018-05-28T07:17:23Z</cp:lastPrinted>
  <dcterms:created xsi:type="dcterms:W3CDTF">2014-10-22T06:50:03Z</dcterms:created>
  <dcterms:modified xsi:type="dcterms:W3CDTF">2018-06-26T08:06:47Z</dcterms:modified>
</cp:coreProperties>
</file>