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8" r:id="rId2"/>
    <p:sldId id="387" r:id="rId3"/>
    <p:sldId id="379" r:id="rId4"/>
    <p:sldId id="380" r:id="rId5"/>
    <p:sldId id="381" r:id="rId6"/>
    <p:sldId id="388" r:id="rId7"/>
    <p:sldId id="382" r:id="rId8"/>
    <p:sldId id="383" r:id="rId9"/>
    <p:sldId id="386" r:id="rId10"/>
    <p:sldId id="384" r:id="rId11"/>
    <p:sldId id="385" r:id="rId12"/>
    <p:sldId id="339" r:id="rId13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93" autoAdjust="0"/>
    <p:restoredTop sz="98377" autoAdjust="0"/>
  </p:normalViewPr>
  <p:slideViewPr>
    <p:cSldViewPr snapToGrid="0" snapToObjects="1">
      <p:cViewPr varScale="1">
        <p:scale>
          <a:sx n="86" d="100"/>
          <a:sy n="86" d="100"/>
        </p:scale>
        <p:origin x="87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2" y="407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F26BB-9D9C-CF4A-9B78-8ED084F63B10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182A4-2FD1-6745-9482-68F695D5A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29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439AB-6BD5-0845-B99B-1513D53B0AF2}" type="datetimeFigureOut">
              <a:rPr lang="de-DE" smtClean="0"/>
              <a:t>28.06.2018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CEB7-977C-CE4B-852E-DB7C80FA2C8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31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3142" y="648000"/>
            <a:ext cx="5223347" cy="381600"/>
          </a:xfrm>
        </p:spPr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Master-</a:t>
            </a:r>
            <a:r>
              <a:rPr lang="en-GB" noProof="0" dirty="0" err="1"/>
              <a:t>Untertitelformat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73E7-8E07-AA47-BFA0-364DA94013A3}" type="datetime1">
              <a:rPr lang="de-AT" smtClean="0"/>
              <a:t>28.06.2018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9181-C829-AE45-B633-BF3EA5EA5F4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117600" y="652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254000" y="13716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3142" y="648000"/>
            <a:ext cx="5223347" cy="381600"/>
          </a:xfrm>
        </p:spPr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Master-</a:t>
            </a:r>
            <a:r>
              <a:rPr lang="en-GB" noProof="0" dirty="0" err="1"/>
              <a:t>Untertitelformat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6EBB-FA4F-0341-8D9D-5AF847735833}" type="datetime1">
              <a:rPr lang="de-AT" smtClean="0"/>
              <a:t>28.06.2018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CAFE-B5DD-8D42-8367-33DF8B0A0AF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09B6-B5B6-D746-9962-F98EF1E9E28E}" type="datetime1">
              <a:rPr lang="de-AT" smtClean="0"/>
              <a:t>28.06.2018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99FA-1644-464B-B6CD-F84D09E22250}" type="datetime1">
              <a:rPr lang="de-AT" smtClean="0"/>
              <a:t>28.06.2018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49EA-0A1E-7E42-B231-0C9F86CE718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F3D3-CE64-5B41-8091-9DCDC7496446}" type="datetime1">
              <a:rPr lang="de-AT" smtClean="0"/>
              <a:t>28.06.2018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8DC8-4106-D24E-A471-D0A04054D08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>
            <a:alphaModFix amt="38000"/>
          </a:blip>
          <a:srcRect/>
          <a:stretch>
            <a:fillRect/>
          </a:stretch>
        </p:blipFill>
        <p:spPr bwMode="auto">
          <a:xfrm>
            <a:off x="666307" y="7938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1898952" y="292100"/>
            <a:ext cx="52384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25500" y="1600200"/>
            <a:ext cx="7861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25500" y="6350000"/>
            <a:ext cx="162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fld id="{055639A9-CE3D-7944-9A5A-3EB00F5C184D}" type="datetime1">
              <a:rPr lang="de-AT" smtClean="0"/>
              <a:t>28.06.2018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3" y="6356350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endParaRPr lang="de-DE" dirty="0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 rotWithShape="1">
          <a:blip r:embed="rId8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551" y="131162"/>
            <a:ext cx="2388024" cy="1469038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20000"/>
                <a:lumOff val="80000"/>
                <a:alpha val="43000"/>
              </a:scheme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eaLnBrk="1" fontAlgn="base" hangingPunct="1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eaLnBrk="1" fontAlgn="base" hangingPunct="1">
        <a:spcBef>
          <a:spcPct val="0"/>
        </a:spcBef>
        <a:spcAft>
          <a:spcPts val="1000"/>
        </a:spcAft>
        <a:buFont typeface="Symbol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erbert.baumgartner@rechnungshof.gv.at" TargetMode="External"/><Relationship Id="rId2" Type="http://schemas.openxmlformats.org/officeDocument/2006/relationships/hyperlink" Target="mailto:klemens.gundacker@rechnungshof.gv.at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ctrTitle"/>
          </p:nvPr>
        </p:nvSpPr>
        <p:spPr>
          <a:xfrm>
            <a:off x="1676400" y="647700"/>
            <a:ext cx="5470525" cy="1189416"/>
          </a:xfrm>
        </p:spPr>
        <p:txBody>
          <a:bodyPr/>
          <a:lstStyle/>
          <a:p>
            <a:pPr algn="ctr"/>
            <a:r>
              <a:rPr lang="en-GB" sz="2000" noProof="0" dirty="0">
                <a:latin typeface="Lucida Sans" charset="0"/>
                <a:ea typeface="ＭＳ Ｐゴシック" charset="0"/>
              </a:rPr>
              <a:t>Working Level Meeting of INTOSAI Regions Coordination Platform</a:t>
            </a:r>
          </a:p>
        </p:txBody>
      </p:sp>
      <p:sp>
        <p:nvSpPr>
          <p:cNvPr id="9218" name="Untertitel 2"/>
          <p:cNvSpPr>
            <a:spLocks noGrp="1"/>
          </p:cNvSpPr>
          <p:nvPr>
            <p:ph type="subTitle" idx="1"/>
          </p:nvPr>
        </p:nvSpPr>
        <p:spPr>
          <a:xfrm>
            <a:off x="584200" y="2071195"/>
            <a:ext cx="8331200" cy="3174825"/>
          </a:xfrm>
        </p:spPr>
        <p:txBody>
          <a:bodyPr/>
          <a:lstStyle/>
          <a:p>
            <a:pPr algn="ctr"/>
            <a:endParaRPr lang="en-GB" sz="3200" dirty="0"/>
          </a:p>
          <a:p>
            <a:pPr algn="ctr"/>
            <a:endParaRPr lang="en-GB" sz="3200"/>
          </a:p>
          <a:p>
            <a:pPr algn="ctr"/>
            <a:r>
              <a:rPr lang="en-GB" sz="3200"/>
              <a:t>Discussion </a:t>
            </a:r>
            <a:r>
              <a:rPr lang="en-GB" sz="3200" dirty="0"/>
              <a:t>/ information points from the INTOSAI General Secretariat</a:t>
            </a:r>
          </a:p>
          <a:p>
            <a:pPr algn="ctr"/>
            <a:endParaRPr lang="en-GB" sz="3200" noProof="0" dirty="0">
              <a:latin typeface="Lucida Sans" charset="0"/>
              <a:ea typeface="ＭＳ Ｐゴシック" charset="0"/>
            </a:endParaRPr>
          </a:p>
          <a:p>
            <a:pPr algn="ctr"/>
            <a:endParaRPr lang="en-GB" sz="2400" noProof="0" dirty="0">
              <a:latin typeface="Lucida Sans" charset="0"/>
              <a:ea typeface="ＭＳ Ｐゴシック" charset="0"/>
            </a:endParaRPr>
          </a:p>
        </p:txBody>
      </p:sp>
      <p:sp>
        <p:nvSpPr>
          <p:cNvPr id="9219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D495E1-B3BC-7D4C-8B7F-F7D0A32DD0C4}" type="slidenum">
              <a:rPr lang="de-DE" sz="1000">
                <a:solidFill>
                  <a:schemeClr val="accent1"/>
                </a:solidFill>
                <a:latin typeface="Lucida Sans" charset="0"/>
                <a:cs typeface="ITC Officina Sans Book" charset="0"/>
              </a:rPr>
              <a:pPr eaLnBrk="1" hangingPunct="1"/>
              <a:t>1</a:t>
            </a:fld>
            <a:endParaRPr lang="de-DE" sz="1000" dirty="0">
              <a:solidFill>
                <a:schemeClr val="accent1"/>
              </a:solidFill>
              <a:latin typeface="Lucida Sans" charset="0"/>
              <a:cs typeface="ITC Officina Sans Book" charset="0"/>
            </a:endParaRPr>
          </a:p>
        </p:txBody>
      </p:sp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838200" y="660401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2210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31826-AC14-1F43-924C-6BB69195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79BB4-62EA-904C-B0BB-EAF9D28FC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questions for preparing the guidance are: </a:t>
            </a:r>
          </a:p>
          <a:p>
            <a:endParaRPr lang="en-GB" dirty="0"/>
          </a:p>
          <a:p>
            <a:r>
              <a:rPr lang="en-GB" dirty="0"/>
              <a:t>1)	Which are – in your respective country - the criteria for a financial reporting framework to be acceptable for a public auditor? </a:t>
            </a:r>
          </a:p>
          <a:p>
            <a:r>
              <a:rPr lang="en-GB" dirty="0"/>
              <a:t>2)	How can a public auditor react, if the assessment of the accounting framework comes to the conclusion that it is not acceptable?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CCE8A8-F107-2742-BE1B-FFF93B4F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577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3248F-DB26-9C42-9C15-DAF56AF6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E1B9D5-E55D-5644-815B-5BF8ABF2A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en-GB" dirty="0"/>
              <a:t>Technical input, best practices or examples from the Regions are kindly requested by the end of August 2018.</a:t>
            </a:r>
          </a:p>
          <a:p>
            <a:endParaRPr lang="en-GB" dirty="0"/>
          </a:p>
          <a:p>
            <a:r>
              <a:rPr lang="en-GB" dirty="0"/>
              <a:t>Please send your input to:</a:t>
            </a:r>
          </a:p>
          <a:p>
            <a:r>
              <a:rPr lang="en-GB" dirty="0">
                <a:hlinkClick r:id="rId2"/>
              </a:rPr>
              <a:t>klemens.gundacker@rechnungshof.gv.at</a:t>
            </a:r>
            <a:endParaRPr lang="en-GB" dirty="0"/>
          </a:p>
          <a:p>
            <a:r>
              <a:rPr lang="en-GB" dirty="0">
                <a:hlinkClick r:id="rId3"/>
              </a:rPr>
              <a:t>herbert.baumgartner@rechnungshof.gv.at</a:t>
            </a:r>
            <a:r>
              <a:rPr lang="en-GB" dirty="0"/>
              <a:t>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88CFD6-D85A-F141-A2DF-A757E43B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93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041400" y="5346700"/>
            <a:ext cx="718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de-DE" b="1" dirty="0">
                <a:ea typeface="ＭＳ Ｐゴシック" charset="0"/>
                <a:cs typeface="ＭＳ Ｐゴシック" charset="0"/>
              </a:rPr>
              <a:t>¡</a:t>
            </a:r>
            <a:r>
              <a:rPr lang="en-US" b="1" dirty="0">
                <a:ea typeface="ＭＳ Ｐゴシック" charset="0"/>
                <a:cs typeface="ＭＳ Ｐゴシック" charset="0"/>
              </a:rPr>
              <a:t>Thank you very much for your attention!</a:t>
            </a:r>
          </a:p>
        </p:txBody>
      </p:sp>
      <p:pic>
        <p:nvPicPr>
          <p:cNvPr id="6" name="Picture 4" descr="Bild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52" y="2004618"/>
            <a:ext cx="5446713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"/>
          <p:cNvSpPr txBox="1">
            <a:spLocks/>
          </p:cNvSpPr>
          <p:nvPr/>
        </p:nvSpPr>
        <p:spPr bwMode="auto">
          <a:xfrm>
            <a:off x="1041400" y="190500"/>
            <a:ext cx="6680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Lucida Sans"/>
                <a:ea typeface="ＭＳ Ｐゴシック" pitchFamily="-107" charset="-128"/>
                <a:cs typeface="Lucida San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9pPr>
          </a:lstStyle>
          <a:p>
            <a:r>
              <a:rPr lang="de-DE" sz="2800" dirty="0">
                <a:latin typeface="+mn-lt"/>
              </a:rPr>
              <a:t>INTOSAI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818365" y="1773785"/>
            <a:ext cx="257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_tradnl" b="1" dirty="0" err="1">
                <a:latin typeface="+mn-lt"/>
              </a:rPr>
              <a:t>www.intosai.org</a:t>
            </a:r>
            <a:endParaRPr lang="es-ES_tradn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68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483F2-4AAD-824A-9814-C9EBFA414A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140C3A-3003-6D4F-8BEC-EC759608C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137" y="2558546"/>
            <a:ext cx="8229600" cy="1752600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Reporting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Regional </a:t>
            </a:r>
            <a:r>
              <a:rPr lang="de-DE" dirty="0" err="1"/>
              <a:t>Organizations</a:t>
            </a:r>
            <a:r>
              <a:rPr lang="de-DE" dirty="0"/>
              <a:t>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13B0C4-C3D6-5F4E-A52E-3BAAECAA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05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noProof="0" dirty="0" err="1"/>
              <a:t>Reportin</a:t>
            </a:r>
            <a:r>
              <a:rPr lang="en-GB" dirty="0"/>
              <a:t>g of the Regions to the INTOSAI Governing Board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 agreed by the INTOSAI Governing Board, proposal to coordinate the reporting of the seven Regional Organizations to the INTOSAI Governing Board meetings.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Objective:</a:t>
            </a:r>
          </a:p>
          <a:p>
            <a:pPr marL="520700" lvl="1" indent="-342900">
              <a:buFont typeface="Arial" panose="020B0604020202020204" pitchFamily="34" charset="0"/>
              <a:buChar char="•"/>
            </a:pPr>
            <a:r>
              <a:rPr lang="en-US" dirty="0"/>
              <a:t>to provide a good comparability of the reports and thus </a:t>
            </a:r>
          </a:p>
          <a:p>
            <a:pPr marL="520700" lvl="1" indent="-342900">
              <a:buFont typeface="Arial" panose="020B0604020202020204" pitchFamily="34" charset="0"/>
              <a:buChar char="•"/>
            </a:pPr>
            <a:r>
              <a:rPr lang="en-US" dirty="0"/>
              <a:t>give the Governing Board the opportunity to react better to the needs and development of the regions.</a:t>
            </a:r>
            <a:endParaRPr lang="de-AT" dirty="0"/>
          </a:p>
          <a:p>
            <a:r>
              <a:rPr lang="en-US" dirty="0"/>
              <a:t>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F0E4A-F785-8B44-A73B-469625469D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94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E50C2-E1A5-DE46-9441-1E0EDDB6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regional </a:t>
            </a:r>
            <a:r>
              <a:rPr lang="de-DE" dirty="0" err="1"/>
              <a:t>reporting</a:t>
            </a:r>
            <a:r>
              <a:rPr lang="de-DE" dirty="0"/>
              <a:t>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978CC5-4354-E445-90F5-C5C4BA872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Highlight the contribution and actions of the Regions regarding the implementation of the four INTOSAI Strategic Goals</a:t>
            </a: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Highlight the contribution and actions of the Regions regarding the five cross-cutting INTOSAI priorities with special emphasis on crosscutting</a:t>
            </a:r>
            <a:r>
              <a:rPr lang="de-AT" dirty="0"/>
              <a:t> </a:t>
            </a:r>
            <a:r>
              <a:rPr lang="en-US" dirty="0"/>
              <a:t>priority 5 ("</a:t>
            </a:r>
            <a:r>
              <a:rPr lang="en-US" i="1" dirty="0"/>
              <a:t>Building upon, leveraging, and facilitating cooperation and professionalism among the Regional Organizations of INTOSAI</a:t>
            </a:r>
            <a:r>
              <a:rPr lang="en-US" dirty="0"/>
              <a:t>")</a:t>
            </a:r>
            <a:endParaRPr lang="de-AT" dirty="0"/>
          </a:p>
          <a:p>
            <a:r>
              <a:rPr lang="en-US" dirty="0"/>
              <a:t>	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F14EF0-0BF0-784F-A306-495FF601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25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FAF3D-3E29-6949-8617-ACAC4D5F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regional </a:t>
            </a:r>
            <a:r>
              <a:rPr lang="de-DE" dirty="0" err="1"/>
              <a:t>reporting</a:t>
            </a:r>
            <a:r>
              <a:rPr lang="de-DE" dirty="0"/>
              <a:t>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F4C3DB-70B6-CF49-A2CE-2BC5861C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Highlight the developments and actions of broad general interest within the Regions (e.g. activities regarding SDGs)</a:t>
            </a: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any challenges or issues of the Regions that should be considered by the INTOSAI Governing Board</a:t>
            </a:r>
            <a:endParaRPr lang="de-AT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26039C-572F-1944-B699-296DC5A8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274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6F371-7B6F-2C4E-959A-7CBB2493B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C76FE5-6547-6749-9BE7-45670E29E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532" y="2614302"/>
            <a:ext cx="8229600" cy="1752600"/>
          </a:xfrm>
        </p:spPr>
        <p:txBody>
          <a:bodyPr/>
          <a:lstStyle/>
          <a:p>
            <a:pPr algn="ctr"/>
            <a:r>
              <a:rPr lang="en-GB" dirty="0"/>
              <a:t>Preparing a </a:t>
            </a:r>
            <a:r>
              <a:rPr lang="en-GB" dirty="0" err="1"/>
              <a:t>gudiance</a:t>
            </a:r>
            <a:r>
              <a:rPr lang="en-GB" dirty="0"/>
              <a:t> on financial auditing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E1D0DD-2039-CF42-BC31-6F725052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53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9006E-0344-A54D-8EC0-9D4E608C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Background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595335-EB0B-B944-B1A8-BEB4AB4BF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Strategic Development Plan 2017-2019 includes the development of a guidance on financial auditing as one of the projects to support the use of the ISSAIs.</a:t>
            </a:r>
            <a:r>
              <a:rPr lang="de-AT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Financial Audit and Accounting Subcommittee has now the task to develop a practical guidance to help public sector financial auditors to evaluate the acceptability of an accounting framework.</a:t>
            </a:r>
            <a:r>
              <a:rPr lang="de-AT" dirty="0"/>
              <a:t>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FCFD74-2E5A-364A-9414-46637D2D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6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CABB4-9360-E249-9939-AC63F0DE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Background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2C013F-A922-8A4B-8222-085CD2072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order to prepare this guidance, the FAAS would like to collect as much input from national SAIs as possible with regard to their</a:t>
            </a:r>
          </a:p>
          <a:p>
            <a:pPr marL="342900" indent="-342900">
              <a:buFontTx/>
              <a:buChar char="-"/>
            </a:pPr>
            <a:r>
              <a:rPr lang="en-GB" dirty="0"/>
              <a:t>legal situation, their </a:t>
            </a:r>
          </a:p>
          <a:p>
            <a:pPr marL="342900" indent="-342900">
              <a:buFontTx/>
              <a:buChar char="-"/>
            </a:pPr>
            <a:r>
              <a:rPr lang="en-GB" dirty="0"/>
              <a:t>experience and </a:t>
            </a:r>
          </a:p>
          <a:p>
            <a:pPr marL="342900" indent="-342900">
              <a:buFontTx/>
              <a:buChar char="-"/>
            </a:pPr>
            <a:r>
              <a:rPr lang="en-GB" dirty="0"/>
              <a:t>best practice examples. 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A2E068-0C05-0540-9146-E5258BD0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39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54D4D-E726-4B44-AE39-3119985EE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Request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FAAS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ACD69B-04EA-5F41-AEA3-AA2744CA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Therefore, the FAAS decided at its last meeting 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ask the INTOSAI Regional Organizations to forward a few questions in this regard to their member SAIs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send their technical input, best practices or examples by the end of August 2018 to the representatives of the Austrian Court </a:t>
            </a:r>
            <a:r>
              <a:rPr lang="en-GB" dirty="0" err="1"/>
              <a:t>fo</a:t>
            </a:r>
            <a:r>
              <a:rPr lang="en-GB" dirty="0"/>
              <a:t> Audit in the FAAS.</a:t>
            </a:r>
            <a:endParaRPr lang="de-AT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BE5B3E-ACC0-794B-B2AE-04F5D2EA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989918"/>
      </p:ext>
    </p:extLst>
  </p:cSld>
  <p:clrMapOvr>
    <a:masterClrMapping/>
  </p:clrMapOvr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0</TotalTime>
  <Words>445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ITC Officina Sans Book</vt:lpstr>
      <vt:lpstr>Lucida Sans</vt:lpstr>
      <vt:lpstr>Symbol</vt:lpstr>
      <vt:lpstr>RH Design</vt:lpstr>
      <vt:lpstr>Working Level Meeting of INTOSAI Regions Coordination Platform</vt:lpstr>
      <vt:lpstr>PowerPoint Presentation</vt:lpstr>
      <vt:lpstr>Reporting of the Regions to the INTOSAI Governing Board</vt:lpstr>
      <vt:lpstr>Proposed points for regional reporting (1)</vt:lpstr>
      <vt:lpstr>Proposed points for regional reporting (2)</vt:lpstr>
      <vt:lpstr>PowerPoint Presentation</vt:lpstr>
      <vt:lpstr>Background (1)</vt:lpstr>
      <vt:lpstr>Background (2)</vt:lpstr>
      <vt:lpstr>Request of the FAAS</vt:lpstr>
      <vt:lpstr>Questions</vt:lpstr>
      <vt:lpstr>PowerPoint Presentation</vt:lpstr>
      <vt:lpstr>PowerPoint Presentation</vt:lpstr>
    </vt:vector>
  </TitlesOfParts>
  <Company>Rechnungshof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Seitz</dc:creator>
  <cp:lastModifiedBy>Fatima Doghman</cp:lastModifiedBy>
  <cp:revision>494</cp:revision>
  <cp:lastPrinted>2018-06-22T16:43:04Z</cp:lastPrinted>
  <dcterms:created xsi:type="dcterms:W3CDTF">2013-05-13T12:30:20Z</dcterms:created>
  <dcterms:modified xsi:type="dcterms:W3CDTF">2018-06-28T10:54:09Z</dcterms:modified>
</cp:coreProperties>
</file>