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65" r:id="rId5"/>
    <p:sldId id="268" r:id="rId6"/>
    <p:sldId id="263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oria" initials="G" lastIdx="8" clrIdx="0">
    <p:extLst>
      <p:ext uri="{19B8F6BF-5375-455C-9EA6-DF929625EA0E}">
        <p15:presenceInfo xmlns="" xmlns:p15="http://schemas.microsoft.com/office/powerpoint/2012/main" userId="Glor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16" autoAdjust="0"/>
    <p:restoredTop sz="86022" autoAdjust="0"/>
  </p:normalViewPr>
  <p:slideViewPr>
    <p:cSldViewPr snapToGrid="0">
      <p:cViewPr>
        <p:scale>
          <a:sx n="92" d="100"/>
          <a:sy n="92" d="100"/>
        </p:scale>
        <p:origin x="300" y="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D355C7-8464-4F4E-B5B2-F73762D3A217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6A029F-A9C6-427F-AFC1-7E57AD755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8521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015630-165C-4B63-96F9-A897E7DBC7BD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661B6F-BF87-4807-B709-1BC735330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6186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61B6F-BF87-4807-B709-1BC7353307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9150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61B6F-BF87-4807-B709-1BC7353307D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2263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61B6F-BF87-4807-B709-1BC7353307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8017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61B6F-BF87-4807-B709-1BC7353307D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61B6F-BF87-4807-B709-1BC7353307D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61B6F-BF87-4807-B709-1BC7353307D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4115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A88A-F06C-4F60-A9A3-825B8F23BF7F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FB4F-C7D4-4419-9A05-1CAE1AABD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249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A88A-F06C-4F60-A9A3-825B8F23BF7F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FB4F-C7D4-4419-9A05-1CAE1AABD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936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A88A-F06C-4F60-A9A3-825B8F23BF7F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FB4F-C7D4-4419-9A05-1CAE1AABD8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3633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A88A-F06C-4F60-A9A3-825B8F23BF7F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FB4F-C7D4-4419-9A05-1CAE1AABD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801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A88A-F06C-4F60-A9A3-825B8F23BF7F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FB4F-C7D4-4419-9A05-1CAE1AABD8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823511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A88A-F06C-4F60-A9A3-825B8F23BF7F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FB4F-C7D4-4419-9A05-1CAE1AABD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5936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A88A-F06C-4F60-A9A3-825B8F23BF7F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FB4F-C7D4-4419-9A05-1CAE1AABD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1631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A88A-F06C-4F60-A9A3-825B8F23BF7F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FB4F-C7D4-4419-9A05-1CAE1AABD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4901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A88A-F06C-4F60-A9A3-825B8F23BF7F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FB4F-C7D4-4419-9A05-1CAE1AABD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239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A88A-F06C-4F60-A9A3-825B8F23BF7F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FB4F-C7D4-4419-9A05-1CAE1AABD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431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A88A-F06C-4F60-A9A3-825B8F23BF7F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FB4F-C7D4-4419-9A05-1CAE1AABD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525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A88A-F06C-4F60-A9A3-825B8F23BF7F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FB4F-C7D4-4419-9A05-1CAE1AABD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200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A88A-F06C-4F60-A9A3-825B8F23BF7F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FB4F-C7D4-4419-9A05-1CAE1AABD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659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A88A-F06C-4F60-A9A3-825B8F23BF7F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FB4F-C7D4-4419-9A05-1CAE1AABD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589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A88A-F06C-4F60-A9A3-825B8F23BF7F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FB4F-C7D4-4419-9A05-1CAE1AABD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476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DA88A-F06C-4F60-A9A3-825B8F23BF7F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FB4F-C7D4-4419-9A05-1CAE1AABD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081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DA88A-F06C-4F60-A9A3-825B8F23BF7F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B5FB4F-C7D4-4419-9A05-1CAE1AABD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216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503012"/>
            <a:ext cx="7766936" cy="1646302"/>
          </a:xfrm>
        </p:spPr>
        <p:txBody>
          <a:bodyPr/>
          <a:lstStyle/>
          <a:p>
            <a:r>
              <a:rPr lang="en-US" sz="4000" dirty="0" smtClean="0"/>
              <a:t>Capacity strengthening initiatives regionally and/or intra-regionally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CAROSAI</a:t>
            </a:r>
          </a:p>
          <a:p>
            <a:r>
              <a:rPr lang="en-US" dirty="0" smtClean="0"/>
              <a:t>June 2018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554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24609" cy="1320800"/>
          </a:xfrm>
        </p:spPr>
        <p:txBody>
          <a:bodyPr/>
          <a:lstStyle/>
          <a:p>
            <a:r>
              <a:rPr lang="en-US" dirty="0" smtClean="0"/>
              <a:t>CAROSAI’s Strategic Priorities 2017 - 2021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7605"/>
            <a:ext cx="8596668" cy="4553757"/>
          </a:xfrm>
        </p:spPr>
        <p:txBody>
          <a:bodyPr>
            <a:normAutofit/>
          </a:bodyPr>
          <a:lstStyle/>
          <a:p>
            <a:r>
              <a:rPr lang="en-US" dirty="0" smtClean="0"/>
              <a:t>High quality audits creating regional impact</a:t>
            </a:r>
          </a:p>
          <a:p>
            <a:pPr lvl="1"/>
            <a:r>
              <a:rPr lang="en-US" dirty="0" smtClean="0"/>
              <a:t>ISSAI based cooperative audits</a:t>
            </a:r>
          </a:p>
          <a:p>
            <a:pPr lvl="1"/>
            <a:r>
              <a:rPr lang="en-US" dirty="0" smtClean="0"/>
              <a:t>CAROSAI quality assurance mechanism</a:t>
            </a:r>
          </a:p>
          <a:p>
            <a:pPr lvl="1"/>
            <a:r>
              <a:rPr lang="en-US" dirty="0" smtClean="0"/>
              <a:t>CAROSAI support for ISSAI compliant audit practices</a:t>
            </a:r>
          </a:p>
          <a:p>
            <a:pPr lvl="1">
              <a:buNone/>
            </a:pPr>
            <a:endParaRPr lang="en-US" sz="1000" dirty="0" smtClean="0"/>
          </a:p>
          <a:p>
            <a:r>
              <a:rPr lang="en-US" dirty="0" smtClean="0"/>
              <a:t>Strategic performance measurement and reporting for effectiveness</a:t>
            </a:r>
          </a:p>
          <a:p>
            <a:pPr lvl="1"/>
            <a:r>
              <a:rPr lang="en-US" dirty="0" smtClean="0"/>
              <a:t>SAI-PMF</a:t>
            </a:r>
          </a:p>
          <a:p>
            <a:pPr lvl="1"/>
            <a:r>
              <a:rPr lang="en-US" dirty="0" smtClean="0"/>
              <a:t>SAIs strategic business and capacity development plan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Effective stakeholder engagement to maintain relevance</a:t>
            </a:r>
          </a:p>
          <a:p>
            <a:pPr lvl="1"/>
            <a:r>
              <a:rPr lang="en-US" dirty="0" smtClean="0"/>
              <a:t>Stakeholder mapping</a:t>
            </a:r>
          </a:p>
          <a:p>
            <a:pPr lvl="1"/>
            <a:r>
              <a:rPr lang="en-US" dirty="0" smtClean="0"/>
              <a:t>Active engagement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9126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Need for Knowledge and Experience Sharing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1300"/>
            <a:ext cx="8596668" cy="455375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Compliance with ISSAIs</a:t>
            </a:r>
          </a:p>
          <a:p>
            <a:endParaRPr lang="en-US" sz="2000" dirty="0"/>
          </a:p>
          <a:p>
            <a:r>
              <a:rPr lang="en-US" sz="2000" dirty="0" smtClean="0"/>
              <a:t>Use of best practices</a:t>
            </a:r>
          </a:p>
          <a:p>
            <a:endParaRPr lang="en-US" sz="2000" dirty="0"/>
          </a:p>
          <a:p>
            <a:r>
              <a:rPr lang="en-US" sz="2000" dirty="0" smtClean="0"/>
              <a:t>Make full use of resources available within our community</a:t>
            </a:r>
          </a:p>
          <a:p>
            <a:endParaRPr lang="en-US" sz="2000" dirty="0" smtClean="0"/>
          </a:p>
          <a:p>
            <a:r>
              <a:rPr lang="en-US" sz="2000" dirty="0" smtClean="0"/>
              <a:t>Learn from each other</a:t>
            </a:r>
          </a:p>
          <a:p>
            <a:endParaRPr lang="en-US" sz="2000" dirty="0"/>
          </a:p>
          <a:p>
            <a:r>
              <a:rPr lang="en-US" sz="2000" dirty="0" smtClean="0"/>
              <a:t>Become a force to reckon with globally, rather than just individually or regionally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46866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9CCBC5-5448-48DF-8088-4076A6E3E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Capacity Building initiatives globally, regionally and/or inter-regionally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8EF973-189B-49FE-BE11-B4867569B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Discussion questions:</a:t>
            </a:r>
          </a:p>
          <a:p>
            <a:pPr marL="0" indent="0">
              <a:buNone/>
            </a:pPr>
            <a:r>
              <a:rPr lang="en-GB" dirty="0"/>
              <a:t>Integration of capacity development initiatives</a:t>
            </a:r>
          </a:p>
          <a:p>
            <a:pPr marL="0" indent="0">
              <a:buNone/>
            </a:pPr>
            <a:r>
              <a:rPr lang="en-GB" dirty="0"/>
              <a:t>1. 	To what extent is there still a need for greater integration/coordination of 	capacity development initiatives among SAIs, regions, and at a global 	scale? </a:t>
            </a:r>
          </a:p>
          <a:p>
            <a:pPr marL="0" indent="0">
              <a:buNone/>
            </a:pPr>
            <a:r>
              <a:rPr lang="en-GB" dirty="0"/>
              <a:t>2. 	What opportunities already exist, or can be created, to enable purposeful 	integration of capacity development?</a:t>
            </a:r>
          </a:p>
          <a:p>
            <a:pPr marL="0" indent="0">
              <a:buNone/>
            </a:pPr>
            <a:r>
              <a:rPr lang="en-GB" dirty="0"/>
              <a:t>3. 	What are the key lessons we’ve learned in past attempts to integrate 	capacity development initiatives?</a:t>
            </a:r>
          </a:p>
          <a:p>
            <a:pPr marL="0" indent="0">
              <a:buNone/>
            </a:pPr>
            <a:r>
              <a:rPr lang="en-GB" dirty="0"/>
              <a:t>4. 	Who would/should be the key role players involved in such integration 	initiatives? </a:t>
            </a:r>
          </a:p>
        </p:txBody>
      </p:sp>
    </p:spTree>
    <p:extLst>
      <p:ext uri="{BB962C8B-B14F-4D97-AF65-F5344CB8AC3E}">
        <p14:creationId xmlns:p14="http://schemas.microsoft.com/office/powerpoint/2010/main" xmlns="" val="92789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CF9942-ED85-4727-9A65-0B48FA3F8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 Building initiatives globally, regionally and/or inter-regionally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F8A042-DC92-4E04-8A4E-08E13D091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Capacity development challenges </a:t>
            </a:r>
          </a:p>
          <a:p>
            <a:pPr marL="0" indent="0">
              <a:buNone/>
            </a:pPr>
            <a:r>
              <a:rPr lang="en-GB" dirty="0"/>
              <a:t>5. 	How can we maximise development impact through our training 	interventions and consequent follow-ups?</a:t>
            </a:r>
          </a:p>
          <a:p>
            <a:pPr marL="0" indent="0">
              <a:buNone/>
            </a:pPr>
            <a:r>
              <a:rPr lang="en-GB" dirty="0"/>
              <a:t>6. 	How do we overcome the challenge of language barriers faced most 	regions?</a:t>
            </a:r>
          </a:p>
          <a:p>
            <a:pPr marL="0" indent="0">
              <a:buNone/>
            </a:pPr>
            <a:r>
              <a:rPr lang="en-GB" dirty="0"/>
              <a:t>7. 	Regarding eLearning within INTOSAI, how can we prevent duplication of 	efforts if there is already successful implementation of eLearning by 	INTOSAI organs or regions?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9310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0065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LET US DISCUSS WITH A VIEW OF ASSISTING EACH OTHER ACHIEVE OUR OBJECTIVES IN A MANNER BEFITTING SUPREME AUDIT INSTITUTIONS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6292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1431</TotalTime>
  <Words>139</Words>
  <Application>Microsoft Office PowerPoint</Application>
  <PresentationFormat>Custom</PresentationFormat>
  <Paragraphs>45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Capacity strengthening initiatives regionally and/or intra-regionally</vt:lpstr>
      <vt:lpstr>CAROSAI’s Strategic Priorities 2017 - 2021</vt:lpstr>
      <vt:lpstr>Need for Knowledge and Experience Sharing</vt:lpstr>
      <vt:lpstr>Capacity Building initiatives globally, regionally and/or inter-regionally</vt:lpstr>
      <vt:lpstr>Capacity Building initiatives globally, regionally and/or inter-regionally</vt:lpstr>
      <vt:lpstr>  LET US DISCUSS WITH A VIEW OF ASSISTING EACH OTHER ACHIEVE OUR OBJECTIVES IN A MANNER BEFITTING SUPREME AUDIT INSTITUTIONS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Dhanraj Persaud</dc:creator>
  <cp:lastModifiedBy>felter</cp:lastModifiedBy>
  <cp:revision>38</cp:revision>
  <cp:lastPrinted>2018-06-13T20:02:21Z</cp:lastPrinted>
  <dcterms:created xsi:type="dcterms:W3CDTF">2018-06-13T18:34:04Z</dcterms:created>
  <dcterms:modified xsi:type="dcterms:W3CDTF">2018-06-25T09:42:30Z</dcterms:modified>
</cp:coreProperties>
</file>