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3" r:id="rId3"/>
  </p:sldMasterIdLst>
  <p:notesMasterIdLst>
    <p:notesMasterId r:id="rId14"/>
  </p:notesMasterIdLst>
  <p:handoutMasterIdLst>
    <p:handoutMasterId r:id="rId15"/>
  </p:handoutMasterIdLst>
  <p:sldIdLst>
    <p:sldId id="256" r:id="rId4"/>
    <p:sldId id="259" r:id="rId5"/>
    <p:sldId id="266" r:id="rId6"/>
    <p:sldId id="260" r:id="rId7"/>
    <p:sldId id="267" r:id="rId8"/>
    <p:sldId id="265" r:id="rId9"/>
    <p:sldId id="262" r:id="rId10"/>
    <p:sldId id="263" r:id="rId11"/>
    <p:sldId id="269" r:id="rId12"/>
    <p:sldId id="258"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ítulo" id="{5EAF9377-75A1-44F0-A53A-283377469347}">
          <p14:sldIdLst>
            <p14:sldId id="256"/>
          </p14:sldIdLst>
        </p14:section>
        <p14:section name="Contenido" id="{E2CDF52F-29A1-44BD-B7FF-3151EB544D2B}">
          <p14:sldIdLst>
            <p14:sldId id="259"/>
            <p14:sldId id="266"/>
            <p14:sldId id="260"/>
            <p14:sldId id="267"/>
            <p14:sldId id="265"/>
            <p14:sldId id="262"/>
            <p14:sldId id="263"/>
            <p14:sldId id="269"/>
          </p14:sldIdLst>
        </p14:section>
        <p14:section name="contraportada" id="{34425020-AFB8-410C-9956-1F1F552F9645}">
          <p14:sldIdLst>
            <p14:sldId id="25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1" autoAdjust="0"/>
    <p:restoredTop sz="96405" autoAdjust="0"/>
  </p:normalViewPr>
  <p:slideViewPr>
    <p:cSldViewPr snapToGrid="0">
      <p:cViewPr varScale="1">
        <p:scale>
          <a:sx n="67" d="100"/>
          <a:sy n="67" d="100"/>
        </p:scale>
        <p:origin x="642"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0" d="100"/>
          <a:sy n="100" d="100"/>
        </p:scale>
        <p:origin x="35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7C5E0A-F7B2-FC4B-B8FC-FD9C9A2CECEA}" type="doc">
      <dgm:prSet loTypeId="urn:microsoft.com/office/officeart/2005/8/layout/matrix2" loCatId="" qsTypeId="urn:microsoft.com/office/officeart/2005/8/quickstyle/simple1" qsCatId="simple" csTypeId="urn:microsoft.com/office/officeart/2005/8/colors/accent1_2" csCatId="accent1" phldr="1"/>
      <dgm:spPr/>
      <dgm:t>
        <a:bodyPr/>
        <a:lstStyle/>
        <a:p>
          <a:endParaRPr lang="es-ES"/>
        </a:p>
      </dgm:t>
    </dgm:pt>
    <dgm:pt modelId="{BE7A0B09-5D85-8042-9EBC-4CCE25A5E3DA}">
      <dgm:prSet phldrT="[Texto]"/>
      <dgm:spPr/>
      <dgm:t>
        <a:bodyPr/>
        <a:lstStyle/>
        <a:p>
          <a:r>
            <a:rPr lang="es-CL" b="1" dirty="0"/>
            <a:t>SAI Information Database</a:t>
          </a:r>
          <a:endParaRPr lang="es-ES" dirty="0"/>
        </a:p>
      </dgm:t>
    </dgm:pt>
    <dgm:pt modelId="{CD637C4F-51E0-194E-AD25-0483447BF7A5}" type="parTrans" cxnId="{B5A6C5C6-EB4D-6247-A750-5A7A4DCA5AE3}">
      <dgm:prSet/>
      <dgm:spPr/>
      <dgm:t>
        <a:bodyPr/>
        <a:lstStyle/>
        <a:p>
          <a:endParaRPr lang="es-ES"/>
        </a:p>
      </dgm:t>
    </dgm:pt>
    <dgm:pt modelId="{60064EDD-C8B4-144D-A0D7-7000032F3970}" type="sibTrans" cxnId="{B5A6C5C6-EB4D-6247-A750-5A7A4DCA5AE3}">
      <dgm:prSet/>
      <dgm:spPr/>
      <dgm:t>
        <a:bodyPr/>
        <a:lstStyle/>
        <a:p>
          <a:endParaRPr lang="es-ES"/>
        </a:p>
      </dgm:t>
    </dgm:pt>
    <dgm:pt modelId="{E23F3CF3-9E9B-FA41-BD96-E45CA9022F65}">
      <dgm:prSet phldrT="[Texto]"/>
      <dgm:spPr/>
      <dgm:t>
        <a:bodyPr/>
        <a:lstStyle/>
        <a:p>
          <a:r>
            <a:rPr lang="es-CL" b="1" dirty="0"/>
            <a:t>INTOSAI Global Survey</a:t>
          </a:r>
          <a:endParaRPr lang="es-ES" dirty="0"/>
        </a:p>
      </dgm:t>
    </dgm:pt>
    <dgm:pt modelId="{CE81384F-9218-7F41-B711-C8266BFE6A14}" type="parTrans" cxnId="{C2C971DD-E9A5-1F46-BD8F-6AAA49D05BD0}">
      <dgm:prSet/>
      <dgm:spPr/>
      <dgm:t>
        <a:bodyPr/>
        <a:lstStyle/>
        <a:p>
          <a:endParaRPr lang="es-ES"/>
        </a:p>
      </dgm:t>
    </dgm:pt>
    <dgm:pt modelId="{826A79FC-77C7-B544-87D7-FDCD986D5D5E}" type="sibTrans" cxnId="{C2C971DD-E9A5-1F46-BD8F-6AAA49D05BD0}">
      <dgm:prSet/>
      <dgm:spPr/>
      <dgm:t>
        <a:bodyPr/>
        <a:lstStyle/>
        <a:p>
          <a:endParaRPr lang="es-ES"/>
        </a:p>
      </dgm:t>
    </dgm:pt>
    <dgm:pt modelId="{F172A7E2-8D37-FA48-ADAC-74D118045CFA}">
      <dgm:prSet phldrT="[Texto]"/>
      <dgm:spPr/>
      <dgm:t>
        <a:bodyPr/>
        <a:lstStyle/>
        <a:p>
          <a:r>
            <a:rPr lang="en-GB" b="1" noProof="0" dirty="0" smtClean="0">
              <a:solidFill>
                <a:schemeClr val="bg1"/>
              </a:solidFill>
            </a:rPr>
            <a:t>Experts and Specialists Database</a:t>
          </a:r>
          <a:endParaRPr lang="en-GB" noProof="0" dirty="0">
            <a:solidFill>
              <a:schemeClr val="bg1"/>
            </a:solidFill>
          </a:endParaRPr>
        </a:p>
      </dgm:t>
    </dgm:pt>
    <dgm:pt modelId="{F6FABF93-E58B-2C43-B260-792CC4852218}" type="parTrans" cxnId="{C9CDE368-B67A-2543-810C-D6A2CABEEB5E}">
      <dgm:prSet/>
      <dgm:spPr/>
      <dgm:t>
        <a:bodyPr/>
        <a:lstStyle/>
        <a:p>
          <a:endParaRPr lang="es-ES"/>
        </a:p>
      </dgm:t>
    </dgm:pt>
    <dgm:pt modelId="{1A155820-23F7-804A-A00E-3E536BFC6570}" type="sibTrans" cxnId="{C9CDE368-B67A-2543-810C-D6A2CABEEB5E}">
      <dgm:prSet/>
      <dgm:spPr/>
      <dgm:t>
        <a:bodyPr/>
        <a:lstStyle/>
        <a:p>
          <a:endParaRPr lang="es-ES"/>
        </a:p>
      </dgm:t>
    </dgm:pt>
    <dgm:pt modelId="{41F3FDBC-5E58-4B46-B755-D04D7D8C76B2}">
      <dgm:prSet phldrT="[Texto]"/>
      <dgm:spPr/>
      <dgm:t>
        <a:bodyPr/>
        <a:lstStyle/>
        <a:p>
          <a:r>
            <a:rPr lang="es-CL" b="1" dirty="0"/>
            <a:t>Database for SAI capacity building</a:t>
          </a:r>
          <a:endParaRPr lang="es-ES" dirty="0"/>
        </a:p>
      </dgm:t>
    </dgm:pt>
    <dgm:pt modelId="{E56F12D4-D2F0-5E47-ADCB-9A7FA1556D39}" type="parTrans" cxnId="{204FAA40-D4D1-F946-B910-BBFAC6B3614E}">
      <dgm:prSet/>
      <dgm:spPr/>
      <dgm:t>
        <a:bodyPr/>
        <a:lstStyle/>
        <a:p>
          <a:endParaRPr lang="es-ES"/>
        </a:p>
      </dgm:t>
    </dgm:pt>
    <dgm:pt modelId="{84978C50-05C4-BC4E-83C8-575B7490F8E7}" type="sibTrans" cxnId="{204FAA40-D4D1-F946-B910-BBFAC6B3614E}">
      <dgm:prSet/>
      <dgm:spPr/>
      <dgm:t>
        <a:bodyPr/>
        <a:lstStyle/>
        <a:p>
          <a:endParaRPr lang="es-ES"/>
        </a:p>
      </dgm:t>
    </dgm:pt>
    <dgm:pt modelId="{5DD178AE-5600-6245-A99B-111C8F3BECF5}" type="pres">
      <dgm:prSet presAssocID="{9E7C5E0A-F7B2-FC4B-B8FC-FD9C9A2CECEA}" presName="matrix" presStyleCnt="0">
        <dgm:presLayoutVars>
          <dgm:chMax val="1"/>
          <dgm:dir/>
          <dgm:resizeHandles val="exact"/>
        </dgm:presLayoutVars>
      </dgm:prSet>
      <dgm:spPr/>
      <dgm:t>
        <a:bodyPr/>
        <a:lstStyle/>
        <a:p>
          <a:endParaRPr lang="es-CL"/>
        </a:p>
      </dgm:t>
    </dgm:pt>
    <dgm:pt modelId="{7290F0FE-20CD-C640-98E1-86A43F16EF5B}" type="pres">
      <dgm:prSet presAssocID="{9E7C5E0A-F7B2-FC4B-B8FC-FD9C9A2CECEA}" presName="axisShape" presStyleLbl="bgShp" presStyleIdx="0" presStyleCnt="1"/>
      <dgm:spPr/>
    </dgm:pt>
    <dgm:pt modelId="{7AB8623B-DBA1-4F4B-B132-4491B2D0C8C9}" type="pres">
      <dgm:prSet presAssocID="{9E7C5E0A-F7B2-FC4B-B8FC-FD9C9A2CECEA}" presName="rect1" presStyleLbl="node1" presStyleIdx="0" presStyleCnt="4">
        <dgm:presLayoutVars>
          <dgm:chMax val="0"/>
          <dgm:chPref val="0"/>
          <dgm:bulletEnabled val="1"/>
        </dgm:presLayoutVars>
      </dgm:prSet>
      <dgm:spPr/>
      <dgm:t>
        <a:bodyPr/>
        <a:lstStyle/>
        <a:p>
          <a:endParaRPr lang="es-CL"/>
        </a:p>
      </dgm:t>
    </dgm:pt>
    <dgm:pt modelId="{8E41EFAA-295A-244A-945F-97114F9DF127}" type="pres">
      <dgm:prSet presAssocID="{9E7C5E0A-F7B2-FC4B-B8FC-FD9C9A2CECEA}" presName="rect2" presStyleLbl="node1" presStyleIdx="1" presStyleCnt="4">
        <dgm:presLayoutVars>
          <dgm:chMax val="0"/>
          <dgm:chPref val="0"/>
          <dgm:bulletEnabled val="1"/>
        </dgm:presLayoutVars>
      </dgm:prSet>
      <dgm:spPr/>
      <dgm:t>
        <a:bodyPr/>
        <a:lstStyle/>
        <a:p>
          <a:endParaRPr lang="es-CL"/>
        </a:p>
      </dgm:t>
    </dgm:pt>
    <dgm:pt modelId="{211C810A-EB94-3649-86AB-687524A82CBC}" type="pres">
      <dgm:prSet presAssocID="{9E7C5E0A-F7B2-FC4B-B8FC-FD9C9A2CECEA}" presName="rect3" presStyleLbl="node1" presStyleIdx="2" presStyleCnt="4">
        <dgm:presLayoutVars>
          <dgm:chMax val="0"/>
          <dgm:chPref val="0"/>
          <dgm:bulletEnabled val="1"/>
        </dgm:presLayoutVars>
      </dgm:prSet>
      <dgm:spPr/>
      <dgm:t>
        <a:bodyPr/>
        <a:lstStyle/>
        <a:p>
          <a:endParaRPr lang="es-CL"/>
        </a:p>
      </dgm:t>
    </dgm:pt>
    <dgm:pt modelId="{7626F3CE-DDCC-3D48-BC97-43B8C494FEF1}" type="pres">
      <dgm:prSet presAssocID="{9E7C5E0A-F7B2-FC4B-B8FC-FD9C9A2CECEA}" presName="rect4" presStyleLbl="node1" presStyleIdx="3" presStyleCnt="4">
        <dgm:presLayoutVars>
          <dgm:chMax val="0"/>
          <dgm:chPref val="0"/>
          <dgm:bulletEnabled val="1"/>
        </dgm:presLayoutVars>
      </dgm:prSet>
      <dgm:spPr/>
      <dgm:t>
        <a:bodyPr/>
        <a:lstStyle/>
        <a:p>
          <a:endParaRPr lang="es-CL"/>
        </a:p>
      </dgm:t>
    </dgm:pt>
  </dgm:ptLst>
  <dgm:cxnLst>
    <dgm:cxn modelId="{D463CEFF-278A-1742-A8E0-9D5C9C116DDF}" type="presOf" srcId="{BE7A0B09-5D85-8042-9EBC-4CCE25A5E3DA}" destId="{7AB8623B-DBA1-4F4B-B132-4491B2D0C8C9}" srcOrd="0" destOrd="0" presId="urn:microsoft.com/office/officeart/2005/8/layout/matrix2"/>
    <dgm:cxn modelId="{B5A6C5C6-EB4D-6247-A750-5A7A4DCA5AE3}" srcId="{9E7C5E0A-F7B2-FC4B-B8FC-FD9C9A2CECEA}" destId="{BE7A0B09-5D85-8042-9EBC-4CCE25A5E3DA}" srcOrd="0" destOrd="0" parTransId="{CD637C4F-51E0-194E-AD25-0483447BF7A5}" sibTransId="{60064EDD-C8B4-144D-A0D7-7000032F3970}"/>
    <dgm:cxn modelId="{30B210BC-89CB-1D49-AB3C-461310FC56F5}" type="presOf" srcId="{9E7C5E0A-F7B2-FC4B-B8FC-FD9C9A2CECEA}" destId="{5DD178AE-5600-6245-A99B-111C8F3BECF5}" srcOrd="0" destOrd="0" presId="urn:microsoft.com/office/officeart/2005/8/layout/matrix2"/>
    <dgm:cxn modelId="{C24F7599-15CB-3145-93DA-B55014A0B9CA}" type="presOf" srcId="{E23F3CF3-9E9B-FA41-BD96-E45CA9022F65}" destId="{8E41EFAA-295A-244A-945F-97114F9DF127}" srcOrd="0" destOrd="0" presId="urn:microsoft.com/office/officeart/2005/8/layout/matrix2"/>
    <dgm:cxn modelId="{2C80F1A7-952A-4C44-A769-74EA699648EF}" type="presOf" srcId="{41F3FDBC-5E58-4B46-B755-D04D7D8C76B2}" destId="{7626F3CE-DDCC-3D48-BC97-43B8C494FEF1}" srcOrd="0" destOrd="0" presId="urn:microsoft.com/office/officeart/2005/8/layout/matrix2"/>
    <dgm:cxn modelId="{C2C971DD-E9A5-1F46-BD8F-6AAA49D05BD0}" srcId="{9E7C5E0A-F7B2-FC4B-B8FC-FD9C9A2CECEA}" destId="{E23F3CF3-9E9B-FA41-BD96-E45CA9022F65}" srcOrd="1" destOrd="0" parTransId="{CE81384F-9218-7F41-B711-C8266BFE6A14}" sibTransId="{826A79FC-77C7-B544-87D7-FDCD986D5D5E}"/>
    <dgm:cxn modelId="{C9CDE368-B67A-2543-810C-D6A2CABEEB5E}" srcId="{9E7C5E0A-F7B2-FC4B-B8FC-FD9C9A2CECEA}" destId="{F172A7E2-8D37-FA48-ADAC-74D118045CFA}" srcOrd="2" destOrd="0" parTransId="{F6FABF93-E58B-2C43-B260-792CC4852218}" sibTransId="{1A155820-23F7-804A-A00E-3E536BFC6570}"/>
    <dgm:cxn modelId="{5617C7AF-5B8F-9048-BD7F-BD24C1E71ACA}" type="presOf" srcId="{F172A7E2-8D37-FA48-ADAC-74D118045CFA}" destId="{211C810A-EB94-3649-86AB-687524A82CBC}" srcOrd="0" destOrd="0" presId="urn:microsoft.com/office/officeart/2005/8/layout/matrix2"/>
    <dgm:cxn modelId="{204FAA40-D4D1-F946-B910-BBFAC6B3614E}" srcId="{9E7C5E0A-F7B2-FC4B-B8FC-FD9C9A2CECEA}" destId="{41F3FDBC-5E58-4B46-B755-D04D7D8C76B2}" srcOrd="3" destOrd="0" parTransId="{E56F12D4-D2F0-5E47-ADCB-9A7FA1556D39}" sibTransId="{84978C50-05C4-BC4E-83C8-575B7490F8E7}"/>
    <dgm:cxn modelId="{AFD98AF9-B6CB-BA4A-8928-92DD1855D8D5}" type="presParOf" srcId="{5DD178AE-5600-6245-A99B-111C8F3BECF5}" destId="{7290F0FE-20CD-C640-98E1-86A43F16EF5B}" srcOrd="0" destOrd="0" presId="urn:microsoft.com/office/officeart/2005/8/layout/matrix2"/>
    <dgm:cxn modelId="{9985B43C-C319-4940-8B85-E75FED631448}" type="presParOf" srcId="{5DD178AE-5600-6245-A99B-111C8F3BECF5}" destId="{7AB8623B-DBA1-4F4B-B132-4491B2D0C8C9}" srcOrd="1" destOrd="0" presId="urn:microsoft.com/office/officeart/2005/8/layout/matrix2"/>
    <dgm:cxn modelId="{D2C39EF0-513F-7B4B-A142-C45551D48215}" type="presParOf" srcId="{5DD178AE-5600-6245-A99B-111C8F3BECF5}" destId="{8E41EFAA-295A-244A-945F-97114F9DF127}" srcOrd="2" destOrd="0" presId="urn:microsoft.com/office/officeart/2005/8/layout/matrix2"/>
    <dgm:cxn modelId="{982D4C8A-28F4-044E-A4DD-8CCFB7671074}" type="presParOf" srcId="{5DD178AE-5600-6245-A99B-111C8F3BECF5}" destId="{211C810A-EB94-3649-86AB-687524A82CBC}" srcOrd="3" destOrd="0" presId="urn:microsoft.com/office/officeart/2005/8/layout/matrix2"/>
    <dgm:cxn modelId="{741E5FB8-1F4E-A642-BCFF-26867E13631B}" type="presParOf" srcId="{5DD178AE-5600-6245-A99B-111C8F3BECF5}" destId="{7626F3CE-DDCC-3D48-BC97-43B8C494FEF1}"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7C5E0A-F7B2-FC4B-B8FC-FD9C9A2CECEA}" type="doc">
      <dgm:prSet loTypeId="urn:microsoft.com/office/officeart/2005/8/layout/matrix2" loCatId="" qsTypeId="urn:microsoft.com/office/officeart/2005/8/quickstyle/simple1" qsCatId="simple" csTypeId="urn:microsoft.com/office/officeart/2005/8/colors/accent1_2" csCatId="accent1" phldr="1"/>
      <dgm:spPr/>
      <dgm:t>
        <a:bodyPr/>
        <a:lstStyle/>
        <a:p>
          <a:endParaRPr lang="es-ES"/>
        </a:p>
      </dgm:t>
    </dgm:pt>
    <dgm:pt modelId="{BE7A0B09-5D85-8042-9EBC-4CCE25A5E3DA}">
      <dgm:prSet phldrT="[Texto]"/>
      <dgm:spPr/>
      <dgm:t>
        <a:bodyPr/>
        <a:lstStyle/>
        <a:p>
          <a:r>
            <a:rPr lang="es-CL" b="1" dirty="0"/>
            <a:t>SAI Information Database</a:t>
          </a:r>
          <a:endParaRPr lang="es-ES" dirty="0"/>
        </a:p>
      </dgm:t>
    </dgm:pt>
    <dgm:pt modelId="{CD637C4F-51E0-194E-AD25-0483447BF7A5}" type="parTrans" cxnId="{B5A6C5C6-EB4D-6247-A750-5A7A4DCA5AE3}">
      <dgm:prSet/>
      <dgm:spPr/>
      <dgm:t>
        <a:bodyPr/>
        <a:lstStyle/>
        <a:p>
          <a:endParaRPr lang="es-ES"/>
        </a:p>
      </dgm:t>
    </dgm:pt>
    <dgm:pt modelId="{60064EDD-C8B4-144D-A0D7-7000032F3970}" type="sibTrans" cxnId="{B5A6C5C6-EB4D-6247-A750-5A7A4DCA5AE3}">
      <dgm:prSet/>
      <dgm:spPr/>
      <dgm:t>
        <a:bodyPr/>
        <a:lstStyle/>
        <a:p>
          <a:endParaRPr lang="es-ES"/>
        </a:p>
      </dgm:t>
    </dgm:pt>
    <dgm:pt modelId="{E23F3CF3-9E9B-FA41-BD96-E45CA9022F65}">
      <dgm:prSet phldrT="[Texto]"/>
      <dgm:spPr/>
      <dgm:t>
        <a:bodyPr/>
        <a:lstStyle/>
        <a:p>
          <a:r>
            <a:rPr lang="es-CL" b="1" dirty="0"/>
            <a:t>INTOSAI Global Survey</a:t>
          </a:r>
          <a:endParaRPr lang="es-ES" dirty="0"/>
        </a:p>
      </dgm:t>
    </dgm:pt>
    <dgm:pt modelId="{CE81384F-9218-7F41-B711-C8266BFE6A14}" type="parTrans" cxnId="{C2C971DD-E9A5-1F46-BD8F-6AAA49D05BD0}">
      <dgm:prSet/>
      <dgm:spPr/>
      <dgm:t>
        <a:bodyPr/>
        <a:lstStyle/>
        <a:p>
          <a:endParaRPr lang="es-ES"/>
        </a:p>
      </dgm:t>
    </dgm:pt>
    <dgm:pt modelId="{826A79FC-77C7-B544-87D7-FDCD986D5D5E}" type="sibTrans" cxnId="{C2C971DD-E9A5-1F46-BD8F-6AAA49D05BD0}">
      <dgm:prSet/>
      <dgm:spPr/>
      <dgm:t>
        <a:bodyPr/>
        <a:lstStyle/>
        <a:p>
          <a:endParaRPr lang="es-ES"/>
        </a:p>
      </dgm:t>
    </dgm:pt>
    <dgm:pt modelId="{F172A7E2-8D37-FA48-ADAC-74D118045CFA}">
      <dgm:prSet phldrT="[Texto]"/>
      <dgm:spPr/>
      <dgm:t>
        <a:bodyPr/>
        <a:lstStyle/>
        <a:p>
          <a:r>
            <a:rPr lang="en-GB" b="1" noProof="0" dirty="0" smtClean="0">
              <a:solidFill>
                <a:schemeClr val="bg1"/>
              </a:solidFill>
            </a:rPr>
            <a:t>Experts and Specialists Database</a:t>
          </a:r>
          <a:endParaRPr lang="en-GB" noProof="0" dirty="0">
            <a:solidFill>
              <a:schemeClr val="bg1"/>
            </a:solidFill>
          </a:endParaRPr>
        </a:p>
      </dgm:t>
    </dgm:pt>
    <dgm:pt modelId="{F6FABF93-E58B-2C43-B260-792CC4852218}" type="parTrans" cxnId="{C9CDE368-B67A-2543-810C-D6A2CABEEB5E}">
      <dgm:prSet/>
      <dgm:spPr/>
      <dgm:t>
        <a:bodyPr/>
        <a:lstStyle/>
        <a:p>
          <a:endParaRPr lang="es-ES"/>
        </a:p>
      </dgm:t>
    </dgm:pt>
    <dgm:pt modelId="{1A155820-23F7-804A-A00E-3E536BFC6570}" type="sibTrans" cxnId="{C9CDE368-B67A-2543-810C-D6A2CABEEB5E}">
      <dgm:prSet/>
      <dgm:spPr/>
      <dgm:t>
        <a:bodyPr/>
        <a:lstStyle/>
        <a:p>
          <a:endParaRPr lang="es-ES"/>
        </a:p>
      </dgm:t>
    </dgm:pt>
    <dgm:pt modelId="{41F3FDBC-5E58-4B46-B755-D04D7D8C76B2}">
      <dgm:prSet phldrT="[Texto]"/>
      <dgm:spPr/>
      <dgm:t>
        <a:bodyPr/>
        <a:lstStyle/>
        <a:p>
          <a:r>
            <a:rPr lang="es-CL" b="1" dirty="0"/>
            <a:t>Database for SAI capacity building</a:t>
          </a:r>
          <a:endParaRPr lang="es-ES" dirty="0"/>
        </a:p>
      </dgm:t>
    </dgm:pt>
    <dgm:pt modelId="{E56F12D4-D2F0-5E47-ADCB-9A7FA1556D39}" type="parTrans" cxnId="{204FAA40-D4D1-F946-B910-BBFAC6B3614E}">
      <dgm:prSet/>
      <dgm:spPr/>
      <dgm:t>
        <a:bodyPr/>
        <a:lstStyle/>
        <a:p>
          <a:endParaRPr lang="es-ES"/>
        </a:p>
      </dgm:t>
    </dgm:pt>
    <dgm:pt modelId="{84978C50-05C4-BC4E-83C8-575B7490F8E7}" type="sibTrans" cxnId="{204FAA40-D4D1-F946-B910-BBFAC6B3614E}">
      <dgm:prSet/>
      <dgm:spPr/>
      <dgm:t>
        <a:bodyPr/>
        <a:lstStyle/>
        <a:p>
          <a:endParaRPr lang="es-ES"/>
        </a:p>
      </dgm:t>
    </dgm:pt>
    <dgm:pt modelId="{5DD178AE-5600-6245-A99B-111C8F3BECF5}" type="pres">
      <dgm:prSet presAssocID="{9E7C5E0A-F7B2-FC4B-B8FC-FD9C9A2CECEA}" presName="matrix" presStyleCnt="0">
        <dgm:presLayoutVars>
          <dgm:chMax val="1"/>
          <dgm:dir/>
          <dgm:resizeHandles val="exact"/>
        </dgm:presLayoutVars>
      </dgm:prSet>
      <dgm:spPr/>
      <dgm:t>
        <a:bodyPr/>
        <a:lstStyle/>
        <a:p>
          <a:endParaRPr lang="es-CL"/>
        </a:p>
      </dgm:t>
    </dgm:pt>
    <dgm:pt modelId="{7290F0FE-20CD-C640-98E1-86A43F16EF5B}" type="pres">
      <dgm:prSet presAssocID="{9E7C5E0A-F7B2-FC4B-B8FC-FD9C9A2CECEA}" presName="axisShape" presStyleLbl="bgShp" presStyleIdx="0" presStyleCnt="1"/>
      <dgm:spPr/>
    </dgm:pt>
    <dgm:pt modelId="{7AB8623B-DBA1-4F4B-B132-4491B2D0C8C9}" type="pres">
      <dgm:prSet presAssocID="{9E7C5E0A-F7B2-FC4B-B8FC-FD9C9A2CECEA}" presName="rect1" presStyleLbl="node1" presStyleIdx="0" presStyleCnt="4">
        <dgm:presLayoutVars>
          <dgm:chMax val="0"/>
          <dgm:chPref val="0"/>
          <dgm:bulletEnabled val="1"/>
        </dgm:presLayoutVars>
      </dgm:prSet>
      <dgm:spPr/>
      <dgm:t>
        <a:bodyPr/>
        <a:lstStyle/>
        <a:p>
          <a:endParaRPr lang="es-CL"/>
        </a:p>
      </dgm:t>
    </dgm:pt>
    <dgm:pt modelId="{8E41EFAA-295A-244A-945F-97114F9DF127}" type="pres">
      <dgm:prSet presAssocID="{9E7C5E0A-F7B2-FC4B-B8FC-FD9C9A2CECEA}" presName="rect2" presStyleLbl="node1" presStyleIdx="1" presStyleCnt="4">
        <dgm:presLayoutVars>
          <dgm:chMax val="0"/>
          <dgm:chPref val="0"/>
          <dgm:bulletEnabled val="1"/>
        </dgm:presLayoutVars>
      </dgm:prSet>
      <dgm:spPr/>
      <dgm:t>
        <a:bodyPr/>
        <a:lstStyle/>
        <a:p>
          <a:endParaRPr lang="es-CL"/>
        </a:p>
      </dgm:t>
    </dgm:pt>
    <dgm:pt modelId="{211C810A-EB94-3649-86AB-687524A82CBC}" type="pres">
      <dgm:prSet presAssocID="{9E7C5E0A-F7B2-FC4B-B8FC-FD9C9A2CECEA}" presName="rect3" presStyleLbl="node1" presStyleIdx="2" presStyleCnt="4">
        <dgm:presLayoutVars>
          <dgm:chMax val="0"/>
          <dgm:chPref val="0"/>
          <dgm:bulletEnabled val="1"/>
        </dgm:presLayoutVars>
      </dgm:prSet>
      <dgm:spPr/>
      <dgm:t>
        <a:bodyPr/>
        <a:lstStyle/>
        <a:p>
          <a:endParaRPr lang="es-CL"/>
        </a:p>
      </dgm:t>
    </dgm:pt>
    <dgm:pt modelId="{7626F3CE-DDCC-3D48-BC97-43B8C494FEF1}" type="pres">
      <dgm:prSet presAssocID="{9E7C5E0A-F7B2-FC4B-B8FC-FD9C9A2CECEA}" presName="rect4" presStyleLbl="node1" presStyleIdx="3" presStyleCnt="4">
        <dgm:presLayoutVars>
          <dgm:chMax val="0"/>
          <dgm:chPref val="0"/>
          <dgm:bulletEnabled val="1"/>
        </dgm:presLayoutVars>
      </dgm:prSet>
      <dgm:spPr/>
      <dgm:t>
        <a:bodyPr/>
        <a:lstStyle/>
        <a:p>
          <a:endParaRPr lang="es-CL"/>
        </a:p>
      </dgm:t>
    </dgm:pt>
  </dgm:ptLst>
  <dgm:cxnLst>
    <dgm:cxn modelId="{B42862B6-A8D3-4291-A8BF-2006213642B6}" type="presOf" srcId="{9E7C5E0A-F7B2-FC4B-B8FC-FD9C9A2CECEA}" destId="{5DD178AE-5600-6245-A99B-111C8F3BECF5}" srcOrd="0" destOrd="0" presId="urn:microsoft.com/office/officeart/2005/8/layout/matrix2"/>
    <dgm:cxn modelId="{9ED27400-5935-4862-AB55-FFE1BE2856DD}" type="presOf" srcId="{E23F3CF3-9E9B-FA41-BD96-E45CA9022F65}" destId="{8E41EFAA-295A-244A-945F-97114F9DF127}" srcOrd="0" destOrd="0" presId="urn:microsoft.com/office/officeart/2005/8/layout/matrix2"/>
    <dgm:cxn modelId="{204FAA40-D4D1-F946-B910-BBFAC6B3614E}" srcId="{9E7C5E0A-F7B2-FC4B-B8FC-FD9C9A2CECEA}" destId="{41F3FDBC-5E58-4B46-B755-D04D7D8C76B2}" srcOrd="3" destOrd="0" parTransId="{E56F12D4-D2F0-5E47-ADCB-9A7FA1556D39}" sibTransId="{84978C50-05C4-BC4E-83C8-575B7490F8E7}"/>
    <dgm:cxn modelId="{C2C971DD-E9A5-1F46-BD8F-6AAA49D05BD0}" srcId="{9E7C5E0A-F7B2-FC4B-B8FC-FD9C9A2CECEA}" destId="{E23F3CF3-9E9B-FA41-BD96-E45CA9022F65}" srcOrd="1" destOrd="0" parTransId="{CE81384F-9218-7F41-B711-C8266BFE6A14}" sibTransId="{826A79FC-77C7-B544-87D7-FDCD986D5D5E}"/>
    <dgm:cxn modelId="{68BED28E-1674-49BA-AFFE-57CD0ACC8D93}" type="presOf" srcId="{BE7A0B09-5D85-8042-9EBC-4CCE25A5E3DA}" destId="{7AB8623B-DBA1-4F4B-B132-4491B2D0C8C9}" srcOrd="0" destOrd="0" presId="urn:microsoft.com/office/officeart/2005/8/layout/matrix2"/>
    <dgm:cxn modelId="{3D030290-A8B7-41FE-8960-68FB425958E7}" type="presOf" srcId="{41F3FDBC-5E58-4B46-B755-D04D7D8C76B2}" destId="{7626F3CE-DDCC-3D48-BC97-43B8C494FEF1}" srcOrd="0" destOrd="0" presId="urn:microsoft.com/office/officeart/2005/8/layout/matrix2"/>
    <dgm:cxn modelId="{B5A6C5C6-EB4D-6247-A750-5A7A4DCA5AE3}" srcId="{9E7C5E0A-F7B2-FC4B-B8FC-FD9C9A2CECEA}" destId="{BE7A0B09-5D85-8042-9EBC-4CCE25A5E3DA}" srcOrd="0" destOrd="0" parTransId="{CD637C4F-51E0-194E-AD25-0483447BF7A5}" sibTransId="{60064EDD-C8B4-144D-A0D7-7000032F3970}"/>
    <dgm:cxn modelId="{C9CDE368-B67A-2543-810C-D6A2CABEEB5E}" srcId="{9E7C5E0A-F7B2-FC4B-B8FC-FD9C9A2CECEA}" destId="{F172A7E2-8D37-FA48-ADAC-74D118045CFA}" srcOrd="2" destOrd="0" parTransId="{F6FABF93-E58B-2C43-B260-792CC4852218}" sibTransId="{1A155820-23F7-804A-A00E-3E536BFC6570}"/>
    <dgm:cxn modelId="{AB059EE2-1669-4526-8211-8EE22B700FE5}" type="presOf" srcId="{F172A7E2-8D37-FA48-ADAC-74D118045CFA}" destId="{211C810A-EB94-3649-86AB-687524A82CBC}" srcOrd="0" destOrd="0" presId="urn:microsoft.com/office/officeart/2005/8/layout/matrix2"/>
    <dgm:cxn modelId="{25E47B64-CDCA-40B9-9A81-691C60E14E9B}" type="presParOf" srcId="{5DD178AE-5600-6245-A99B-111C8F3BECF5}" destId="{7290F0FE-20CD-C640-98E1-86A43F16EF5B}" srcOrd="0" destOrd="0" presId="urn:microsoft.com/office/officeart/2005/8/layout/matrix2"/>
    <dgm:cxn modelId="{3E7DE0A6-643B-4064-B784-BBD1DBA89096}" type="presParOf" srcId="{5DD178AE-5600-6245-A99B-111C8F3BECF5}" destId="{7AB8623B-DBA1-4F4B-B132-4491B2D0C8C9}" srcOrd="1" destOrd="0" presId="urn:microsoft.com/office/officeart/2005/8/layout/matrix2"/>
    <dgm:cxn modelId="{3F93909C-D974-4E09-8067-E3033C6B4F15}" type="presParOf" srcId="{5DD178AE-5600-6245-A99B-111C8F3BECF5}" destId="{8E41EFAA-295A-244A-945F-97114F9DF127}" srcOrd="2" destOrd="0" presId="urn:microsoft.com/office/officeart/2005/8/layout/matrix2"/>
    <dgm:cxn modelId="{CE5A9BD1-CF5C-4DE5-9ADA-FF824E3E72FC}" type="presParOf" srcId="{5DD178AE-5600-6245-A99B-111C8F3BECF5}" destId="{211C810A-EB94-3649-86AB-687524A82CBC}" srcOrd="3" destOrd="0" presId="urn:microsoft.com/office/officeart/2005/8/layout/matrix2"/>
    <dgm:cxn modelId="{A53BADA6-FCF7-4BC0-87FB-5530ED263978}" type="presParOf" srcId="{5DD178AE-5600-6245-A99B-111C8F3BECF5}" destId="{7626F3CE-DDCC-3D48-BC97-43B8C494FEF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0CD804-8363-4453-8202-4DE04359ED67}"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s-CL"/>
        </a:p>
      </dgm:t>
    </dgm:pt>
    <dgm:pt modelId="{545E1754-BF57-4711-8013-7AE99D3B3EA6}">
      <dgm:prSet phldrT="[Texto]" custT="1"/>
      <dgm:spPr/>
      <dgm:t>
        <a:bodyPr anchor="ctr"/>
        <a:lstStyle/>
        <a:p>
          <a:r>
            <a:rPr lang="en-GB" sz="2600" b="1" noProof="0" dirty="0" smtClean="0">
              <a:solidFill>
                <a:srgbClr val="002060"/>
              </a:solidFill>
            </a:rPr>
            <a:t>Information, structure and regulatory framework of the SAIs</a:t>
          </a:r>
          <a:endParaRPr lang="en-GB" sz="2600" b="1" noProof="0" dirty="0">
            <a:solidFill>
              <a:srgbClr val="002060"/>
            </a:solidFill>
          </a:endParaRPr>
        </a:p>
      </dgm:t>
    </dgm:pt>
    <dgm:pt modelId="{D7368511-41F1-4712-9723-DA78DB7C3F44}" type="parTrans" cxnId="{1EC23EF8-C77E-4FF7-A44B-FF24F9322D67}">
      <dgm:prSet/>
      <dgm:spPr/>
      <dgm:t>
        <a:bodyPr/>
        <a:lstStyle/>
        <a:p>
          <a:endParaRPr lang="es-CL"/>
        </a:p>
      </dgm:t>
    </dgm:pt>
    <dgm:pt modelId="{733B08BC-D12C-49D1-A22E-120EA133028E}" type="sibTrans" cxnId="{1EC23EF8-C77E-4FF7-A44B-FF24F9322D67}">
      <dgm:prSet/>
      <dgm:spPr/>
      <dgm:t>
        <a:bodyPr/>
        <a:lstStyle/>
        <a:p>
          <a:endParaRPr lang="es-CL"/>
        </a:p>
      </dgm:t>
    </dgm:pt>
    <dgm:pt modelId="{0B025FB2-D96D-4E47-9E72-719A32B75F6F}">
      <dgm:prSet phldrT="[Texto]" custT="1"/>
      <dgm:spPr/>
      <dgm:t>
        <a:bodyPr anchor="ctr"/>
        <a:lstStyle/>
        <a:p>
          <a:r>
            <a:rPr lang="en-GB" sz="2600" b="1" noProof="0" dirty="0" smtClean="0">
              <a:solidFill>
                <a:srgbClr val="002060"/>
              </a:solidFill>
            </a:rPr>
            <a:t>Cooperation, capacity building, exchange of good practices and lessons learned</a:t>
          </a:r>
          <a:endParaRPr lang="en-GB" sz="2600" b="1" noProof="0" dirty="0">
            <a:solidFill>
              <a:srgbClr val="002060"/>
            </a:solidFill>
          </a:endParaRPr>
        </a:p>
      </dgm:t>
    </dgm:pt>
    <dgm:pt modelId="{B6616D90-8FF2-4336-9470-930029B62F7B}" type="parTrans" cxnId="{8E62B7F1-6234-40D3-9C0C-E7C51A2302F7}">
      <dgm:prSet/>
      <dgm:spPr/>
      <dgm:t>
        <a:bodyPr/>
        <a:lstStyle/>
        <a:p>
          <a:endParaRPr lang="es-CL"/>
        </a:p>
      </dgm:t>
    </dgm:pt>
    <dgm:pt modelId="{56FE14E2-0AD1-4CCF-8361-522A2C052DBB}" type="sibTrans" cxnId="{8E62B7F1-6234-40D3-9C0C-E7C51A2302F7}">
      <dgm:prSet/>
      <dgm:spPr/>
      <dgm:t>
        <a:bodyPr/>
        <a:lstStyle/>
        <a:p>
          <a:endParaRPr lang="es-CL"/>
        </a:p>
      </dgm:t>
    </dgm:pt>
    <dgm:pt modelId="{990E7F17-2033-47C6-AED9-E2F4CAC05DB7}" type="pres">
      <dgm:prSet presAssocID="{FA0CD804-8363-4453-8202-4DE04359ED67}" presName="Name0" presStyleCnt="0">
        <dgm:presLayoutVars>
          <dgm:chMax val="2"/>
          <dgm:chPref val="2"/>
          <dgm:animLvl val="lvl"/>
        </dgm:presLayoutVars>
      </dgm:prSet>
      <dgm:spPr/>
      <dgm:t>
        <a:bodyPr/>
        <a:lstStyle/>
        <a:p>
          <a:endParaRPr lang="es-CL"/>
        </a:p>
      </dgm:t>
    </dgm:pt>
    <dgm:pt modelId="{922EFD0D-B8DB-481A-8EED-1B22CBD1345B}" type="pres">
      <dgm:prSet presAssocID="{FA0CD804-8363-4453-8202-4DE04359ED67}" presName="LeftText" presStyleLbl="revTx" presStyleIdx="0" presStyleCnt="0">
        <dgm:presLayoutVars>
          <dgm:bulletEnabled val="1"/>
        </dgm:presLayoutVars>
      </dgm:prSet>
      <dgm:spPr/>
      <dgm:t>
        <a:bodyPr/>
        <a:lstStyle/>
        <a:p>
          <a:endParaRPr lang="es-CL"/>
        </a:p>
      </dgm:t>
    </dgm:pt>
    <dgm:pt modelId="{DF043384-7D04-4A4C-839F-677992E1327F}" type="pres">
      <dgm:prSet presAssocID="{FA0CD804-8363-4453-8202-4DE04359ED67}" presName="LeftNode" presStyleLbl="bgImgPlace1" presStyleIdx="0" presStyleCnt="2">
        <dgm:presLayoutVars>
          <dgm:chMax val="2"/>
          <dgm:chPref val="2"/>
        </dgm:presLayoutVars>
      </dgm:prSet>
      <dgm:spPr/>
      <dgm:t>
        <a:bodyPr/>
        <a:lstStyle/>
        <a:p>
          <a:endParaRPr lang="es-CL"/>
        </a:p>
      </dgm:t>
    </dgm:pt>
    <dgm:pt modelId="{55989150-6347-486D-8073-00E6A4FC6C0D}" type="pres">
      <dgm:prSet presAssocID="{FA0CD804-8363-4453-8202-4DE04359ED67}" presName="RightText" presStyleLbl="revTx" presStyleIdx="0" presStyleCnt="0">
        <dgm:presLayoutVars>
          <dgm:bulletEnabled val="1"/>
        </dgm:presLayoutVars>
      </dgm:prSet>
      <dgm:spPr/>
      <dgm:t>
        <a:bodyPr/>
        <a:lstStyle/>
        <a:p>
          <a:endParaRPr lang="es-CL"/>
        </a:p>
      </dgm:t>
    </dgm:pt>
    <dgm:pt modelId="{B4C66ED6-8705-4829-9380-CD62696951FD}" type="pres">
      <dgm:prSet presAssocID="{FA0CD804-8363-4453-8202-4DE04359ED67}" presName="RightNode" presStyleLbl="bgImgPlace1" presStyleIdx="1" presStyleCnt="2">
        <dgm:presLayoutVars>
          <dgm:chMax val="0"/>
          <dgm:chPref val="0"/>
        </dgm:presLayoutVars>
      </dgm:prSet>
      <dgm:spPr/>
      <dgm:t>
        <a:bodyPr/>
        <a:lstStyle/>
        <a:p>
          <a:endParaRPr lang="es-CL"/>
        </a:p>
      </dgm:t>
    </dgm:pt>
    <dgm:pt modelId="{D2C7B10D-5106-478C-BB98-3F71D1E0E780}" type="pres">
      <dgm:prSet presAssocID="{FA0CD804-8363-4453-8202-4DE04359ED67}" presName="TopArrow" presStyleLbl="node1" presStyleIdx="0" presStyleCnt="2"/>
      <dgm:spPr/>
    </dgm:pt>
    <dgm:pt modelId="{A5BC2672-7211-44DD-8BE9-C41CBC4EA556}" type="pres">
      <dgm:prSet presAssocID="{FA0CD804-8363-4453-8202-4DE04359ED67}" presName="BottomArrow" presStyleLbl="node1" presStyleIdx="1" presStyleCnt="2"/>
      <dgm:spPr/>
    </dgm:pt>
  </dgm:ptLst>
  <dgm:cxnLst>
    <dgm:cxn modelId="{8E62B7F1-6234-40D3-9C0C-E7C51A2302F7}" srcId="{FA0CD804-8363-4453-8202-4DE04359ED67}" destId="{0B025FB2-D96D-4E47-9E72-719A32B75F6F}" srcOrd="1" destOrd="0" parTransId="{B6616D90-8FF2-4336-9470-930029B62F7B}" sibTransId="{56FE14E2-0AD1-4CCF-8361-522A2C052DBB}"/>
    <dgm:cxn modelId="{5094BBC3-9DF4-4BF0-A728-90AA0380F57A}" type="presOf" srcId="{0B025FB2-D96D-4E47-9E72-719A32B75F6F}" destId="{55989150-6347-486D-8073-00E6A4FC6C0D}" srcOrd="0" destOrd="0" presId="urn:microsoft.com/office/officeart/2009/layout/ReverseList"/>
    <dgm:cxn modelId="{E39B5192-20B4-4F01-96DB-03E8B2589184}" type="presOf" srcId="{FA0CD804-8363-4453-8202-4DE04359ED67}" destId="{990E7F17-2033-47C6-AED9-E2F4CAC05DB7}" srcOrd="0" destOrd="0" presId="urn:microsoft.com/office/officeart/2009/layout/ReverseList"/>
    <dgm:cxn modelId="{F88B0DA4-F718-4E1A-AF7F-F0AEF826ADB0}" type="presOf" srcId="{0B025FB2-D96D-4E47-9E72-719A32B75F6F}" destId="{B4C66ED6-8705-4829-9380-CD62696951FD}" srcOrd="1" destOrd="0" presId="urn:microsoft.com/office/officeart/2009/layout/ReverseList"/>
    <dgm:cxn modelId="{94EF8167-20C9-4F4F-A5EE-8835D8E632BF}" type="presOf" srcId="{545E1754-BF57-4711-8013-7AE99D3B3EA6}" destId="{DF043384-7D04-4A4C-839F-677992E1327F}" srcOrd="1" destOrd="0" presId="urn:microsoft.com/office/officeart/2009/layout/ReverseList"/>
    <dgm:cxn modelId="{1EC23EF8-C77E-4FF7-A44B-FF24F9322D67}" srcId="{FA0CD804-8363-4453-8202-4DE04359ED67}" destId="{545E1754-BF57-4711-8013-7AE99D3B3EA6}" srcOrd="0" destOrd="0" parTransId="{D7368511-41F1-4712-9723-DA78DB7C3F44}" sibTransId="{733B08BC-D12C-49D1-A22E-120EA133028E}"/>
    <dgm:cxn modelId="{FCA77A23-030F-41CA-AB2D-014A7B395B85}" type="presOf" srcId="{545E1754-BF57-4711-8013-7AE99D3B3EA6}" destId="{922EFD0D-B8DB-481A-8EED-1B22CBD1345B}" srcOrd="0" destOrd="0" presId="urn:microsoft.com/office/officeart/2009/layout/ReverseList"/>
    <dgm:cxn modelId="{661D57A7-FA8B-4062-94C8-6EA5A012C9E7}" type="presParOf" srcId="{990E7F17-2033-47C6-AED9-E2F4CAC05DB7}" destId="{922EFD0D-B8DB-481A-8EED-1B22CBD1345B}" srcOrd="0" destOrd="0" presId="urn:microsoft.com/office/officeart/2009/layout/ReverseList"/>
    <dgm:cxn modelId="{65B4CDCF-E094-4F58-808E-C8B8459CA96B}" type="presParOf" srcId="{990E7F17-2033-47C6-AED9-E2F4CAC05DB7}" destId="{DF043384-7D04-4A4C-839F-677992E1327F}" srcOrd="1" destOrd="0" presId="urn:microsoft.com/office/officeart/2009/layout/ReverseList"/>
    <dgm:cxn modelId="{0FC9A771-C849-424C-A305-6C22D076874E}" type="presParOf" srcId="{990E7F17-2033-47C6-AED9-E2F4CAC05DB7}" destId="{55989150-6347-486D-8073-00E6A4FC6C0D}" srcOrd="2" destOrd="0" presId="urn:microsoft.com/office/officeart/2009/layout/ReverseList"/>
    <dgm:cxn modelId="{3B663032-0C48-493F-933B-CFC86B7E620C}" type="presParOf" srcId="{990E7F17-2033-47C6-AED9-E2F4CAC05DB7}" destId="{B4C66ED6-8705-4829-9380-CD62696951FD}" srcOrd="3" destOrd="0" presId="urn:microsoft.com/office/officeart/2009/layout/ReverseList"/>
    <dgm:cxn modelId="{4770D95C-169F-484D-9980-E1D38719B173}" type="presParOf" srcId="{990E7F17-2033-47C6-AED9-E2F4CAC05DB7}" destId="{D2C7B10D-5106-478C-BB98-3F71D1E0E780}" srcOrd="4" destOrd="0" presId="urn:microsoft.com/office/officeart/2009/layout/ReverseList"/>
    <dgm:cxn modelId="{70C066A2-4099-4B5E-AE16-D25DDEEA39B9}" type="presParOf" srcId="{990E7F17-2033-47C6-AED9-E2F4CAC05DB7}" destId="{A5BC2672-7211-44DD-8BE9-C41CBC4EA556}" srcOrd="5" destOrd="0" presId="urn:microsoft.com/office/officeart/2009/layout/Revers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0F0FE-20CD-C640-98E1-86A43F16EF5B}">
      <dsp:nvSpPr>
        <dsp:cNvPr id="0" name=""/>
        <dsp:cNvSpPr/>
      </dsp:nvSpPr>
      <dsp:spPr>
        <a:xfrm>
          <a:off x="2679070" y="0"/>
          <a:ext cx="5157460" cy="515746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B8623B-DBA1-4F4B-B132-4491B2D0C8C9}">
      <dsp:nvSpPr>
        <dsp:cNvPr id="0" name=""/>
        <dsp:cNvSpPr/>
      </dsp:nvSpPr>
      <dsp:spPr>
        <a:xfrm>
          <a:off x="3014304" y="335234"/>
          <a:ext cx="2062984" cy="20629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CL" sz="2600" b="1" kern="1200" dirty="0"/>
            <a:t>SAI Information Database</a:t>
          </a:r>
          <a:endParaRPr lang="es-ES" sz="2600" kern="1200" dirty="0"/>
        </a:p>
      </dsp:txBody>
      <dsp:txXfrm>
        <a:off x="3115011" y="435941"/>
        <a:ext cx="1861570" cy="1861570"/>
      </dsp:txXfrm>
    </dsp:sp>
    <dsp:sp modelId="{8E41EFAA-295A-244A-945F-97114F9DF127}">
      <dsp:nvSpPr>
        <dsp:cNvPr id="0" name=""/>
        <dsp:cNvSpPr/>
      </dsp:nvSpPr>
      <dsp:spPr>
        <a:xfrm>
          <a:off x="5438311" y="335234"/>
          <a:ext cx="2062984" cy="20629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CL" sz="2600" b="1" kern="1200" dirty="0"/>
            <a:t>INTOSAI Global Survey</a:t>
          </a:r>
          <a:endParaRPr lang="es-ES" sz="2600" kern="1200" dirty="0"/>
        </a:p>
      </dsp:txBody>
      <dsp:txXfrm>
        <a:off x="5539018" y="435941"/>
        <a:ext cx="1861570" cy="1861570"/>
      </dsp:txXfrm>
    </dsp:sp>
    <dsp:sp modelId="{211C810A-EB94-3649-86AB-687524A82CBC}">
      <dsp:nvSpPr>
        <dsp:cNvPr id="0" name=""/>
        <dsp:cNvSpPr/>
      </dsp:nvSpPr>
      <dsp:spPr>
        <a:xfrm>
          <a:off x="3014304" y="2759241"/>
          <a:ext cx="2062984" cy="20629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noProof="0" dirty="0" smtClean="0">
              <a:solidFill>
                <a:schemeClr val="bg1"/>
              </a:solidFill>
            </a:rPr>
            <a:t>Experts and Specialists Database</a:t>
          </a:r>
          <a:endParaRPr lang="en-GB" sz="2600" kern="1200" noProof="0" dirty="0">
            <a:solidFill>
              <a:schemeClr val="bg1"/>
            </a:solidFill>
          </a:endParaRPr>
        </a:p>
      </dsp:txBody>
      <dsp:txXfrm>
        <a:off x="3115011" y="2859948"/>
        <a:ext cx="1861570" cy="1861570"/>
      </dsp:txXfrm>
    </dsp:sp>
    <dsp:sp modelId="{7626F3CE-DDCC-3D48-BC97-43B8C494FEF1}">
      <dsp:nvSpPr>
        <dsp:cNvPr id="0" name=""/>
        <dsp:cNvSpPr/>
      </dsp:nvSpPr>
      <dsp:spPr>
        <a:xfrm>
          <a:off x="5438311" y="2759241"/>
          <a:ext cx="2062984" cy="20629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CL" sz="2600" b="1" kern="1200" dirty="0"/>
            <a:t>Database for SAI capacity building</a:t>
          </a:r>
          <a:endParaRPr lang="es-ES" sz="2600" kern="1200" dirty="0"/>
        </a:p>
      </dsp:txBody>
      <dsp:txXfrm>
        <a:off x="5539018" y="2859948"/>
        <a:ext cx="1861570" cy="1861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0F0FE-20CD-C640-98E1-86A43F16EF5B}">
      <dsp:nvSpPr>
        <dsp:cNvPr id="0" name=""/>
        <dsp:cNvSpPr/>
      </dsp:nvSpPr>
      <dsp:spPr>
        <a:xfrm>
          <a:off x="2679070" y="0"/>
          <a:ext cx="5157460" cy="515746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B8623B-DBA1-4F4B-B132-4491B2D0C8C9}">
      <dsp:nvSpPr>
        <dsp:cNvPr id="0" name=""/>
        <dsp:cNvSpPr/>
      </dsp:nvSpPr>
      <dsp:spPr>
        <a:xfrm>
          <a:off x="3014304" y="335234"/>
          <a:ext cx="2062984" cy="20629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CL" sz="2600" b="1" kern="1200" dirty="0"/>
            <a:t>SAI Information Database</a:t>
          </a:r>
          <a:endParaRPr lang="es-ES" sz="2600" kern="1200" dirty="0"/>
        </a:p>
      </dsp:txBody>
      <dsp:txXfrm>
        <a:off x="3115011" y="435941"/>
        <a:ext cx="1861570" cy="1861570"/>
      </dsp:txXfrm>
    </dsp:sp>
    <dsp:sp modelId="{8E41EFAA-295A-244A-945F-97114F9DF127}">
      <dsp:nvSpPr>
        <dsp:cNvPr id="0" name=""/>
        <dsp:cNvSpPr/>
      </dsp:nvSpPr>
      <dsp:spPr>
        <a:xfrm>
          <a:off x="5438311" y="335234"/>
          <a:ext cx="2062984" cy="20629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CL" sz="2600" b="1" kern="1200" dirty="0"/>
            <a:t>INTOSAI Global Survey</a:t>
          </a:r>
          <a:endParaRPr lang="es-ES" sz="2600" kern="1200" dirty="0"/>
        </a:p>
      </dsp:txBody>
      <dsp:txXfrm>
        <a:off x="5539018" y="435941"/>
        <a:ext cx="1861570" cy="1861570"/>
      </dsp:txXfrm>
    </dsp:sp>
    <dsp:sp modelId="{211C810A-EB94-3649-86AB-687524A82CBC}">
      <dsp:nvSpPr>
        <dsp:cNvPr id="0" name=""/>
        <dsp:cNvSpPr/>
      </dsp:nvSpPr>
      <dsp:spPr>
        <a:xfrm>
          <a:off x="3014304" y="2759241"/>
          <a:ext cx="2062984" cy="20629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noProof="0" dirty="0" smtClean="0">
              <a:solidFill>
                <a:schemeClr val="bg1"/>
              </a:solidFill>
            </a:rPr>
            <a:t>Experts and Specialists Database</a:t>
          </a:r>
          <a:endParaRPr lang="en-GB" sz="2600" kern="1200" noProof="0" dirty="0">
            <a:solidFill>
              <a:schemeClr val="bg1"/>
            </a:solidFill>
          </a:endParaRPr>
        </a:p>
      </dsp:txBody>
      <dsp:txXfrm>
        <a:off x="3115011" y="2859948"/>
        <a:ext cx="1861570" cy="1861570"/>
      </dsp:txXfrm>
    </dsp:sp>
    <dsp:sp modelId="{7626F3CE-DDCC-3D48-BC97-43B8C494FEF1}">
      <dsp:nvSpPr>
        <dsp:cNvPr id="0" name=""/>
        <dsp:cNvSpPr/>
      </dsp:nvSpPr>
      <dsp:spPr>
        <a:xfrm>
          <a:off x="5438311" y="2759241"/>
          <a:ext cx="2062984" cy="20629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CL" sz="2600" b="1" kern="1200" dirty="0"/>
            <a:t>Database for SAI capacity building</a:t>
          </a:r>
          <a:endParaRPr lang="es-ES" sz="2600" kern="1200" dirty="0"/>
        </a:p>
      </dsp:txBody>
      <dsp:txXfrm>
        <a:off x="5539018" y="2859948"/>
        <a:ext cx="1861570" cy="18615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43384-7D04-4A4C-839F-677992E1327F}">
      <dsp:nvSpPr>
        <dsp:cNvPr id="0" name=""/>
        <dsp:cNvSpPr/>
      </dsp:nvSpPr>
      <dsp:spPr>
        <a:xfrm rot="16200000">
          <a:off x="1209392" y="1645161"/>
          <a:ext cx="3483661" cy="2128886"/>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165100" rIns="148590" bIns="165100" numCol="1" spcCol="1270" anchor="ctr" anchorCtr="0">
          <a:noAutofit/>
        </a:bodyPr>
        <a:lstStyle/>
        <a:p>
          <a:pPr lvl="0" algn="l" defTabSz="1155700">
            <a:lnSpc>
              <a:spcPct val="90000"/>
            </a:lnSpc>
            <a:spcBef>
              <a:spcPct val="0"/>
            </a:spcBef>
            <a:spcAft>
              <a:spcPct val="35000"/>
            </a:spcAft>
          </a:pPr>
          <a:r>
            <a:rPr lang="en-GB" sz="2600" b="1" kern="1200" noProof="0" dirty="0" smtClean="0">
              <a:solidFill>
                <a:srgbClr val="002060"/>
              </a:solidFill>
            </a:rPr>
            <a:t>Information, structure and regulatory framework of the SAIs</a:t>
          </a:r>
          <a:endParaRPr lang="en-GB" sz="2600" b="1" kern="1200" noProof="0" dirty="0">
            <a:solidFill>
              <a:srgbClr val="002060"/>
            </a:solidFill>
          </a:endParaRPr>
        </a:p>
      </dsp:txBody>
      <dsp:txXfrm rot="5400000">
        <a:off x="1990721" y="1071716"/>
        <a:ext cx="2024944" cy="3275777"/>
      </dsp:txXfrm>
    </dsp:sp>
    <dsp:sp modelId="{B4C66ED6-8705-4829-9380-CD62696951FD}">
      <dsp:nvSpPr>
        <dsp:cNvPr id="0" name=""/>
        <dsp:cNvSpPr/>
      </dsp:nvSpPr>
      <dsp:spPr>
        <a:xfrm rot="5400000">
          <a:off x="3434946" y="1645161"/>
          <a:ext cx="3483661" cy="2128886"/>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65100" rIns="99060" bIns="165100" numCol="1" spcCol="1270" anchor="ctr" anchorCtr="0">
          <a:noAutofit/>
        </a:bodyPr>
        <a:lstStyle/>
        <a:p>
          <a:pPr lvl="0" algn="l" defTabSz="1155700">
            <a:lnSpc>
              <a:spcPct val="90000"/>
            </a:lnSpc>
            <a:spcBef>
              <a:spcPct val="0"/>
            </a:spcBef>
            <a:spcAft>
              <a:spcPct val="35000"/>
            </a:spcAft>
          </a:pPr>
          <a:r>
            <a:rPr lang="en-GB" sz="2600" b="1" kern="1200" noProof="0" dirty="0" smtClean="0">
              <a:solidFill>
                <a:srgbClr val="002060"/>
              </a:solidFill>
            </a:rPr>
            <a:t>Cooperation, capacity building, exchange of good practices and lessons learned</a:t>
          </a:r>
          <a:endParaRPr lang="en-GB" sz="2600" b="1" kern="1200" noProof="0" dirty="0">
            <a:solidFill>
              <a:srgbClr val="002060"/>
            </a:solidFill>
          </a:endParaRPr>
        </a:p>
      </dsp:txBody>
      <dsp:txXfrm rot="-5400000">
        <a:off x="4112333" y="1071716"/>
        <a:ext cx="2024944" cy="3275777"/>
      </dsp:txXfrm>
    </dsp:sp>
    <dsp:sp modelId="{D2C7B10D-5106-478C-BB98-3F71D1E0E780}">
      <dsp:nvSpPr>
        <dsp:cNvPr id="0" name=""/>
        <dsp:cNvSpPr/>
      </dsp:nvSpPr>
      <dsp:spPr>
        <a:xfrm>
          <a:off x="2951004" y="0"/>
          <a:ext cx="2225554" cy="2225446"/>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BC2672-7211-44DD-8BE9-C41CBC4EA556}">
      <dsp:nvSpPr>
        <dsp:cNvPr id="0" name=""/>
        <dsp:cNvSpPr/>
      </dsp:nvSpPr>
      <dsp:spPr>
        <a:xfrm rot="10800000">
          <a:off x="2951004" y="3193220"/>
          <a:ext cx="2225554" cy="2225446"/>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831ADA-4075-4DBD-B4D3-C80767446452}" type="datetimeFigureOut">
              <a:rPr lang="es-MX" smtClean="0"/>
              <a:t>25/06/2018</a:t>
            </a:fld>
            <a:endParaRPr lang="es-MX"/>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B581A8-1AD3-419B-AACD-7A401E26861C}" type="slidenum">
              <a:rPr lang="es-MX" smtClean="0"/>
              <a:t>‹Nº›</a:t>
            </a:fld>
            <a:endParaRPr lang="es-MX"/>
          </a:p>
        </p:txBody>
      </p:sp>
    </p:spTree>
    <p:extLst>
      <p:ext uri="{BB962C8B-B14F-4D97-AF65-F5344CB8AC3E}">
        <p14:creationId xmlns:p14="http://schemas.microsoft.com/office/powerpoint/2010/main" val="691332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A7B342-BC12-4E01-AF65-253B3A267F87}" type="datetimeFigureOut">
              <a:rPr lang="es-MX" smtClean="0"/>
              <a:t>25/06/2018</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B64F74-9D27-460F-9DCE-0CFD0CDD7FE3}" type="slidenum">
              <a:rPr lang="es-MX" smtClean="0"/>
              <a:t>‹Nº›</a:t>
            </a:fld>
            <a:endParaRPr lang="es-MX"/>
          </a:p>
        </p:txBody>
      </p:sp>
    </p:spTree>
    <p:extLst>
      <p:ext uri="{BB962C8B-B14F-4D97-AF65-F5344CB8AC3E}">
        <p14:creationId xmlns:p14="http://schemas.microsoft.com/office/powerpoint/2010/main" val="1477364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dirty="0">
                <a:solidFill>
                  <a:srgbClr val="0000FF"/>
                </a:solidFill>
              </a:rPr>
              <a:t>fomentar la docencia e investigación en las disciplinas relacionadas con la Hacienda Pública y el Derecho Financiero y Tributario, la cooperación con otros centros e instituciones, tanto nacionales como internacionales, dedicadas al estudio de los sistemas tributarios y gasto público, y la formación de especialistas en materias específicas de la Hacienda Pública.</a:t>
            </a:r>
          </a:p>
          <a:p>
            <a:endParaRPr lang="es-CL" dirty="0"/>
          </a:p>
        </p:txBody>
      </p:sp>
      <p:sp>
        <p:nvSpPr>
          <p:cNvPr id="4" name="Marcador de número de diapositiva 3"/>
          <p:cNvSpPr>
            <a:spLocks noGrp="1"/>
          </p:cNvSpPr>
          <p:nvPr>
            <p:ph type="sldNum" sz="quarter" idx="10"/>
          </p:nvPr>
        </p:nvSpPr>
        <p:spPr/>
        <p:txBody>
          <a:bodyPr/>
          <a:lstStyle/>
          <a:p>
            <a:fld id="{A8B64F74-9D27-460F-9DCE-0CFD0CDD7FE3}" type="slidenum">
              <a:rPr lang="es-MX" smtClean="0"/>
              <a:t>2</a:t>
            </a:fld>
            <a:endParaRPr lang="es-MX"/>
          </a:p>
        </p:txBody>
      </p:sp>
    </p:spTree>
    <p:extLst>
      <p:ext uri="{BB962C8B-B14F-4D97-AF65-F5344CB8AC3E}">
        <p14:creationId xmlns:p14="http://schemas.microsoft.com/office/powerpoint/2010/main" val="372217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6" name="Marcador de número de diapositiva 5"/>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4184087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número de diapositiva 5"/>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118494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1003411"/>
            <a:ext cx="2628900" cy="5173552"/>
          </a:xfrm>
        </p:spPr>
        <p:txBody>
          <a:bodyPr vert="eaVert"/>
          <a:lstStyle/>
          <a:p>
            <a:r>
              <a:rPr lang="es-ES" dirty="0"/>
              <a:t>Haga clic para modificar el estilo de título del patrón</a:t>
            </a:r>
            <a:endParaRPr lang="es-MX" dirty="0"/>
          </a:p>
        </p:txBody>
      </p:sp>
      <p:sp>
        <p:nvSpPr>
          <p:cNvPr id="3" name="Marcador de texto vertical 2"/>
          <p:cNvSpPr>
            <a:spLocks noGrp="1"/>
          </p:cNvSpPr>
          <p:nvPr>
            <p:ph type="body" orient="vert" idx="1"/>
          </p:nvPr>
        </p:nvSpPr>
        <p:spPr>
          <a:xfrm>
            <a:off x="838200" y="1003411"/>
            <a:ext cx="7734300" cy="5173551"/>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número de diapositiva 5"/>
          <p:cNvSpPr>
            <a:spLocks noGrp="1"/>
          </p:cNvSpPr>
          <p:nvPr>
            <p:ph type="sldNum" sz="quarter" idx="12"/>
          </p:nvPr>
        </p:nvSpPr>
        <p:spPr/>
        <p:txBody>
          <a:bodyPr/>
          <a:lstStyle/>
          <a:p>
            <a:fld id="{5C77D714-2B7B-4F29-BEC2-2073DD169FD6}" type="slidenum">
              <a:rPr lang="es-MX" smtClean="0"/>
              <a:t>‹Nº›</a:t>
            </a:fld>
            <a:endParaRPr lang="es-MX" dirty="0"/>
          </a:p>
        </p:txBody>
      </p:sp>
    </p:spTree>
    <p:extLst>
      <p:ext uri="{BB962C8B-B14F-4D97-AF65-F5344CB8AC3E}">
        <p14:creationId xmlns:p14="http://schemas.microsoft.com/office/powerpoint/2010/main" val="2701792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7503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799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número de diapositiva 5"/>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71114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6" name="Marcador de número de diapositiva 5"/>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302617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2816027"/>
            <a:ext cx="5181600" cy="3360935"/>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4" name="Marcador de contenido 3"/>
          <p:cNvSpPr>
            <a:spLocks noGrp="1"/>
          </p:cNvSpPr>
          <p:nvPr>
            <p:ph sz="half" idx="2"/>
          </p:nvPr>
        </p:nvSpPr>
        <p:spPr>
          <a:xfrm>
            <a:off x="6172200" y="2816027"/>
            <a:ext cx="5181600" cy="336093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número de diapositiva 6"/>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183788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1139138"/>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254804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3455299"/>
            <a:ext cx="5157787" cy="273436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254804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3455299"/>
            <a:ext cx="5183188" cy="273436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9" name="Marcador de número de diapositiva 8"/>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953451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5" name="Marcador de número de diapositiva 4"/>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1470874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2859540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7" y="987425"/>
            <a:ext cx="3932237" cy="1600200"/>
          </a:xfrm>
        </p:spPr>
        <p:txBody>
          <a:bodyPr anchor="b"/>
          <a:lstStyle>
            <a:lvl1pPr>
              <a:defRPr sz="3200"/>
            </a:lvl1pPr>
          </a:lstStyle>
          <a:p>
            <a:r>
              <a:rPr lang="es-ES" dirty="0"/>
              <a:t>Haga clic para modificar el estilo de título del patrón</a:t>
            </a:r>
            <a:endParaRPr lang="es-MX" dirty="0"/>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921224"/>
            <a:ext cx="3932237" cy="29477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
        <p:nvSpPr>
          <p:cNvPr id="7" name="Marcador de número de diapositiva 6"/>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252178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7" y="987425"/>
            <a:ext cx="3932237" cy="1600200"/>
          </a:xfrm>
        </p:spPr>
        <p:txBody>
          <a:bodyPr anchor="b"/>
          <a:lstStyle>
            <a:lvl1pPr>
              <a:defRPr sz="3200"/>
            </a:lvl1pPr>
          </a:lstStyle>
          <a:p>
            <a:r>
              <a:rPr lang="es-ES" dirty="0"/>
              <a:t>Haga clic para modificar el estilo de título del patrón</a:t>
            </a:r>
            <a:endParaRPr lang="es-MX" dirty="0"/>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832212"/>
            <a:ext cx="3932237" cy="3036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7" name="Marcador de número de diapositiva 6"/>
          <p:cNvSpPr>
            <a:spLocks noGrp="1"/>
          </p:cNvSpPr>
          <p:nvPr>
            <p:ph type="sldNum" sz="quarter" idx="12"/>
          </p:nvPr>
        </p:nvSpPr>
        <p:spPr/>
        <p:txBody>
          <a:bodyPr/>
          <a:lstStyle/>
          <a:p>
            <a:fld id="{5C77D714-2B7B-4F29-BEC2-2073DD169FD6}" type="slidenum">
              <a:rPr lang="es-MX" smtClean="0"/>
              <a:t>‹Nº›</a:t>
            </a:fld>
            <a:endParaRPr lang="es-MX"/>
          </a:p>
        </p:txBody>
      </p:sp>
    </p:spTree>
    <p:extLst>
      <p:ext uri="{BB962C8B-B14F-4D97-AF65-F5344CB8AC3E}">
        <p14:creationId xmlns:p14="http://schemas.microsoft.com/office/powerpoint/2010/main" val="336369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wmf"/><Relationship Id="rId4" Type="http://schemas.openxmlformats.org/officeDocument/2006/relationships/image" Target="../media/image5.w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theme" Target="../theme/theme3.xml"/><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image" Target="../media/image9.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n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230075" y="879812"/>
            <a:ext cx="1961925" cy="1253880"/>
          </a:xfrm>
          <a:prstGeom prst="rect">
            <a:avLst/>
          </a:prstGeom>
        </p:spPr>
      </p:pic>
      <p:sp>
        <p:nvSpPr>
          <p:cNvPr id="2" name="Marcador de título 1"/>
          <p:cNvSpPr>
            <a:spLocks noGrp="1"/>
          </p:cNvSpPr>
          <p:nvPr>
            <p:ph type="title"/>
          </p:nvPr>
        </p:nvSpPr>
        <p:spPr>
          <a:xfrm>
            <a:off x="838200" y="1264488"/>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MX" dirty="0"/>
          </a:p>
        </p:txBody>
      </p:sp>
      <p:sp>
        <p:nvSpPr>
          <p:cNvPr id="3" name="Marcador de texto 2"/>
          <p:cNvSpPr>
            <a:spLocks noGrp="1"/>
          </p:cNvSpPr>
          <p:nvPr>
            <p:ph type="body" idx="1"/>
          </p:nvPr>
        </p:nvSpPr>
        <p:spPr>
          <a:xfrm>
            <a:off x="838200" y="2975811"/>
            <a:ext cx="10515600" cy="3201152"/>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7D714-2B7B-4F29-BEC2-2073DD169FD6}" type="slidenum">
              <a:rPr lang="es-MX" smtClean="0"/>
              <a:t>‹Nº›</a:t>
            </a:fld>
            <a:endParaRPr lang="es-MX"/>
          </a:p>
        </p:txBody>
      </p:sp>
      <p:grpSp>
        <p:nvGrpSpPr>
          <p:cNvPr id="11" name="Grupo 10"/>
          <p:cNvGrpSpPr/>
          <p:nvPr userDrawn="1"/>
        </p:nvGrpSpPr>
        <p:grpSpPr>
          <a:xfrm>
            <a:off x="0" y="-32131"/>
            <a:ext cx="12192000" cy="919563"/>
            <a:chOff x="0" y="-32131"/>
            <a:chExt cx="12192000" cy="919563"/>
          </a:xfrm>
        </p:grpSpPr>
        <p:pic>
          <p:nvPicPr>
            <p:cNvPr id="7" name="Imagen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12192000" cy="878729"/>
            </a:xfrm>
            <a:prstGeom prst="rect">
              <a:avLst/>
            </a:prstGeom>
          </p:spPr>
        </p:pic>
        <p:sp>
          <p:nvSpPr>
            <p:cNvPr id="5" name="Rectángulo 4"/>
            <p:cNvSpPr/>
            <p:nvPr userDrawn="1"/>
          </p:nvSpPr>
          <p:spPr>
            <a:xfrm>
              <a:off x="9827394" y="-32131"/>
              <a:ext cx="1876926" cy="919563"/>
            </a:xfrm>
            <a:prstGeom prst="rect">
              <a:avLst/>
            </a:prstGeom>
            <a:solidFill>
              <a:schemeClr val="bg1"/>
            </a:solidFill>
            <a:ln>
              <a:solidFill>
                <a:schemeClr val="bg1"/>
              </a:solidFill>
            </a:ln>
            <a:scene3d>
              <a:camera prst="orthographicFront"/>
              <a:lightRig rig="threePt"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Imagen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048173" y="-32131"/>
              <a:ext cx="1435367" cy="841647"/>
            </a:xfrm>
            <a:prstGeom prst="rect">
              <a:avLst/>
            </a:prstGeom>
          </p:spPr>
        </p:pic>
      </p:grpSp>
    </p:spTree>
    <p:extLst>
      <p:ext uri="{BB962C8B-B14F-4D97-AF65-F5344CB8AC3E}">
        <p14:creationId xmlns:p14="http://schemas.microsoft.com/office/powerpoint/2010/main" val="3500193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63981" y="0"/>
            <a:ext cx="4064037" cy="6858000"/>
          </a:xfrm>
          <a:prstGeom prst="rect">
            <a:avLst/>
          </a:prstGeom>
        </p:spPr>
      </p:pic>
      <p:pic>
        <p:nvPicPr>
          <p:cNvPr id="8" name="Imagen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28018" y="0"/>
            <a:ext cx="2680650" cy="2371680"/>
          </a:xfrm>
          <a:prstGeom prst="rect">
            <a:avLst/>
          </a:prstGeom>
        </p:spPr>
      </p:pic>
      <p:pic>
        <p:nvPicPr>
          <p:cNvPr id="9" name="Imagen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73618" y="4486320"/>
            <a:ext cx="2690363" cy="2371680"/>
          </a:xfrm>
          <a:prstGeom prst="rect">
            <a:avLst/>
          </a:prstGeom>
        </p:spPr>
      </p:pic>
      <p:sp>
        <p:nvSpPr>
          <p:cNvPr id="4" name="Rectángulo 3"/>
          <p:cNvSpPr/>
          <p:nvPr userDrawn="1"/>
        </p:nvSpPr>
        <p:spPr>
          <a:xfrm>
            <a:off x="3878981" y="2371680"/>
            <a:ext cx="4417996" cy="21560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 name="Imagen 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13964" y="2361059"/>
            <a:ext cx="3624476" cy="2125261"/>
          </a:xfrm>
          <a:prstGeom prst="rect">
            <a:avLst/>
          </a:prstGeom>
        </p:spPr>
      </p:pic>
    </p:spTree>
    <p:extLst>
      <p:ext uri="{BB962C8B-B14F-4D97-AF65-F5344CB8AC3E}">
        <p14:creationId xmlns:p14="http://schemas.microsoft.com/office/powerpoint/2010/main" val="1661640400"/>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Imagen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92162" y="1570320"/>
            <a:ext cx="7099838" cy="5287680"/>
          </a:xfrm>
          <a:prstGeom prst="rect">
            <a:avLst/>
          </a:prstGeom>
        </p:spPr>
      </p:pic>
      <p:sp>
        <p:nvSpPr>
          <p:cNvPr id="2" name="Marcador de título 1"/>
          <p:cNvSpPr>
            <a:spLocks noGrp="1"/>
          </p:cNvSpPr>
          <p:nvPr>
            <p:ph type="title"/>
          </p:nvPr>
        </p:nvSpPr>
        <p:spPr>
          <a:xfrm>
            <a:off x="4547724" y="640254"/>
            <a:ext cx="6806076"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MX"/>
          </a:p>
        </p:txBody>
      </p:sp>
      <p:pic>
        <p:nvPicPr>
          <p:cNvPr id="7" name="Imagen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4058400" cy="6858000"/>
          </a:xfrm>
          <a:prstGeom prst="rect">
            <a:avLst/>
          </a:prstGeom>
        </p:spPr>
      </p:pic>
      <p:sp>
        <p:nvSpPr>
          <p:cNvPr id="6" name="Rectángulo 5"/>
          <p:cNvSpPr/>
          <p:nvPr userDrawn="1"/>
        </p:nvSpPr>
        <p:spPr>
          <a:xfrm>
            <a:off x="0" y="4494998"/>
            <a:ext cx="3936733" cy="2363002"/>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Imagen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3296" y="4688356"/>
            <a:ext cx="2611807" cy="1531469"/>
          </a:xfrm>
          <a:prstGeom prst="rect">
            <a:avLst/>
          </a:prstGeom>
        </p:spPr>
      </p:pic>
    </p:spTree>
    <p:extLst>
      <p:ext uri="{BB962C8B-B14F-4D97-AF65-F5344CB8AC3E}">
        <p14:creationId xmlns:p14="http://schemas.microsoft.com/office/powerpoint/2010/main" val="3687712561"/>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5821" y="472335"/>
            <a:ext cx="3426372" cy="2031325"/>
          </a:xfrm>
          <a:prstGeom prst="rect">
            <a:avLst/>
          </a:prstGeom>
          <a:noFill/>
        </p:spPr>
        <p:txBody>
          <a:bodyPr wrap="square" rtlCol="0">
            <a:spAutoFit/>
          </a:bodyPr>
          <a:lstStyle/>
          <a:p>
            <a:pPr algn="ctr"/>
            <a:r>
              <a:rPr lang="es-MX" b="1" dirty="0">
                <a:solidFill>
                  <a:schemeClr val="bg1"/>
                </a:solidFill>
                <a:latin typeface="Verdana" panose="020B0604030504040204" pitchFamily="34" charset="0"/>
                <a:ea typeface="Verdana" panose="020B0604030504040204" pitchFamily="34" charset="0"/>
                <a:cs typeface="Verdana" panose="020B0604030504040204" pitchFamily="34" charset="0"/>
              </a:rPr>
              <a:t>Working Level Meeting of INTOSAI-Regions Coordination Platform</a:t>
            </a:r>
          </a:p>
          <a:p>
            <a:pPr algn="ctr"/>
            <a:endParaRPr lang="es-MX"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s-MX" b="1" dirty="0">
                <a:solidFill>
                  <a:schemeClr val="bg1"/>
                </a:solidFill>
                <a:latin typeface="Verdana" panose="020B0604030504040204" pitchFamily="34" charset="0"/>
                <a:ea typeface="Verdana" panose="020B0604030504040204" pitchFamily="34" charset="0"/>
                <a:cs typeface="Verdana" panose="020B0604030504040204" pitchFamily="34" charset="0"/>
              </a:rPr>
              <a:t>Oslo, Norway</a:t>
            </a:r>
          </a:p>
          <a:p>
            <a:pPr algn="ctr"/>
            <a:r>
              <a:rPr lang="es-MX" b="1" dirty="0">
                <a:solidFill>
                  <a:schemeClr val="bg1"/>
                </a:solidFill>
                <a:latin typeface="Verdana" panose="020B0604030504040204" pitchFamily="34" charset="0"/>
                <a:ea typeface="Verdana" panose="020B0604030504040204" pitchFamily="34" charset="0"/>
                <a:cs typeface="Verdana" panose="020B0604030504040204" pitchFamily="34" charset="0"/>
              </a:rPr>
              <a:t>25 June 2018</a:t>
            </a:r>
          </a:p>
          <a:p>
            <a:pPr algn="ctr"/>
            <a:endParaRPr lang="es-MX" dirty="0"/>
          </a:p>
        </p:txBody>
      </p:sp>
      <p:sp>
        <p:nvSpPr>
          <p:cNvPr id="4" name="CuadroTexto 3"/>
          <p:cNvSpPr txBox="1"/>
          <p:nvPr/>
        </p:nvSpPr>
        <p:spPr>
          <a:xfrm>
            <a:off x="5197366" y="4945116"/>
            <a:ext cx="6295696" cy="830997"/>
          </a:xfrm>
          <a:prstGeom prst="rect">
            <a:avLst/>
          </a:prstGeom>
          <a:noFill/>
        </p:spPr>
        <p:txBody>
          <a:bodyPr wrap="square" rtlCol="0">
            <a:spAutoFit/>
          </a:bodyPr>
          <a:lstStyle/>
          <a:p>
            <a:pPr lvl="5" algn="r"/>
            <a:r>
              <a:rPr lang="es-MX" sz="2400" dirty="0">
                <a:solidFill>
                  <a:srgbClr val="0000FF"/>
                </a:solidFill>
                <a:latin typeface="Helvetica" pitchFamily="2" charset="0"/>
                <a:cs typeface="Arial" panose="020B0604020202020204" pitchFamily="34" charset="0"/>
              </a:rPr>
              <a:t>OLACEFS </a:t>
            </a:r>
          </a:p>
          <a:p>
            <a:pPr lvl="5" algn="r"/>
            <a:r>
              <a:rPr lang="es-MX" sz="2400" dirty="0">
                <a:solidFill>
                  <a:srgbClr val="0000FF"/>
                </a:solidFill>
                <a:latin typeface="Helvetica" pitchFamily="2" charset="0"/>
                <a:cs typeface="Arial" panose="020B0604020202020204" pitchFamily="34" charset="0"/>
              </a:rPr>
              <a:t>Executive Secretariat</a:t>
            </a:r>
          </a:p>
        </p:txBody>
      </p:sp>
      <p:sp>
        <p:nvSpPr>
          <p:cNvPr id="6" name="Marcador de título 1"/>
          <p:cNvSpPr txBox="1">
            <a:spLocks/>
          </p:cNvSpPr>
          <p:nvPr/>
        </p:nvSpPr>
        <p:spPr>
          <a:xfrm>
            <a:off x="4558233" y="472335"/>
            <a:ext cx="7133657" cy="178778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4300" b="1" dirty="0">
                <a:solidFill>
                  <a:srgbClr val="0000FF"/>
                </a:solidFill>
              </a:rPr>
              <a:t>COMMENTS ON THE INTOSAI DATABASES AND INFORMATION SYSTEMS</a:t>
            </a:r>
          </a:p>
        </p:txBody>
      </p:sp>
    </p:spTree>
    <p:extLst>
      <p:ext uri="{BB962C8B-B14F-4D97-AF65-F5344CB8AC3E}">
        <p14:creationId xmlns:p14="http://schemas.microsoft.com/office/powerpoint/2010/main" val="2603489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91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5C77D714-2B7B-4F29-BEC2-2073DD169FD6}" type="slidenum">
              <a:rPr lang="es-MX" smtClean="0"/>
              <a:t>2</a:t>
            </a:fld>
            <a:endParaRPr lang="es-MX"/>
          </a:p>
        </p:txBody>
      </p:sp>
      <p:graphicFrame>
        <p:nvGraphicFramePr>
          <p:cNvPr id="11" name="Marcador de contenido 10">
            <a:extLst>
              <a:ext uri="{FF2B5EF4-FFF2-40B4-BE49-F238E27FC236}">
                <a16:creationId xmlns="" xmlns:a16="http://schemas.microsoft.com/office/drawing/2014/main" id="{8C401D94-69A0-FC43-886A-87F96CED6ECA}"/>
              </a:ext>
            </a:extLst>
          </p:cNvPr>
          <p:cNvGraphicFramePr>
            <a:graphicFrameLocks noGrp="1"/>
          </p:cNvGraphicFramePr>
          <p:nvPr>
            <p:ph idx="1"/>
            <p:extLst>
              <p:ext uri="{D42A27DB-BD31-4B8C-83A1-F6EECF244321}">
                <p14:modId xmlns:p14="http://schemas.microsoft.com/office/powerpoint/2010/main" val="4071524405"/>
              </p:ext>
            </p:extLst>
          </p:nvPr>
        </p:nvGraphicFramePr>
        <p:xfrm>
          <a:off x="838200" y="1019503"/>
          <a:ext cx="10515600" cy="51574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6112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5138" y="980709"/>
            <a:ext cx="5181600" cy="785030"/>
          </a:xfrm>
        </p:spPr>
        <p:txBody>
          <a:bodyPr>
            <a:noAutofit/>
          </a:bodyPr>
          <a:lstStyle/>
          <a:p>
            <a:r>
              <a:rPr lang="es-MX" sz="3200" b="1" dirty="0">
                <a:solidFill>
                  <a:srgbClr val="002060"/>
                </a:solidFill>
              </a:rPr>
              <a:t>a. SAI Information Database</a:t>
            </a:r>
          </a:p>
        </p:txBody>
      </p:sp>
      <p:sp>
        <p:nvSpPr>
          <p:cNvPr id="3" name="Marcador de contenido 2"/>
          <p:cNvSpPr>
            <a:spLocks noGrp="1"/>
          </p:cNvSpPr>
          <p:nvPr>
            <p:ph sz="half" idx="1"/>
          </p:nvPr>
        </p:nvSpPr>
        <p:spPr>
          <a:xfrm>
            <a:off x="775138" y="2302501"/>
            <a:ext cx="5181600" cy="4212986"/>
          </a:xfrm>
        </p:spPr>
        <p:txBody>
          <a:bodyPr>
            <a:normAutofit fontScale="70000" lnSpcReduction="20000"/>
          </a:bodyPr>
          <a:lstStyle/>
          <a:p>
            <a:pPr marL="0" lvl="0" indent="0">
              <a:buNone/>
            </a:pPr>
            <a:r>
              <a:rPr lang="es-CL" sz="4000" b="1" dirty="0">
                <a:solidFill>
                  <a:srgbClr val="0070C0"/>
                </a:solidFill>
              </a:rPr>
              <a:t>OBJECTIVES</a:t>
            </a:r>
            <a:endParaRPr lang="es-CL" sz="2000" b="1" dirty="0">
              <a:solidFill>
                <a:srgbClr val="0070C0"/>
              </a:solidFill>
            </a:endParaRPr>
          </a:p>
          <a:p>
            <a:pPr lvl="0"/>
            <a:r>
              <a:rPr lang="es-CL" sz="2900" dirty="0">
                <a:solidFill>
                  <a:srgbClr val="0070C0"/>
                </a:solidFill>
              </a:rPr>
              <a:t>to strengthen communication, cooperation and the exchange of information,</a:t>
            </a:r>
          </a:p>
          <a:p>
            <a:pPr lvl="0"/>
            <a:r>
              <a:rPr lang="es-CL" sz="2900" dirty="0">
                <a:solidFill>
                  <a:srgbClr val="0070C0"/>
                </a:solidFill>
              </a:rPr>
              <a:t>foster the identification of matters of common interest,</a:t>
            </a:r>
          </a:p>
          <a:p>
            <a:pPr lvl="0"/>
            <a:r>
              <a:rPr lang="es-CL" sz="2900" dirty="0">
                <a:solidFill>
                  <a:srgbClr val="0070C0"/>
                </a:solidFill>
              </a:rPr>
              <a:t>support capacity building and the ongoing improvement of SAIs</a:t>
            </a:r>
          </a:p>
          <a:p>
            <a:pPr lvl="0"/>
            <a:r>
              <a:rPr lang="es-CL" sz="2900" dirty="0">
                <a:solidFill>
                  <a:srgbClr val="0070C0"/>
                </a:solidFill>
              </a:rPr>
              <a:t>maximize the use of INTOSAI knowledge services by SAIs and stakeholders,</a:t>
            </a:r>
          </a:p>
          <a:p>
            <a:pPr lvl="0"/>
            <a:r>
              <a:rPr lang="es-CL" sz="2900" dirty="0">
                <a:solidFill>
                  <a:srgbClr val="0070C0"/>
                </a:solidFill>
              </a:rPr>
              <a:t>contribute to demonstrating the value and benefit of SAIs, thus supporting the promotion of public trust, and</a:t>
            </a:r>
          </a:p>
          <a:p>
            <a:pPr lvl="0"/>
            <a:r>
              <a:rPr lang="es-CL" sz="2900" dirty="0">
                <a:solidFill>
                  <a:srgbClr val="0070C0"/>
                </a:solidFill>
              </a:rPr>
              <a:t>strive for openness and transparency of the SAIs and INTOSAI, thereby promoting their position and reputation</a:t>
            </a:r>
          </a:p>
        </p:txBody>
      </p:sp>
      <p:sp>
        <p:nvSpPr>
          <p:cNvPr id="5" name="Marcador de contenido 4">
            <a:extLst>
              <a:ext uri="{FF2B5EF4-FFF2-40B4-BE49-F238E27FC236}">
                <a16:creationId xmlns="" xmlns:a16="http://schemas.microsoft.com/office/drawing/2014/main" id="{FCB90601-0730-8E4F-AAEA-F28C195A0211}"/>
              </a:ext>
            </a:extLst>
          </p:cNvPr>
          <p:cNvSpPr>
            <a:spLocks noGrp="1"/>
          </p:cNvSpPr>
          <p:nvPr>
            <p:ph sz="half" idx="2"/>
          </p:nvPr>
        </p:nvSpPr>
        <p:spPr>
          <a:xfrm>
            <a:off x="6109138" y="2302501"/>
            <a:ext cx="5181600" cy="4047229"/>
          </a:xfrm>
        </p:spPr>
        <p:txBody>
          <a:bodyPr>
            <a:normAutofit fontScale="70000" lnSpcReduction="20000"/>
          </a:bodyPr>
          <a:lstStyle/>
          <a:p>
            <a:pPr marL="0" lvl="0" indent="0" algn="just">
              <a:buNone/>
            </a:pPr>
            <a:r>
              <a:rPr lang="es-CL" sz="4000" b="1" dirty="0">
                <a:solidFill>
                  <a:srgbClr val="0070C0"/>
                </a:solidFill>
              </a:rPr>
              <a:t>OBJECTIVES</a:t>
            </a:r>
            <a:endParaRPr lang="es-CL" sz="4000" dirty="0">
              <a:solidFill>
                <a:srgbClr val="0070C0"/>
              </a:solidFill>
            </a:endParaRPr>
          </a:p>
          <a:p>
            <a:pPr lvl="0" algn="just"/>
            <a:r>
              <a:rPr lang="es-CL" dirty="0">
                <a:solidFill>
                  <a:srgbClr val="0070C0"/>
                </a:solidFill>
              </a:rPr>
              <a:t>To gather information and data to guide capacity-building efforts within INTOSAI </a:t>
            </a:r>
          </a:p>
          <a:p>
            <a:pPr lvl="0" algn="just"/>
            <a:r>
              <a:rPr lang="es-CL" dirty="0">
                <a:solidFill>
                  <a:srgbClr val="0070C0"/>
                </a:solidFill>
              </a:rPr>
              <a:t>To measure progress in terms of the performance of Supreme Audit Institutions by updating information stemming from the SAI reviews for 2010 and 2013.</a:t>
            </a:r>
          </a:p>
          <a:p>
            <a:pPr lvl="0" algn="just"/>
            <a:r>
              <a:rPr lang="es-CL" dirty="0">
                <a:solidFill>
                  <a:srgbClr val="0070C0"/>
                </a:solidFill>
              </a:rPr>
              <a:t>To provide data and information for the development and supervision of the implementation of strategic plans within INTOSAI (hereinafter, the INTOSAI Strategic Plan, the IDI Strategic Plan and the Regional Strategic Plans, and the INTOSAI-Donor Cooperation Program document)</a:t>
            </a:r>
          </a:p>
        </p:txBody>
      </p:sp>
      <p:sp>
        <p:nvSpPr>
          <p:cNvPr id="4" name="Marcador de número de diapositiva 3"/>
          <p:cNvSpPr>
            <a:spLocks noGrp="1"/>
          </p:cNvSpPr>
          <p:nvPr>
            <p:ph type="sldNum" sz="quarter" idx="12"/>
          </p:nvPr>
        </p:nvSpPr>
        <p:spPr>
          <a:xfrm>
            <a:off x="8547538" y="6072571"/>
            <a:ext cx="2743200" cy="216236"/>
          </a:xfrm>
        </p:spPr>
        <p:txBody>
          <a:bodyPr/>
          <a:lstStyle/>
          <a:p>
            <a:fld id="{5C77D714-2B7B-4F29-BEC2-2073DD169FD6}" type="slidenum">
              <a:rPr lang="es-MX" smtClean="0"/>
              <a:t>3</a:t>
            </a:fld>
            <a:endParaRPr lang="es-MX" dirty="0"/>
          </a:p>
        </p:txBody>
      </p:sp>
      <p:sp>
        <p:nvSpPr>
          <p:cNvPr id="6" name="CuadroTexto 5">
            <a:extLst>
              <a:ext uri="{FF2B5EF4-FFF2-40B4-BE49-F238E27FC236}">
                <a16:creationId xmlns="" xmlns:a16="http://schemas.microsoft.com/office/drawing/2014/main" id="{41755166-9451-0D4D-9807-C686E960C070}"/>
              </a:ext>
            </a:extLst>
          </p:cNvPr>
          <p:cNvSpPr txBox="1"/>
          <p:nvPr/>
        </p:nvSpPr>
        <p:spPr>
          <a:xfrm>
            <a:off x="775138" y="1514770"/>
            <a:ext cx="1898790" cy="369332"/>
          </a:xfrm>
          <a:prstGeom prst="rect">
            <a:avLst/>
          </a:prstGeom>
          <a:noFill/>
        </p:spPr>
        <p:txBody>
          <a:bodyPr wrap="none" rtlCol="0">
            <a:spAutoFit/>
          </a:bodyPr>
          <a:lstStyle/>
          <a:p>
            <a:r>
              <a:rPr lang="es-ES_tradnl" b="1" dirty="0" err="1">
                <a:solidFill>
                  <a:srgbClr val="FF0000"/>
                </a:solidFill>
              </a:rPr>
              <a:t>Last</a:t>
            </a:r>
            <a:r>
              <a:rPr lang="es-ES_tradnl" b="1" dirty="0">
                <a:solidFill>
                  <a:srgbClr val="FF0000"/>
                </a:solidFill>
              </a:rPr>
              <a:t> </a:t>
            </a:r>
            <a:r>
              <a:rPr lang="es-ES_tradnl" b="1" dirty="0" err="1">
                <a:solidFill>
                  <a:srgbClr val="FF0000"/>
                </a:solidFill>
              </a:rPr>
              <a:t>version</a:t>
            </a:r>
            <a:r>
              <a:rPr lang="es-ES_tradnl" b="1" dirty="0">
                <a:solidFill>
                  <a:srgbClr val="FF0000"/>
                </a:solidFill>
              </a:rPr>
              <a:t>: 2015</a:t>
            </a:r>
          </a:p>
        </p:txBody>
      </p:sp>
      <p:sp>
        <p:nvSpPr>
          <p:cNvPr id="7" name="Título 1">
            <a:extLst>
              <a:ext uri="{FF2B5EF4-FFF2-40B4-BE49-F238E27FC236}">
                <a16:creationId xmlns="" xmlns:a16="http://schemas.microsoft.com/office/drawing/2014/main" id="{9E81314B-7C5C-8043-8421-7F6187FA9E5C}"/>
              </a:ext>
            </a:extLst>
          </p:cNvPr>
          <p:cNvSpPr txBox="1">
            <a:spLocks/>
          </p:cNvSpPr>
          <p:nvPr/>
        </p:nvSpPr>
        <p:spPr>
          <a:xfrm>
            <a:off x="5956738" y="980709"/>
            <a:ext cx="5181600" cy="7850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200" b="1" dirty="0">
                <a:solidFill>
                  <a:srgbClr val="002060"/>
                </a:solidFill>
              </a:rPr>
              <a:t>b. INTOSAI Global </a:t>
            </a:r>
            <a:r>
              <a:rPr lang="es-MX" sz="3200" b="1" dirty="0" err="1">
                <a:solidFill>
                  <a:srgbClr val="002060"/>
                </a:solidFill>
              </a:rPr>
              <a:t>Survey</a:t>
            </a:r>
            <a:r>
              <a:rPr lang="es-MX" sz="3200" b="1" dirty="0">
                <a:solidFill>
                  <a:srgbClr val="002060"/>
                </a:solidFill>
              </a:rPr>
              <a:t> </a:t>
            </a:r>
          </a:p>
        </p:txBody>
      </p:sp>
      <p:sp>
        <p:nvSpPr>
          <p:cNvPr id="8" name="CuadroTexto 7">
            <a:extLst>
              <a:ext uri="{FF2B5EF4-FFF2-40B4-BE49-F238E27FC236}">
                <a16:creationId xmlns="" xmlns:a16="http://schemas.microsoft.com/office/drawing/2014/main" id="{41755166-9451-0D4D-9807-C686E960C070}"/>
              </a:ext>
            </a:extLst>
          </p:cNvPr>
          <p:cNvSpPr txBox="1"/>
          <p:nvPr/>
        </p:nvSpPr>
        <p:spPr>
          <a:xfrm>
            <a:off x="5956738" y="1514770"/>
            <a:ext cx="1898790" cy="369332"/>
          </a:xfrm>
          <a:prstGeom prst="rect">
            <a:avLst/>
          </a:prstGeom>
          <a:noFill/>
        </p:spPr>
        <p:txBody>
          <a:bodyPr wrap="none" rtlCol="0">
            <a:spAutoFit/>
          </a:bodyPr>
          <a:lstStyle/>
          <a:p>
            <a:r>
              <a:rPr lang="es-ES_tradnl" b="1" dirty="0" err="1">
                <a:solidFill>
                  <a:srgbClr val="FF0000"/>
                </a:solidFill>
              </a:rPr>
              <a:t>Last</a:t>
            </a:r>
            <a:r>
              <a:rPr lang="es-ES_tradnl" b="1" dirty="0">
                <a:solidFill>
                  <a:srgbClr val="FF0000"/>
                </a:solidFill>
              </a:rPr>
              <a:t> </a:t>
            </a:r>
            <a:r>
              <a:rPr lang="es-ES_tradnl" b="1" dirty="0" err="1">
                <a:solidFill>
                  <a:srgbClr val="FF0000"/>
                </a:solidFill>
              </a:rPr>
              <a:t>version</a:t>
            </a:r>
            <a:r>
              <a:rPr lang="es-ES_tradnl" b="1" dirty="0">
                <a:solidFill>
                  <a:srgbClr val="FF0000"/>
                </a:solidFill>
              </a:rPr>
              <a:t>: </a:t>
            </a:r>
            <a:r>
              <a:rPr lang="es-ES_tradnl" b="1" dirty="0" smtClean="0">
                <a:solidFill>
                  <a:srgbClr val="FF0000"/>
                </a:solidFill>
              </a:rPr>
              <a:t>2017</a:t>
            </a:r>
            <a:endParaRPr lang="es-ES_tradnl" b="1" dirty="0">
              <a:solidFill>
                <a:srgbClr val="FF0000"/>
              </a:solidFill>
            </a:endParaRPr>
          </a:p>
        </p:txBody>
      </p:sp>
    </p:spTree>
    <p:extLst>
      <p:ext uri="{BB962C8B-B14F-4D97-AF65-F5344CB8AC3E}">
        <p14:creationId xmlns:p14="http://schemas.microsoft.com/office/powerpoint/2010/main" val="1262306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775138" y="2316797"/>
            <a:ext cx="5181600" cy="4047229"/>
          </a:xfrm>
        </p:spPr>
        <p:txBody>
          <a:bodyPr>
            <a:noAutofit/>
          </a:bodyPr>
          <a:lstStyle/>
          <a:p>
            <a:pPr marL="0" lvl="0" indent="0">
              <a:buNone/>
            </a:pPr>
            <a:r>
              <a:rPr lang="es-CL" b="1" dirty="0">
                <a:solidFill>
                  <a:srgbClr val="0070C0"/>
                </a:solidFill>
              </a:rPr>
              <a:t>THEMATIC AREAS </a:t>
            </a:r>
          </a:p>
          <a:p>
            <a:pPr lvl="0"/>
            <a:r>
              <a:rPr lang="es-CL" sz="2200" dirty="0">
                <a:solidFill>
                  <a:srgbClr val="0070C0"/>
                </a:solidFill>
              </a:rPr>
              <a:t>General and Contact Information</a:t>
            </a:r>
          </a:p>
          <a:p>
            <a:pPr lvl="0"/>
            <a:r>
              <a:rPr lang="es-CL" sz="2200" dirty="0">
                <a:solidFill>
                  <a:srgbClr val="0070C0"/>
                </a:solidFill>
              </a:rPr>
              <a:t>Legal Framework and Scope of Work</a:t>
            </a:r>
          </a:p>
          <a:p>
            <a:pPr lvl="0"/>
            <a:r>
              <a:rPr lang="es-CL" sz="2200" dirty="0">
                <a:solidFill>
                  <a:srgbClr val="0070C0"/>
                </a:solidFill>
              </a:rPr>
              <a:t>Organization and operation of the SAI</a:t>
            </a:r>
          </a:p>
          <a:p>
            <a:pPr lvl="0"/>
            <a:r>
              <a:rPr lang="es-CL" sz="2200" dirty="0">
                <a:solidFill>
                  <a:srgbClr val="0070C0"/>
                </a:solidFill>
              </a:rPr>
              <a:t>Capacity Building</a:t>
            </a:r>
          </a:p>
          <a:p>
            <a:r>
              <a:rPr lang="es-CL" sz="2200" dirty="0">
                <a:solidFill>
                  <a:srgbClr val="0070C0"/>
                </a:solidFill>
              </a:rPr>
              <a:t>International Cooperation, Exchange of Information, Capacities and Knowledge</a:t>
            </a:r>
          </a:p>
          <a:p>
            <a:r>
              <a:rPr lang="es-CL" sz="2200" dirty="0">
                <a:solidFill>
                  <a:srgbClr val="0070C0"/>
                </a:solidFill>
              </a:rPr>
              <a:t>Public Relations, Communication and Outreach</a:t>
            </a:r>
          </a:p>
          <a:p>
            <a:pPr lvl="0"/>
            <a:r>
              <a:rPr lang="es-CL" sz="2200" dirty="0">
                <a:solidFill>
                  <a:srgbClr val="0070C0"/>
                </a:solidFill>
              </a:rPr>
              <a:t>Transparency and Ethics</a:t>
            </a:r>
          </a:p>
        </p:txBody>
      </p:sp>
      <p:sp>
        <p:nvSpPr>
          <p:cNvPr id="5" name="Marcador de contenido 4">
            <a:extLst>
              <a:ext uri="{FF2B5EF4-FFF2-40B4-BE49-F238E27FC236}">
                <a16:creationId xmlns="" xmlns:a16="http://schemas.microsoft.com/office/drawing/2014/main" id="{FCB90601-0730-8E4F-AAEA-F28C195A0211}"/>
              </a:ext>
            </a:extLst>
          </p:cNvPr>
          <p:cNvSpPr>
            <a:spLocks noGrp="1"/>
          </p:cNvSpPr>
          <p:nvPr>
            <p:ph sz="half" idx="2"/>
          </p:nvPr>
        </p:nvSpPr>
        <p:spPr>
          <a:xfrm>
            <a:off x="6109138" y="2316797"/>
            <a:ext cx="5181600" cy="4047229"/>
          </a:xfrm>
        </p:spPr>
        <p:txBody>
          <a:bodyPr>
            <a:normAutofit fontScale="55000" lnSpcReduction="20000"/>
          </a:bodyPr>
          <a:lstStyle/>
          <a:p>
            <a:pPr marL="0" indent="0">
              <a:buNone/>
            </a:pPr>
            <a:r>
              <a:rPr lang="es-CL" sz="5100" b="1" dirty="0">
                <a:solidFill>
                  <a:srgbClr val="0070C0"/>
                </a:solidFill>
              </a:rPr>
              <a:t>THEMATIC AREAS </a:t>
            </a:r>
          </a:p>
          <a:p>
            <a:pPr marL="0" lvl="0" indent="0">
              <a:buNone/>
            </a:pPr>
            <a:endParaRPr lang="es-CL" sz="4800" b="1" dirty="0">
              <a:solidFill>
                <a:srgbClr val="0070C0"/>
              </a:solidFill>
            </a:endParaRPr>
          </a:p>
          <a:p>
            <a:pPr lvl="0"/>
            <a:r>
              <a:rPr lang="es-CL" sz="4800" dirty="0">
                <a:solidFill>
                  <a:srgbClr val="0070C0"/>
                </a:solidFill>
              </a:rPr>
              <a:t>Independence and legal framework of SAIs</a:t>
            </a:r>
          </a:p>
          <a:p>
            <a:r>
              <a:rPr lang="es-CL" sz="4800" dirty="0">
                <a:solidFill>
                  <a:srgbClr val="0070C0"/>
                </a:solidFill>
              </a:rPr>
              <a:t>Progress in the performance of SAIs</a:t>
            </a:r>
          </a:p>
          <a:p>
            <a:r>
              <a:rPr lang="es-CL" sz="4800" dirty="0">
                <a:solidFill>
                  <a:srgbClr val="0070C0"/>
                </a:solidFill>
              </a:rPr>
              <a:t>Capacity building in SAIs</a:t>
            </a:r>
          </a:p>
          <a:p>
            <a:r>
              <a:rPr lang="es-CL" sz="4800" dirty="0">
                <a:solidFill>
                  <a:srgbClr val="0070C0"/>
                </a:solidFill>
              </a:rPr>
              <a:t>Questions on data exchange</a:t>
            </a:r>
          </a:p>
          <a:p>
            <a:pPr lvl="0"/>
            <a:r>
              <a:rPr lang="es-CL" sz="4800" dirty="0">
                <a:solidFill>
                  <a:srgbClr val="0070C0"/>
                </a:solidFill>
              </a:rPr>
              <a:t>Their contributions to the survey</a:t>
            </a:r>
          </a:p>
        </p:txBody>
      </p:sp>
      <p:sp>
        <p:nvSpPr>
          <p:cNvPr id="4" name="Marcador de número de diapositiva 3"/>
          <p:cNvSpPr>
            <a:spLocks noGrp="1"/>
          </p:cNvSpPr>
          <p:nvPr>
            <p:ph type="sldNum" sz="quarter" idx="12"/>
          </p:nvPr>
        </p:nvSpPr>
        <p:spPr>
          <a:xfrm>
            <a:off x="8547538" y="6072571"/>
            <a:ext cx="2743200" cy="216236"/>
          </a:xfrm>
        </p:spPr>
        <p:txBody>
          <a:bodyPr/>
          <a:lstStyle/>
          <a:p>
            <a:fld id="{5C77D714-2B7B-4F29-BEC2-2073DD169FD6}" type="slidenum">
              <a:rPr lang="es-MX" smtClean="0"/>
              <a:t>4</a:t>
            </a:fld>
            <a:endParaRPr lang="es-MX" dirty="0"/>
          </a:p>
        </p:txBody>
      </p:sp>
      <p:sp>
        <p:nvSpPr>
          <p:cNvPr id="9" name="Título 1"/>
          <p:cNvSpPr>
            <a:spLocks noGrp="1"/>
          </p:cNvSpPr>
          <p:nvPr>
            <p:ph type="title"/>
          </p:nvPr>
        </p:nvSpPr>
        <p:spPr>
          <a:xfrm>
            <a:off x="775138" y="980709"/>
            <a:ext cx="5181600" cy="785030"/>
          </a:xfrm>
        </p:spPr>
        <p:txBody>
          <a:bodyPr>
            <a:noAutofit/>
          </a:bodyPr>
          <a:lstStyle/>
          <a:p>
            <a:r>
              <a:rPr lang="es-MX" sz="3200" b="1" dirty="0">
                <a:solidFill>
                  <a:srgbClr val="002060"/>
                </a:solidFill>
              </a:rPr>
              <a:t>a. SAI Information Database</a:t>
            </a:r>
          </a:p>
        </p:txBody>
      </p:sp>
      <p:sp>
        <p:nvSpPr>
          <p:cNvPr id="10" name="CuadroTexto 9">
            <a:extLst>
              <a:ext uri="{FF2B5EF4-FFF2-40B4-BE49-F238E27FC236}">
                <a16:creationId xmlns="" xmlns:a16="http://schemas.microsoft.com/office/drawing/2014/main" id="{41755166-9451-0D4D-9807-C686E960C070}"/>
              </a:ext>
            </a:extLst>
          </p:cNvPr>
          <p:cNvSpPr txBox="1"/>
          <p:nvPr/>
        </p:nvSpPr>
        <p:spPr>
          <a:xfrm>
            <a:off x="775138" y="1514770"/>
            <a:ext cx="1898790" cy="369332"/>
          </a:xfrm>
          <a:prstGeom prst="rect">
            <a:avLst/>
          </a:prstGeom>
          <a:noFill/>
        </p:spPr>
        <p:txBody>
          <a:bodyPr wrap="none" rtlCol="0">
            <a:spAutoFit/>
          </a:bodyPr>
          <a:lstStyle/>
          <a:p>
            <a:r>
              <a:rPr lang="es-ES_tradnl" b="1" dirty="0" err="1">
                <a:solidFill>
                  <a:srgbClr val="FF0000"/>
                </a:solidFill>
              </a:rPr>
              <a:t>Last</a:t>
            </a:r>
            <a:r>
              <a:rPr lang="es-ES_tradnl" b="1" dirty="0">
                <a:solidFill>
                  <a:srgbClr val="FF0000"/>
                </a:solidFill>
              </a:rPr>
              <a:t> </a:t>
            </a:r>
            <a:r>
              <a:rPr lang="es-ES_tradnl" b="1" dirty="0" err="1">
                <a:solidFill>
                  <a:srgbClr val="FF0000"/>
                </a:solidFill>
              </a:rPr>
              <a:t>version</a:t>
            </a:r>
            <a:r>
              <a:rPr lang="es-ES_tradnl" b="1" dirty="0">
                <a:solidFill>
                  <a:srgbClr val="FF0000"/>
                </a:solidFill>
              </a:rPr>
              <a:t>: 2015</a:t>
            </a:r>
          </a:p>
        </p:txBody>
      </p:sp>
      <p:sp>
        <p:nvSpPr>
          <p:cNvPr id="11" name="Título 1">
            <a:extLst>
              <a:ext uri="{FF2B5EF4-FFF2-40B4-BE49-F238E27FC236}">
                <a16:creationId xmlns="" xmlns:a16="http://schemas.microsoft.com/office/drawing/2014/main" id="{9E81314B-7C5C-8043-8421-7F6187FA9E5C}"/>
              </a:ext>
            </a:extLst>
          </p:cNvPr>
          <p:cNvSpPr txBox="1">
            <a:spLocks/>
          </p:cNvSpPr>
          <p:nvPr/>
        </p:nvSpPr>
        <p:spPr>
          <a:xfrm>
            <a:off x="5956738" y="980709"/>
            <a:ext cx="5181600" cy="7850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200" b="1" dirty="0">
                <a:solidFill>
                  <a:srgbClr val="002060"/>
                </a:solidFill>
              </a:rPr>
              <a:t>b. INTOSAI Global </a:t>
            </a:r>
            <a:r>
              <a:rPr lang="es-MX" sz="3200" b="1" dirty="0" err="1">
                <a:solidFill>
                  <a:srgbClr val="002060"/>
                </a:solidFill>
              </a:rPr>
              <a:t>Survey</a:t>
            </a:r>
            <a:r>
              <a:rPr lang="es-MX" sz="3200" b="1" dirty="0">
                <a:solidFill>
                  <a:srgbClr val="002060"/>
                </a:solidFill>
              </a:rPr>
              <a:t> </a:t>
            </a:r>
          </a:p>
        </p:txBody>
      </p:sp>
      <p:sp>
        <p:nvSpPr>
          <p:cNvPr id="12" name="CuadroTexto 11">
            <a:extLst>
              <a:ext uri="{FF2B5EF4-FFF2-40B4-BE49-F238E27FC236}">
                <a16:creationId xmlns="" xmlns:a16="http://schemas.microsoft.com/office/drawing/2014/main" id="{41755166-9451-0D4D-9807-C686E960C070}"/>
              </a:ext>
            </a:extLst>
          </p:cNvPr>
          <p:cNvSpPr txBox="1"/>
          <p:nvPr/>
        </p:nvSpPr>
        <p:spPr>
          <a:xfrm>
            <a:off x="5956738" y="1514770"/>
            <a:ext cx="1898790" cy="369332"/>
          </a:xfrm>
          <a:prstGeom prst="rect">
            <a:avLst/>
          </a:prstGeom>
          <a:noFill/>
        </p:spPr>
        <p:txBody>
          <a:bodyPr wrap="none" rtlCol="0">
            <a:spAutoFit/>
          </a:bodyPr>
          <a:lstStyle/>
          <a:p>
            <a:r>
              <a:rPr lang="es-ES_tradnl" b="1" dirty="0" err="1">
                <a:solidFill>
                  <a:srgbClr val="FF0000"/>
                </a:solidFill>
              </a:rPr>
              <a:t>Last</a:t>
            </a:r>
            <a:r>
              <a:rPr lang="es-ES_tradnl" b="1" dirty="0">
                <a:solidFill>
                  <a:srgbClr val="FF0000"/>
                </a:solidFill>
              </a:rPr>
              <a:t> </a:t>
            </a:r>
            <a:r>
              <a:rPr lang="es-ES_tradnl" b="1" dirty="0" err="1">
                <a:solidFill>
                  <a:srgbClr val="FF0000"/>
                </a:solidFill>
              </a:rPr>
              <a:t>version</a:t>
            </a:r>
            <a:r>
              <a:rPr lang="es-ES_tradnl" b="1" dirty="0">
                <a:solidFill>
                  <a:srgbClr val="FF0000"/>
                </a:solidFill>
              </a:rPr>
              <a:t>: </a:t>
            </a:r>
            <a:r>
              <a:rPr lang="es-ES_tradnl" b="1" dirty="0" smtClean="0">
                <a:solidFill>
                  <a:srgbClr val="FF0000"/>
                </a:solidFill>
              </a:rPr>
              <a:t>2017</a:t>
            </a:r>
            <a:endParaRPr lang="es-ES_tradnl" b="1" dirty="0">
              <a:solidFill>
                <a:srgbClr val="FF0000"/>
              </a:solidFill>
            </a:endParaRPr>
          </a:p>
        </p:txBody>
      </p:sp>
    </p:spTree>
    <p:extLst>
      <p:ext uri="{BB962C8B-B14F-4D97-AF65-F5344CB8AC3E}">
        <p14:creationId xmlns:p14="http://schemas.microsoft.com/office/powerpoint/2010/main" val="218618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00" fill="hold"/>
                                        <p:tgtEl>
                                          <p:spTgt spid="3">
                                            <p:txEl>
                                              <p:pRg st="1" end="1"/>
                                            </p:txEl>
                                          </p:spTgt>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override="childStyle">
                                        <p:cTn id="8" dur="2000" fill="hold"/>
                                        <p:tgtEl>
                                          <p:spTgt spid="3">
                                            <p:txEl>
                                              <p:pRg st="2" end="2"/>
                                            </p:txEl>
                                          </p:spTgt>
                                        </p:tgtEl>
                                        <p:attrNameLst>
                                          <p:attrName>style.color</p:attrName>
                                        </p:attrNameLst>
                                      </p:cBhvr>
                                      <p:to>
                                        <a:schemeClr val="accent2"/>
                                      </p:to>
                                    </p:animClr>
                                  </p:childTnLst>
                                </p:cTn>
                              </p:par>
                              <p:par>
                                <p:cTn id="9" presetID="3" presetClass="emph" presetSubtype="2" fill="hold" nodeType="withEffect">
                                  <p:stCondLst>
                                    <p:cond delay="0"/>
                                  </p:stCondLst>
                                  <p:childTnLst>
                                    <p:animClr clrSpc="rgb" dir="cw">
                                      <p:cBhvr override="childStyle">
                                        <p:cTn id="10" dur="2000" fill="hold"/>
                                        <p:tgtEl>
                                          <p:spTgt spid="3">
                                            <p:txEl>
                                              <p:pRg st="3" end="3"/>
                                            </p:txEl>
                                          </p:spTgt>
                                        </p:tgtEl>
                                        <p:attrNameLst>
                                          <p:attrName>style.color</p:attrName>
                                        </p:attrNameLst>
                                      </p:cBhvr>
                                      <p:to>
                                        <a:schemeClr val="accent2"/>
                                      </p:to>
                                    </p:animClr>
                                  </p:childTnLst>
                                </p:cTn>
                              </p:par>
                              <p:par>
                                <p:cTn id="11" presetID="3" presetClass="emph" presetSubtype="2" fill="hold" nodeType="withEffect">
                                  <p:stCondLst>
                                    <p:cond delay="0"/>
                                  </p:stCondLst>
                                  <p:childTnLst>
                                    <p:animClr clrSpc="rgb" dir="cw">
                                      <p:cBhvr override="childStyle">
                                        <p:cTn id="12" dur="2000" fill="hold"/>
                                        <p:tgtEl>
                                          <p:spTgt spid="5">
                                            <p:txEl>
                                              <p:pRg st="2" end="2"/>
                                            </p:txEl>
                                          </p:spTgt>
                                        </p:tgtEl>
                                        <p:attrNameLst>
                                          <p:attrName>style.color</p:attrName>
                                        </p:attrNameLst>
                                      </p:cBhvr>
                                      <p:to>
                                        <a:schemeClr val="accent2"/>
                                      </p:to>
                                    </p:animClr>
                                  </p:childTnLst>
                                </p:cTn>
                              </p:par>
                              <p:par>
                                <p:cTn id="13" presetID="3" presetClass="emph" presetSubtype="2" fill="hold" nodeType="withEffect">
                                  <p:stCondLst>
                                    <p:cond delay="0"/>
                                  </p:stCondLst>
                                  <p:childTnLst>
                                    <p:animClr clrSpc="rgb" dir="cw">
                                      <p:cBhvr override="childStyle">
                                        <p:cTn id="14" dur="2000" fill="hold"/>
                                        <p:tgtEl>
                                          <p:spTgt spid="5">
                                            <p:txEl>
                                              <p:pRg st="3" end="3"/>
                                            </p:txEl>
                                          </p:spTgt>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3">
                                            <p:txEl>
                                              <p:pRg st="4" end="4"/>
                                            </p:txEl>
                                          </p:spTgt>
                                        </p:tgtEl>
                                        <p:attrNameLst>
                                          <p:attrName>style.color</p:attrName>
                                        </p:attrNameLst>
                                      </p:cBhvr>
                                      <p:to>
                                        <a:srgbClr val="009051"/>
                                      </p:to>
                                    </p:animClr>
                                  </p:childTnLst>
                                </p:cTn>
                              </p:par>
                              <p:par>
                                <p:cTn id="19" presetID="3" presetClass="emph" presetSubtype="2" fill="hold" nodeType="withEffect">
                                  <p:stCondLst>
                                    <p:cond delay="0"/>
                                  </p:stCondLst>
                                  <p:childTnLst>
                                    <p:animClr clrSpc="rgb" dir="cw">
                                      <p:cBhvr override="childStyle">
                                        <p:cTn id="20" dur="2000" fill="hold"/>
                                        <p:tgtEl>
                                          <p:spTgt spid="5">
                                            <p:txEl>
                                              <p:pRg st="4" end="4"/>
                                            </p:txEl>
                                          </p:spTgt>
                                        </p:tgtEl>
                                        <p:attrNameLst>
                                          <p:attrName>style.color</p:attrName>
                                        </p:attrNameLst>
                                      </p:cBhvr>
                                      <p:to>
                                        <a:srgbClr val="009051"/>
                                      </p:to>
                                    </p:animClr>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nodeType="clickEffect">
                                  <p:stCondLst>
                                    <p:cond delay="0"/>
                                  </p:stCondLst>
                                  <p:childTnLst>
                                    <p:animClr clrSpc="rgb" dir="cw">
                                      <p:cBhvr override="childStyle">
                                        <p:cTn id="24" dur="2000" fill="hold"/>
                                        <p:tgtEl>
                                          <p:spTgt spid="3">
                                            <p:txEl>
                                              <p:pRg st="5" end="5"/>
                                            </p:txEl>
                                          </p:spTgt>
                                        </p:tgtEl>
                                        <p:attrNameLst>
                                          <p:attrName>style.color</p:attrName>
                                        </p:attrNameLst>
                                      </p:cBhvr>
                                      <p:to>
                                        <a:srgbClr val="9437FF"/>
                                      </p:to>
                                    </p:animClr>
                                  </p:childTnLst>
                                </p:cTn>
                              </p:par>
                              <p:par>
                                <p:cTn id="25" presetID="3" presetClass="emph" presetSubtype="2" fill="hold" nodeType="withEffect">
                                  <p:stCondLst>
                                    <p:cond delay="0"/>
                                  </p:stCondLst>
                                  <p:childTnLst>
                                    <p:animClr clrSpc="rgb" dir="cw">
                                      <p:cBhvr override="childStyle">
                                        <p:cTn id="26" dur="2000" fill="hold"/>
                                        <p:tgtEl>
                                          <p:spTgt spid="3">
                                            <p:txEl>
                                              <p:pRg st="6" end="6"/>
                                            </p:txEl>
                                          </p:spTgt>
                                        </p:tgtEl>
                                        <p:attrNameLst>
                                          <p:attrName>style.color</p:attrName>
                                        </p:attrNameLst>
                                      </p:cBhvr>
                                      <p:to>
                                        <a:srgbClr val="9437FF"/>
                                      </p:to>
                                    </p:animClr>
                                  </p:childTnLst>
                                </p:cTn>
                              </p:par>
                              <p:par>
                                <p:cTn id="27" presetID="3" presetClass="emph" presetSubtype="2" fill="hold" nodeType="withEffect">
                                  <p:stCondLst>
                                    <p:cond delay="0"/>
                                  </p:stCondLst>
                                  <p:childTnLst>
                                    <p:animClr clrSpc="rgb" dir="cw">
                                      <p:cBhvr override="childStyle">
                                        <p:cTn id="28" dur="2000" fill="hold"/>
                                        <p:tgtEl>
                                          <p:spTgt spid="5">
                                            <p:txEl>
                                              <p:pRg st="5" end="5"/>
                                            </p:txEl>
                                          </p:spTgt>
                                        </p:tgtEl>
                                        <p:attrNameLst>
                                          <p:attrName>style.color</p:attrName>
                                        </p:attrNameLst>
                                      </p:cBhvr>
                                      <p:to>
                                        <a:srgbClr val="9437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775138" y="1859585"/>
            <a:ext cx="5181600" cy="4047229"/>
          </a:xfrm>
        </p:spPr>
        <p:txBody>
          <a:bodyPr anchor="ctr">
            <a:noAutofit/>
          </a:bodyPr>
          <a:lstStyle/>
          <a:p>
            <a:pPr marL="0" indent="0" algn="just">
              <a:buNone/>
            </a:pPr>
            <a:r>
              <a:rPr lang="es-CL" b="1" dirty="0">
                <a:solidFill>
                  <a:srgbClr val="FF7E79"/>
                </a:solidFill>
              </a:rPr>
              <a:t>THEMATIC AREAS </a:t>
            </a:r>
          </a:p>
          <a:p>
            <a:pPr marL="0" indent="0" algn="just">
              <a:buNone/>
            </a:pPr>
            <a:endParaRPr lang="es-CL" b="1" dirty="0" smtClean="0">
              <a:solidFill>
                <a:srgbClr val="FF7E79"/>
              </a:solidFill>
            </a:endParaRPr>
          </a:p>
          <a:p>
            <a:pPr lvl="0" algn="just"/>
            <a:r>
              <a:rPr lang="es-CL" dirty="0" smtClean="0">
                <a:solidFill>
                  <a:srgbClr val="FF7E79"/>
                </a:solidFill>
              </a:rPr>
              <a:t>-</a:t>
            </a:r>
          </a:p>
          <a:p>
            <a:pPr lvl="0" algn="just"/>
            <a:endParaRPr lang="es-CL" dirty="0">
              <a:solidFill>
                <a:srgbClr val="FF7E79"/>
              </a:solidFill>
            </a:endParaRPr>
          </a:p>
          <a:p>
            <a:pPr lvl="0" algn="just"/>
            <a:endParaRPr lang="es-CL" dirty="0">
              <a:solidFill>
                <a:srgbClr val="FF7E79"/>
              </a:solidFill>
            </a:endParaRPr>
          </a:p>
        </p:txBody>
      </p:sp>
      <p:sp>
        <p:nvSpPr>
          <p:cNvPr id="5" name="Marcador de contenido 4">
            <a:extLst>
              <a:ext uri="{FF2B5EF4-FFF2-40B4-BE49-F238E27FC236}">
                <a16:creationId xmlns="" xmlns:a16="http://schemas.microsoft.com/office/drawing/2014/main" id="{FCB90601-0730-8E4F-AAEA-F28C195A0211}"/>
              </a:ext>
            </a:extLst>
          </p:cNvPr>
          <p:cNvSpPr>
            <a:spLocks noGrp="1"/>
          </p:cNvSpPr>
          <p:nvPr>
            <p:ph sz="half" idx="2"/>
          </p:nvPr>
        </p:nvSpPr>
        <p:spPr>
          <a:xfrm>
            <a:off x="6109138" y="1859585"/>
            <a:ext cx="5181600" cy="4047229"/>
          </a:xfrm>
        </p:spPr>
        <p:txBody>
          <a:bodyPr anchor="ctr">
            <a:normAutofit/>
          </a:bodyPr>
          <a:lstStyle/>
          <a:p>
            <a:pPr marL="0" indent="0" algn="just">
              <a:buNone/>
            </a:pPr>
            <a:r>
              <a:rPr lang="es-CL" b="1" dirty="0">
                <a:solidFill>
                  <a:srgbClr val="FF7E79"/>
                </a:solidFill>
              </a:rPr>
              <a:t>THEMATIC AREAS </a:t>
            </a:r>
          </a:p>
          <a:p>
            <a:pPr marL="0" lvl="0" indent="0" algn="just">
              <a:buNone/>
            </a:pPr>
            <a:endParaRPr lang="es-CL" b="1" dirty="0">
              <a:solidFill>
                <a:srgbClr val="FF7E79"/>
              </a:solidFill>
            </a:endParaRPr>
          </a:p>
          <a:p>
            <a:pPr lvl="0" algn="just"/>
            <a:r>
              <a:rPr lang="en-US" dirty="0">
                <a:solidFill>
                  <a:srgbClr val="FF7E79"/>
                </a:solidFill>
              </a:rPr>
              <a:t>information on projects and capacity-building programs aimed at individual SAIs or groups of SAIs</a:t>
            </a:r>
            <a:endParaRPr lang="es-CL" dirty="0">
              <a:solidFill>
                <a:srgbClr val="FF7E79"/>
              </a:solidFill>
            </a:endParaRPr>
          </a:p>
        </p:txBody>
      </p:sp>
      <p:sp>
        <p:nvSpPr>
          <p:cNvPr id="4" name="Marcador de número de diapositiva 3"/>
          <p:cNvSpPr>
            <a:spLocks noGrp="1"/>
          </p:cNvSpPr>
          <p:nvPr>
            <p:ph type="sldNum" sz="quarter" idx="12"/>
          </p:nvPr>
        </p:nvSpPr>
        <p:spPr>
          <a:xfrm>
            <a:off x="8547538" y="6072571"/>
            <a:ext cx="2743200" cy="216236"/>
          </a:xfrm>
        </p:spPr>
        <p:txBody>
          <a:bodyPr/>
          <a:lstStyle/>
          <a:p>
            <a:fld id="{5C77D714-2B7B-4F29-BEC2-2073DD169FD6}" type="slidenum">
              <a:rPr lang="es-MX" smtClean="0"/>
              <a:t>5</a:t>
            </a:fld>
            <a:endParaRPr lang="es-MX" dirty="0"/>
          </a:p>
        </p:txBody>
      </p:sp>
      <p:sp>
        <p:nvSpPr>
          <p:cNvPr id="6" name="CuadroTexto 5">
            <a:extLst>
              <a:ext uri="{FF2B5EF4-FFF2-40B4-BE49-F238E27FC236}">
                <a16:creationId xmlns="" xmlns:a16="http://schemas.microsoft.com/office/drawing/2014/main" id="{41755166-9451-0D4D-9807-C686E960C070}"/>
              </a:ext>
            </a:extLst>
          </p:cNvPr>
          <p:cNvSpPr txBox="1"/>
          <p:nvPr/>
        </p:nvSpPr>
        <p:spPr>
          <a:xfrm>
            <a:off x="2416543" y="6104141"/>
            <a:ext cx="1645515" cy="369332"/>
          </a:xfrm>
          <a:prstGeom prst="rect">
            <a:avLst/>
          </a:prstGeom>
          <a:noFill/>
        </p:spPr>
        <p:txBody>
          <a:bodyPr wrap="none" rtlCol="0">
            <a:spAutoFit/>
          </a:bodyPr>
          <a:lstStyle/>
          <a:p>
            <a:r>
              <a:rPr lang="es-ES_tradnl" b="1" dirty="0" err="1">
                <a:solidFill>
                  <a:srgbClr val="FF0000"/>
                </a:solidFill>
              </a:rPr>
              <a:t>Last</a:t>
            </a:r>
            <a:r>
              <a:rPr lang="es-ES_tradnl" b="1" dirty="0">
                <a:solidFill>
                  <a:srgbClr val="FF0000"/>
                </a:solidFill>
              </a:rPr>
              <a:t> </a:t>
            </a:r>
            <a:r>
              <a:rPr lang="es-ES_tradnl" b="1" dirty="0" err="1">
                <a:solidFill>
                  <a:srgbClr val="FF0000"/>
                </a:solidFill>
              </a:rPr>
              <a:t>version</a:t>
            </a:r>
            <a:r>
              <a:rPr lang="es-ES_tradnl" b="1" dirty="0">
                <a:solidFill>
                  <a:srgbClr val="FF0000"/>
                </a:solidFill>
              </a:rPr>
              <a:t>: ¿?</a:t>
            </a:r>
          </a:p>
        </p:txBody>
      </p:sp>
      <p:sp>
        <p:nvSpPr>
          <p:cNvPr id="8" name="CuadroTexto 7">
            <a:extLst>
              <a:ext uri="{FF2B5EF4-FFF2-40B4-BE49-F238E27FC236}">
                <a16:creationId xmlns="" xmlns:a16="http://schemas.microsoft.com/office/drawing/2014/main" id="{AEC07497-AD68-294B-8B27-54ECDD1CD791}"/>
              </a:ext>
            </a:extLst>
          </p:cNvPr>
          <p:cNvSpPr txBox="1"/>
          <p:nvPr/>
        </p:nvSpPr>
        <p:spPr>
          <a:xfrm>
            <a:off x="7004281" y="6009547"/>
            <a:ext cx="3391313" cy="369332"/>
          </a:xfrm>
          <a:prstGeom prst="rect">
            <a:avLst/>
          </a:prstGeom>
          <a:noFill/>
        </p:spPr>
        <p:txBody>
          <a:bodyPr wrap="none" rtlCol="0">
            <a:spAutoFit/>
          </a:bodyPr>
          <a:lstStyle/>
          <a:p>
            <a:r>
              <a:rPr lang="es-ES_tradnl" b="1" dirty="0" err="1">
                <a:solidFill>
                  <a:srgbClr val="FF0000"/>
                </a:solidFill>
              </a:rPr>
              <a:t>Last</a:t>
            </a:r>
            <a:r>
              <a:rPr lang="es-ES_tradnl" b="1" dirty="0">
                <a:solidFill>
                  <a:srgbClr val="FF0000"/>
                </a:solidFill>
              </a:rPr>
              <a:t> </a:t>
            </a:r>
            <a:r>
              <a:rPr lang="es-ES_tradnl" b="1" dirty="0" err="1">
                <a:solidFill>
                  <a:srgbClr val="FF0000"/>
                </a:solidFill>
              </a:rPr>
              <a:t>version</a:t>
            </a:r>
            <a:r>
              <a:rPr lang="es-ES_tradnl" b="1" dirty="0">
                <a:solidFill>
                  <a:srgbClr val="FF0000"/>
                </a:solidFill>
              </a:rPr>
              <a:t>: </a:t>
            </a:r>
            <a:r>
              <a:rPr lang="es-ES_tradnl" b="1" dirty="0" err="1">
                <a:solidFill>
                  <a:srgbClr val="FF0000"/>
                </a:solidFill>
              </a:rPr>
              <a:t>periodically</a:t>
            </a:r>
            <a:r>
              <a:rPr lang="es-ES_tradnl" b="1" dirty="0">
                <a:solidFill>
                  <a:srgbClr val="FF0000"/>
                </a:solidFill>
              </a:rPr>
              <a:t> </a:t>
            </a:r>
            <a:r>
              <a:rPr lang="es-ES_tradnl" b="1" dirty="0" err="1">
                <a:solidFill>
                  <a:srgbClr val="FF0000"/>
                </a:solidFill>
              </a:rPr>
              <a:t>updated</a:t>
            </a:r>
            <a:endParaRPr lang="es-ES_tradnl" b="1" dirty="0">
              <a:solidFill>
                <a:srgbClr val="FF0000"/>
              </a:solidFill>
            </a:endParaRPr>
          </a:p>
        </p:txBody>
      </p:sp>
      <p:sp>
        <p:nvSpPr>
          <p:cNvPr id="10" name="Título 1"/>
          <p:cNvSpPr>
            <a:spLocks noGrp="1"/>
          </p:cNvSpPr>
          <p:nvPr>
            <p:ph type="title"/>
          </p:nvPr>
        </p:nvSpPr>
        <p:spPr>
          <a:xfrm>
            <a:off x="775138" y="980709"/>
            <a:ext cx="5181600" cy="785030"/>
          </a:xfrm>
        </p:spPr>
        <p:txBody>
          <a:bodyPr>
            <a:noAutofit/>
          </a:bodyPr>
          <a:lstStyle/>
          <a:p>
            <a:r>
              <a:rPr lang="en-US" sz="2800" b="1" dirty="0">
                <a:solidFill>
                  <a:srgbClr val="C00000"/>
                </a:solidFill>
              </a:rPr>
              <a:t>c. Experts and Specialists Database</a:t>
            </a:r>
            <a:endParaRPr lang="es-MX" sz="2800" b="1" dirty="0">
              <a:solidFill>
                <a:srgbClr val="C00000"/>
              </a:solidFill>
            </a:endParaRPr>
          </a:p>
        </p:txBody>
      </p:sp>
      <p:sp>
        <p:nvSpPr>
          <p:cNvPr id="11" name="CuadroTexto 10">
            <a:extLst>
              <a:ext uri="{FF2B5EF4-FFF2-40B4-BE49-F238E27FC236}">
                <a16:creationId xmlns="" xmlns:a16="http://schemas.microsoft.com/office/drawing/2014/main" id="{41755166-9451-0D4D-9807-C686E960C070}"/>
              </a:ext>
            </a:extLst>
          </p:cNvPr>
          <p:cNvSpPr txBox="1"/>
          <p:nvPr/>
        </p:nvSpPr>
        <p:spPr>
          <a:xfrm>
            <a:off x="775138" y="1563212"/>
            <a:ext cx="1645515" cy="369332"/>
          </a:xfrm>
          <a:prstGeom prst="rect">
            <a:avLst/>
          </a:prstGeom>
          <a:noFill/>
        </p:spPr>
        <p:txBody>
          <a:bodyPr wrap="none" rtlCol="0">
            <a:spAutoFit/>
          </a:bodyPr>
          <a:lstStyle/>
          <a:p>
            <a:r>
              <a:rPr lang="es-ES_tradnl" b="1" dirty="0" err="1">
                <a:solidFill>
                  <a:srgbClr val="002060"/>
                </a:solidFill>
              </a:rPr>
              <a:t>Last</a:t>
            </a:r>
            <a:r>
              <a:rPr lang="es-ES_tradnl" b="1" dirty="0">
                <a:solidFill>
                  <a:srgbClr val="002060"/>
                </a:solidFill>
              </a:rPr>
              <a:t> </a:t>
            </a:r>
            <a:r>
              <a:rPr lang="es-ES_tradnl" b="1" dirty="0" err="1">
                <a:solidFill>
                  <a:srgbClr val="002060"/>
                </a:solidFill>
              </a:rPr>
              <a:t>version</a:t>
            </a:r>
            <a:r>
              <a:rPr lang="es-ES_tradnl" b="1" dirty="0">
                <a:solidFill>
                  <a:srgbClr val="002060"/>
                </a:solidFill>
              </a:rPr>
              <a:t>: ¿?</a:t>
            </a:r>
          </a:p>
        </p:txBody>
      </p:sp>
      <p:sp>
        <p:nvSpPr>
          <p:cNvPr id="12" name="Título 1">
            <a:extLst>
              <a:ext uri="{FF2B5EF4-FFF2-40B4-BE49-F238E27FC236}">
                <a16:creationId xmlns="" xmlns:a16="http://schemas.microsoft.com/office/drawing/2014/main" id="{3F15A533-327E-944B-9C49-AA0145460540}"/>
              </a:ext>
            </a:extLst>
          </p:cNvPr>
          <p:cNvSpPr txBox="1">
            <a:spLocks/>
          </p:cNvSpPr>
          <p:nvPr/>
        </p:nvSpPr>
        <p:spPr>
          <a:xfrm>
            <a:off x="5956738" y="975892"/>
            <a:ext cx="5181600" cy="7850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700" b="1" dirty="0">
                <a:solidFill>
                  <a:srgbClr val="C00000"/>
                </a:solidFill>
              </a:rPr>
              <a:t>d. Database for SAI capacity building</a:t>
            </a:r>
          </a:p>
        </p:txBody>
      </p:sp>
      <p:sp>
        <p:nvSpPr>
          <p:cNvPr id="13" name="CuadroTexto 12">
            <a:extLst>
              <a:ext uri="{FF2B5EF4-FFF2-40B4-BE49-F238E27FC236}">
                <a16:creationId xmlns="" xmlns:a16="http://schemas.microsoft.com/office/drawing/2014/main" id="{AEC07497-AD68-294B-8B27-54ECDD1CD791}"/>
              </a:ext>
            </a:extLst>
          </p:cNvPr>
          <p:cNvSpPr txBox="1"/>
          <p:nvPr/>
        </p:nvSpPr>
        <p:spPr>
          <a:xfrm>
            <a:off x="5956738" y="1557347"/>
            <a:ext cx="3391313" cy="369332"/>
          </a:xfrm>
          <a:prstGeom prst="rect">
            <a:avLst/>
          </a:prstGeom>
          <a:noFill/>
        </p:spPr>
        <p:txBody>
          <a:bodyPr wrap="none" rtlCol="0">
            <a:spAutoFit/>
          </a:bodyPr>
          <a:lstStyle/>
          <a:p>
            <a:r>
              <a:rPr lang="es-ES_tradnl" b="1" dirty="0" err="1">
                <a:solidFill>
                  <a:srgbClr val="002060"/>
                </a:solidFill>
              </a:rPr>
              <a:t>Last</a:t>
            </a:r>
            <a:r>
              <a:rPr lang="es-ES_tradnl" b="1" dirty="0">
                <a:solidFill>
                  <a:srgbClr val="002060"/>
                </a:solidFill>
              </a:rPr>
              <a:t> </a:t>
            </a:r>
            <a:r>
              <a:rPr lang="es-ES_tradnl" b="1" dirty="0" err="1">
                <a:solidFill>
                  <a:srgbClr val="002060"/>
                </a:solidFill>
              </a:rPr>
              <a:t>version</a:t>
            </a:r>
            <a:r>
              <a:rPr lang="es-ES_tradnl" b="1" dirty="0">
                <a:solidFill>
                  <a:srgbClr val="002060"/>
                </a:solidFill>
              </a:rPr>
              <a:t>: </a:t>
            </a:r>
            <a:r>
              <a:rPr lang="es-ES_tradnl" b="1" dirty="0" err="1">
                <a:solidFill>
                  <a:srgbClr val="002060"/>
                </a:solidFill>
              </a:rPr>
              <a:t>periodically</a:t>
            </a:r>
            <a:r>
              <a:rPr lang="es-ES_tradnl" b="1" dirty="0">
                <a:solidFill>
                  <a:srgbClr val="002060"/>
                </a:solidFill>
              </a:rPr>
              <a:t> </a:t>
            </a:r>
            <a:r>
              <a:rPr lang="es-ES_tradnl" b="1" dirty="0" err="1">
                <a:solidFill>
                  <a:srgbClr val="002060"/>
                </a:solidFill>
              </a:rPr>
              <a:t>updated</a:t>
            </a:r>
            <a:endParaRPr lang="es-ES_tradnl" b="1" dirty="0">
              <a:solidFill>
                <a:srgbClr val="002060"/>
              </a:solidFill>
            </a:endParaRPr>
          </a:p>
        </p:txBody>
      </p:sp>
    </p:spTree>
    <p:extLst>
      <p:ext uri="{BB962C8B-B14F-4D97-AF65-F5344CB8AC3E}">
        <p14:creationId xmlns:p14="http://schemas.microsoft.com/office/powerpoint/2010/main" val="654819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5138" y="980709"/>
            <a:ext cx="5181600" cy="785030"/>
          </a:xfrm>
        </p:spPr>
        <p:txBody>
          <a:bodyPr>
            <a:noAutofit/>
          </a:bodyPr>
          <a:lstStyle/>
          <a:p>
            <a:r>
              <a:rPr lang="en-US" sz="2800" b="1" dirty="0">
                <a:solidFill>
                  <a:srgbClr val="C00000"/>
                </a:solidFill>
              </a:rPr>
              <a:t>c. Experts and Specialists Database</a:t>
            </a:r>
            <a:endParaRPr lang="es-MX" sz="2800" b="1" dirty="0">
              <a:solidFill>
                <a:srgbClr val="C00000"/>
              </a:solidFill>
            </a:endParaRPr>
          </a:p>
        </p:txBody>
      </p:sp>
      <p:sp>
        <p:nvSpPr>
          <p:cNvPr id="3" name="Marcador de contenido 2"/>
          <p:cNvSpPr>
            <a:spLocks noGrp="1"/>
          </p:cNvSpPr>
          <p:nvPr>
            <p:ph sz="half" idx="1"/>
          </p:nvPr>
        </p:nvSpPr>
        <p:spPr>
          <a:xfrm>
            <a:off x="775138" y="1859585"/>
            <a:ext cx="5181600" cy="4047229"/>
          </a:xfrm>
        </p:spPr>
        <p:txBody>
          <a:bodyPr anchor="ctr">
            <a:noAutofit/>
          </a:bodyPr>
          <a:lstStyle/>
          <a:p>
            <a:pPr marL="0" indent="0" algn="just">
              <a:buNone/>
            </a:pPr>
            <a:r>
              <a:rPr lang="es-CL" b="1" dirty="0">
                <a:solidFill>
                  <a:srgbClr val="FF7E79"/>
                </a:solidFill>
              </a:rPr>
              <a:t>OBJECTIVE</a:t>
            </a:r>
          </a:p>
          <a:p>
            <a:pPr lvl="0" algn="just"/>
            <a:r>
              <a:rPr lang="es-CL" dirty="0">
                <a:solidFill>
                  <a:srgbClr val="FF7E79"/>
                </a:solidFill>
              </a:rPr>
              <a:t>to foster capacity building amongst SAIs by identifying professionals from different SAIs who specialize in certain areas of audit and can be contacted to swap knowledge </a:t>
            </a:r>
          </a:p>
        </p:txBody>
      </p:sp>
      <p:sp>
        <p:nvSpPr>
          <p:cNvPr id="5" name="Marcador de contenido 4">
            <a:extLst>
              <a:ext uri="{FF2B5EF4-FFF2-40B4-BE49-F238E27FC236}">
                <a16:creationId xmlns="" xmlns:a16="http://schemas.microsoft.com/office/drawing/2014/main" id="{FCB90601-0730-8E4F-AAEA-F28C195A0211}"/>
              </a:ext>
            </a:extLst>
          </p:cNvPr>
          <p:cNvSpPr>
            <a:spLocks noGrp="1"/>
          </p:cNvSpPr>
          <p:nvPr>
            <p:ph sz="half" idx="2"/>
          </p:nvPr>
        </p:nvSpPr>
        <p:spPr>
          <a:xfrm>
            <a:off x="6109138" y="1859585"/>
            <a:ext cx="5181600" cy="4047229"/>
          </a:xfrm>
        </p:spPr>
        <p:txBody>
          <a:bodyPr anchor="ctr">
            <a:normAutofit/>
          </a:bodyPr>
          <a:lstStyle/>
          <a:p>
            <a:pPr marL="0" lvl="0" indent="0" algn="just">
              <a:buNone/>
            </a:pPr>
            <a:r>
              <a:rPr lang="es-CL" b="1" dirty="0" smtClean="0">
                <a:solidFill>
                  <a:srgbClr val="FF7E79"/>
                </a:solidFill>
              </a:rPr>
              <a:t>OBJECTIVES</a:t>
            </a:r>
            <a:endParaRPr lang="es-CL" b="1" dirty="0">
              <a:solidFill>
                <a:srgbClr val="FF7E79"/>
              </a:solidFill>
            </a:endParaRPr>
          </a:p>
          <a:p>
            <a:pPr lvl="0" algn="just"/>
            <a:r>
              <a:rPr lang="es-CL" dirty="0">
                <a:solidFill>
                  <a:srgbClr val="FF7E79"/>
                </a:solidFill>
              </a:rPr>
              <a:t>to improve coordination in the planning and provision of assistance to </a:t>
            </a:r>
            <a:r>
              <a:rPr lang="es-CL" dirty="0" err="1" smtClean="0">
                <a:solidFill>
                  <a:srgbClr val="FF7E79"/>
                </a:solidFill>
              </a:rPr>
              <a:t>SAIs</a:t>
            </a:r>
            <a:endParaRPr lang="es-CL" dirty="0" smtClean="0">
              <a:solidFill>
                <a:srgbClr val="FF7E79"/>
              </a:solidFill>
            </a:endParaRPr>
          </a:p>
          <a:p>
            <a:pPr lvl="0" algn="just"/>
            <a:endParaRPr lang="es-CL" dirty="0" smtClean="0">
              <a:solidFill>
                <a:srgbClr val="FF7E79"/>
              </a:solidFill>
            </a:endParaRPr>
          </a:p>
          <a:p>
            <a:pPr lvl="0" algn="just"/>
            <a:endParaRPr lang="es-CL" dirty="0">
              <a:solidFill>
                <a:srgbClr val="FF7E79"/>
              </a:solidFill>
            </a:endParaRPr>
          </a:p>
        </p:txBody>
      </p:sp>
      <p:sp>
        <p:nvSpPr>
          <p:cNvPr id="4" name="Marcador de número de diapositiva 3"/>
          <p:cNvSpPr>
            <a:spLocks noGrp="1"/>
          </p:cNvSpPr>
          <p:nvPr>
            <p:ph type="sldNum" sz="quarter" idx="12"/>
          </p:nvPr>
        </p:nvSpPr>
        <p:spPr>
          <a:xfrm>
            <a:off x="8547538" y="6072571"/>
            <a:ext cx="2743200" cy="216236"/>
          </a:xfrm>
        </p:spPr>
        <p:txBody>
          <a:bodyPr/>
          <a:lstStyle/>
          <a:p>
            <a:fld id="{5C77D714-2B7B-4F29-BEC2-2073DD169FD6}" type="slidenum">
              <a:rPr lang="es-MX" smtClean="0"/>
              <a:t>6</a:t>
            </a:fld>
            <a:endParaRPr lang="es-MX" dirty="0"/>
          </a:p>
        </p:txBody>
      </p:sp>
      <p:sp>
        <p:nvSpPr>
          <p:cNvPr id="6" name="CuadroTexto 5">
            <a:extLst>
              <a:ext uri="{FF2B5EF4-FFF2-40B4-BE49-F238E27FC236}">
                <a16:creationId xmlns="" xmlns:a16="http://schemas.microsoft.com/office/drawing/2014/main" id="{41755166-9451-0D4D-9807-C686E960C070}"/>
              </a:ext>
            </a:extLst>
          </p:cNvPr>
          <p:cNvSpPr txBox="1"/>
          <p:nvPr/>
        </p:nvSpPr>
        <p:spPr>
          <a:xfrm>
            <a:off x="775138" y="1563212"/>
            <a:ext cx="1645515" cy="369332"/>
          </a:xfrm>
          <a:prstGeom prst="rect">
            <a:avLst/>
          </a:prstGeom>
          <a:noFill/>
        </p:spPr>
        <p:txBody>
          <a:bodyPr wrap="none" rtlCol="0">
            <a:spAutoFit/>
          </a:bodyPr>
          <a:lstStyle/>
          <a:p>
            <a:r>
              <a:rPr lang="es-ES_tradnl" b="1" dirty="0" err="1">
                <a:solidFill>
                  <a:srgbClr val="002060"/>
                </a:solidFill>
              </a:rPr>
              <a:t>Last</a:t>
            </a:r>
            <a:r>
              <a:rPr lang="es-ES_tradnl" b="1" dirty="0">
                <a:solidFill>
                  <a:srgbClr val="002060"/>
                </a:solidFill>
              </a:rPr>
              <a:t> </a:t>
            </a:r>
            <a:r>
              <a:rPr lang="es-ES_tradnl" b="1" dirty="0" err="1">
                <a:solidFill>
                  <a:srgbClr val="002060"/>
                </a:solidFill>
              </a:rPr>
              <a:t>version</a:t>
            </a:r>
            <a:r>
              <a:rPr lang="es-ES_tradnl" b="1" dirty="0">
                <a:solidFill>
                  <a:srgbClr val="002060"/>
                </a:solidFill>
              </a:rPr>
              <a:t>: ¿?</a:t>
            </a:r>
          </a:p>
        </p:txBody>
      </p:sp>
      <p:sp>
        <p:nvSpPr>
          <p:cNvPr id="7" name="Título 1">
            <a:extLst>
              <a:ext uri="{FF2B5EF4-FFF2-40B4-BE49-F238E27FC236}">
                <a16:creationId xmlns="" xmlns:a16="http://schemas.microsoft.com/office/drawing/2014/main" id="{3F15A533-327E-944B-9C49-AA0145460540}"/>
              </a:ext>
            </a:extLst>
          </p:cNvPr>
          <p:cNvSpPr txBox="1">
            <a:spLocks/>
          </p:cNvSpPr>
          <p:nvPr/>
        </p:nvSpPr>
        <p:spPr>
          <a:xfrm>
            <a:off x="5956738" y="975892"/>
            <a:ext cx="5181600" cy="7850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700" b="1" dirty="0">
                <a:solidFill>
                  <a:srgbClr val="C00000"/>
                </a:solidFill>
              </a:rPr>
              <a:t>d. Database for SAI capacity building</a:t>
            </a:r>
          </a:p>
        </p:txBody>
      </p:sp>
      <p:sp>
        <p:nvSpPr>
          <p:cNvPr id="8" name="CuadroTexto 7">
            <a:extLst>
              <a:ext uri="{FF2B5EF4-FFF2-40B4-BE49-F238E27FC236}">
                <a16:creationId xmlns="" xmlns:a16="http://schemas.microsoft.com/office/drawing/2014/main" id="{AEC07497-AD68-294B-8B27-54ECDD1CD791}"/>
              </a:ext>
            </a:extLst>
          </p:cNvPr>
          <p:cNvSpPr txBox="1"/>
          <p:nvPr/>
        </p:nvSpPr>
        <p:spPr>
          <a:xfrm>
            <a:off x="5956738" y="1557347"/>
            <a:ext cx="3391313" cy="369332"/>
          </a:xfrm>
          <a:prstGeom prst="rect">
            <a:avLst/>
          </a:prstGeom>
          <a:noFill/>
        </p:spPr>
        <p:txBody>
          <a:bodyPr wrap="none" rtlCol="0">
            <a:spAutoFit/>
          </a:bodyPr>
          <a:lstStyle/>
          <a:p>
            <a:r>
              <a:rPr lang="es-ES_tradnl" b="1" dirty="0" err="1">
                <a:solidFill>
                  <a:srgbClr val="002060"/>
                </a:solidFill>
              </a:rPr>
              <a:t>Last</a:t>
            </a:r>
            <a:r>
              <a:rPr lang="es-ES_tradnl" b="1" dirty="0">
                <a:solidFill>
                  <a:srgbClr val="002060"/>
                </a:solidFill>
              </a:rPr>
              <a:t> </a:t>
            </a:r>
            <a:r>
              <a:rPr lang="es-ES_tradnl" b="1" dirty="0" err="1">
                <a:solidFill>
                  <a:srgbClr val="002060"/>
                </a:solidFill>
              </a:rPr>
              <a:t>version</a:t>
            </a:r>
            <a:r>
              <a:rPr lang="es-ES_tradnl" b="1" dirty="0">
                <a:solidFill>
                  <a:srgbClr val="002060"/>
                </a:solidFill>
              </a:rPr>
              <a:t>: </a:t>
            </a:r>
            <a:r>
              <a:rPr lang="es-ES_tradnl" b="1" dirty="0" err="1">
                <a:solidFill>
                  <a:srgbClr val="002060"/>
                </a:solidFill>
              </a:rPr>
              <a:t>periodically</a:t>
            </a:r>
            <a:r>
              <a:rPr lang="es-ES_tradnl" b="1" dirty="0">
                <a:solidFill>
                  <a:srgbClr val="002060"/>
                </a:solidFill>
              </a:rPr>
              <a:t> </a:t>
            </a:r>
            <a:r>
              <a:rPr lang="es-ES_tradnl" b="1" dirty="0" err="1">
                <a:solidFill>
                  <a:srgbClr val="002060"/>
                </a:solidFill>
              </a:rPr>
              <a:t>updated</a:t>
            </a:r>
            <a:endParaRPr lang="es-ES_tradnl" b="1" dirty="0">
              <a:solidFill>
                <a:srgbClr val="002060"/>
              </a:solidFill>
            </a:endParaRPr>
          </a:p>
        </p:txBody>
      </p:sp>
    </p:spTree>
    <p:extLst>
      <p:ext uri="{BB962C8B-B14F-4D97-AF65-F5344CB8AC3E}">
        <p14:creationId xmlns:p14="http://schemas.microsoft.com/office/powerpoint/2010/main" val="256867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5964"/>
            <a:ext cx="10515600" cy="693708"/>
          </a:xfrm>
        </p:spPr>
        <p:txBody>
          <a:bodyPr>
            <a:normAutofit fontScale="90000"/>
          </a:bodyPr>
          <a:lstStyle/>
          <a:p>
            <a:r>
              <a:rPr lang="en-GB" b="1" dirty="0" smtClean="0">
                <a:solidFill>
                  <a:srgbClr val="0000FF"/>
                </a:solidFill>
              </a:rPr>
              <a:t>Proposal of the OLACEFS Executive Secretariat</a:t>
            </a:r>
            <a:endParaRPr lang="en-GB" b="1" u="sng" dirty="0">
              <a:solidFill>
                <a:srgbClr val="0000FF"/>
              </a:solidFill>
            </a:endParaRPr>
          </a:p>
        </p:txBody>
      </p:sp>
      <p:sp>
        <p:nvSpPr>
          <p:cNvPr id="4" name="Marcador de número de diapositiva 3"/>
          <p:cNvSpPr>
            <a:spLocks noGrp="1"/>
          </p:cNvSpPr>
          <p:nvPr>
            <p:ph type="sldNum" sz="quarter" idx="12"/>
          </p:nvPr>
        </p:nvSpPr>
        <p:spPr/>
        <p:txBody>
          <a:bodyPr/>
          <a:lstStyle/>
          <a:p>
            <a:fld id="{5C77D714-2B7B-4F29-BEC2-2073DD169FD6}" type="slidenum">
              <a:rPr lang="es-MX" smtClean="0"/>
              <a:t>7</a:t>
            </a:fld>
            <a:endParaRPr lang="es-MX"/>
          </a:p>
        </p:txBody>
      </p:sp>
      <p:graphicFrame>
        <p:nvGraphicFramePr>
          <p:cNvPr id="6" name="Marcador de contenido 10">
            <a:extLst>
              <a:ext uri="{FF2B5EF4-FFF2-40B4-BE49-F238E27FC236}">
                <a16:creationId xmlns="" xmlns:a16="http://schemas.microsoft.com/office/drawing/2014/main" id="{8C401D94-69A0-FC43-886A-87F96CED6ECA}"/>
              </a:ext>
            </a:extLst>
          </p:cNvPr>
          <p:cNvGraphicFramePr>
            <a:graphicFrameLocks noGrp="1"/>
          </p:cNvGraphicFramePr>
          <p:nvPr>
            <p:ph idx="1"/>
            <p:extLst>
              <p:ext uri="{D42A27DB-BD31-4B8C-83A1-F6EECF244321}">
                <p14:modId xmlns:p14="http://schemas.microsoft.com/office/powerpoint/2010/main" val="2578741210"/>
              </p:ext>
            </p:extLst>
          </p:nvPr>
        </p:nvGraphicFramePr>
        <p:xfrm>
          <a:off x="838200" y="1619578"/>
          <a:ext cx="10515600" cy="5157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a 6"/>
          <p:cNvGraphicFramePr/>
          <p:nvPr>
            <p:extLst>
              <p:ext uri="{D42A27DB-BD31-4B8C-83A1-F6EECF244321}">
                <p14:modId xmlns:p14="http://schemas.microsoft.com/office/powerpoint/2010/main" val="154061511"/>
              </p:ext>
            </p:extLst>
          </p:nvPr>
        </p:nvGraphicFramePr>
        <p:xfrm>
          <a:off x="2032000" y="1362605"/>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6837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190014"/>
            <a:ext cx="10515600" cy="3045041"/>
          </a:xfrm>
        </p:spPr>
        <p:txBody>
          <a:bodyPr>
            <a:noAutofit/>
          </a:bodyPr>
          <a:lstStyle/>
          <a:p>
            <a:pPr marL="0" indent="0" algn="just">
              <a:buNone/>
            </a:pPr>
            <a:r>
              <a:rPr lang="en-GB" sz="3200" b="1" dirty="0" smtClean="0">
                <a:solidFill>
                  <a:srgbClr val="0000FF"/>
                </a:solidFill>
              </a:rPr>
              <a:t>WHAT TO DO?</a:t>
            </a:r>
          </a:p>
          <a:p>
            <a:pPr marL="1357313" indent="-457200" algn="just"/>
            <a:r>
              <a:rPr lang="en-GB" sz="3200" dirty="0" smtClean="0">
                <a:solidFill>
                  <a:srgbClr val="0000FF"/>
                </a:solidFill>
              </a:rPr>
              <a:t>	Carry on a detailed analysis of each of the tools mentioned above</a:t>
            </a:r>
          </a:p>
          <a:p>
            <a:pPr marL="0" indent="0" algn="just">
              <a:buNone/>
            </a:pPr>
            <a:r>
              <a:rPr lang="en-GB" sz="3200" b="1" dirty="0" smtClean="0">
                <a:solidFill>
                  <a:srgbClr val="0000FF"/>
                </a:solidFill>
              </a:rPr>
              <a:t>FOR WHAT?</a:t>
            </a:r>
          </a:p>
          <a:p>
            <a:pPr marL="1357313" indent="-457200" algn="just"/>
            <a:r>
              <a:rPr lang="en-GB" sz="3200" dirty="0" smtClean="0">
                <a:solidFill>
                  <a:srgbClr val="0000FF"/>
                </a:solidFill>
              </a:rPr>
              <a:t>	To facilitate the retrieval of updated and consolidated information</a:t>
            </a:r>
          </a:p>
          <a:p>
            <a:pPr marL="1357313" indent="-457200" algn="just"/>
            <a:r>
              <a:rPr lang="en-GB" sz="3200" dirty="0" smtClean="0">
                <a:solidFill>
                  <a:srgbClr val="0000FF"/>
                </a:solidFill>
              </a:rPr>
              <a:t>	To facilitate the process of filling in information by SAIs</a:t>
            </a:r>
          </a:p>
          <a:p>
            <a:pPr marL="1357313" indent="-457200" algn="just"/>
            <a:r>
              <a:rPr lang="en-GB" sz="3200" dirty="0" smtClean="0">
                <a:solidFill>
                  <a:srgbClr val="0000FF"/>
                </a:solidFill>
              </a:rPr>
              <a:t>	To avoid the possible duplication of information gathered by each tool and through the efforts of the INTOSAI bodies</a:t>
            </a:r>
            <a:endParaRPr lang="en-GB" sz="3200" dirty="0">
              <a:solidFill>
                <a:srgbClr val="0000FF"/>
              </a:solidFill>
            </a:endParaRPr>
          </a:p>
        </p:txBody>
      </p:sp>
      <p:sp>
        <p:nvSpPr>
          <p:cNvPr id="4" name="Marcador de número de diapositiva 3"/>
          <p:cNvSpPr>
            <a:spLocks noGrp="1"/>
          </p:cNvSpPr>
          <p:nvPr>
            <p:ph type="sldNum" sz="quarter" idx="12"/>
          </p:nvPr>
        </p:nvSpPr>
        <p:spPr/>
        <p:txBody>
          <a:bodyPr/>
          <a:lstStyle/>
          <a:p>
            <a:fld id="{5C77D714-2B7B-4F29-BEC2-2073DD169FD6}" type="slidenum">
              <a:rPr lang="es-MX" smtClean="0"/>
              <a:t>8</a:t>
            </a:fld>
            <a:endParaRPr lang="es-MX"/>
          </a:p>
        </p:txBody>
      </p:sp>
    </p:spTree>
    <p:extLst>
      <p:ext uri="{BB962C8B-B14F-4D97-AF65-F5344CB8AC3E}">
        <p14:creationId xmlns:p14="http://schemas.microsoft.com/office/powerpoint/2010/main" val="3594295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0F202D5-E274-4496-ADE3-9DF6B8DC7F27}"/>
              </a:ext>
            </a:extLst>
          </p:cNvPr>
          <p:cNvSpPr>
            <a:spLocks noGrp="1"/>
          </p:cNvSpPr>
          <p:nvPr>
            <p:ph sz="half" idx="1"/>
          </p:nvPr>
        </p:nvSpPr>
        <p:spPr>
          <a:xfrm>
            <a:off x="114300" y="1044359"/>
            <a:ext cx="5905500" cy="3360935"/>
          </a:xfrm>
        </p:spPr>
        <p:txBody>
          <a:bodyPr>
            <a:noAutofit/>
          </a:bodyPr>
          <a:lstStyle/>
          <a:p>
            <a:pPr marL="0" indent="0">
              <a:buNone/>
            </a:pPr>
            <a:r>
              <a:rPr lang="en-GB" sz="2400" b="1" dirty="0">
                <a:solidFill>
                  <a:srgbClr val="002060"/>
                </a:solidFill>
              </a:rPr>
              <a:t>Information systems/databases</a:t>
            </a:r>
          </a:p>
          <a:p>
            <a:pPr marL="0" indent="0">
              <a:buNone/>
            </a:pPr>
            <a:r>
              <a:rPr lang="en-GB" sz="2400" b="1" dirty="0" smtClean="0">
                <a:solidFill>
                  <a:srgbClr val="002060"/>
                </a:solidFill>
              </a:rPr>
              <a:t>1. </a:t>
            </a:r>
            <a:r>
              <a:rPr lang="en-GB" sz="2400" dirty="0" smtClean="0">
                <a:solidFill>
                  <a:srgbClr val="002060"/>
                </a:solidFill>
              </a:rPr>
              <a:t>Are there other information </a:t>
            </a:r>
            <a:r>
              <a:rPr lang="en-GB" sz="2400" dirty="0">
                <a:solidFill>
                  <a:srgbClr val="002060"/>
                </a:solidFill>
              </a:rPr>
              <a:t>systems/data bases exist within INTOSAI? Is there adequate knowledge within INTOSAI of these? Is there </a:t>
            </a:r>
            <a:r>
              <a:rPr lang="en-GB" sz="2400" dirty="0" smtClean="0">
                <a:solidFill>
                  <a:srgbClr val="002060"/>
                </a:solidFill>
              </a:rPr>
              <a:t>a </a:t>
            </a:r>
            <a:r>
              <a:rPr lang="en-GB" sz="2400" dirty="0">
                <a:solidFill>
                  <a:srgbClr val="002060"/>
                </a:solidFill>
              </a:rPr>
              <a:t>need for prompting these in the community? </a:t>
            </a:r>
          </a:p>
          <a:p>
            <a:pPr marL="0" indent="0">
              <a:buNone/>
            </a:pPr>
            <a:r>
              <a:rPr lang="en-GB" sz="2400" b="1" dirty="0">
                <a:solidFill>
                  <a:srgbClr val="002060"/>
                </a:solidFill>
              </a:rPr>
              <a:t>2. </a:t>
            </a:r>
            <a:r>
              <a:rPr lang="en-GB" sz="2400" dirty="0" smtClean="0">
                <a:solidFill>
                  <a:srgbClr val="002060"/>
                </a:solidFill>
              </a:rPr>
              <a:t>Is </a:t>
            </a:r>
            <a:r>
              <a:rPr lang="en-GB" sz="2400" dirty="0">
                <a:solidFill>
                  <a:srgbClr val="002060"/>
                </a:solidFill>
              </a:rPr>
              <a:t>there a need to integrate and/or streamline INTOSAI’s information systems? If so, how and to what extent? </a:t>
            </a:r>
            <a:r>
              <a:rPr lang="en-US" sz="2400" dirty="0">
                <a:solidFill>
                  <a:srgbClr val="002060"/>
                </a:solidFill>
              </a:rPr>
              <a:t>Who should </a:t>
            </a:r>
            <a:r>
              <a:rPr lang="en-US" sz="2400" dirty="0" smtClean="0">
                <a:solidFill>
                  <a:srgbClr val="002060"/>
                </a:solidFill>
              </a:rPr>
              <a:t>take </a:t>
            </a:r>
            <a:r>
              <a:rPr lang="en-US" sz="2400" dirty="0">
                <a:solidFill>
                  <a:srgbClr val="002060"/>
                </a:solidFill>
              </a:rPr>
              <a:t>responsibility for any possible INTOSAI streamlining of information systems/data bases?</a:t>
            </a:r>
            <a:endParaRPr lang="en-GB" sz="2400" dirty="0">
              <a:solidFill>
                <a:srgbClr val="002060"/>
              </a:solidFill>
            </a:endParaRPr>
          </a:p>
          <a:p>
            <a:pPr marL="0" indent="0">
              <a:buNone/>
            </a:pPr>
            <a:r>
              <a:rPr lang="en-GB" sz="2400" b="1" dirty="0" smtClean="0">
                <a:solidFill>
                  <a:srgbClr val="002060"/>
                </a:solidFill>
              </a:rPr>
              <a:t>3.</a:t>
            </a:r>
            <a:r>
              <a:rPr lang="en-GB" sz="2400" b="1" dirty="0">
                <a:solidFill>
                  <a:srgbClr val="002060"/>
                </a:solidFill>
              </a:rPr>
              <a:t> </a:t>
            </a:r>
            <a:r>
              <a:rPr lang="en-GB" sz="2400" dirty="0" smtClean="0">
                <a:solidFill>
                  <a:srgbClr val="002060"/>
                </a:solidFill>
              </a:rPr>
              <a:t>Can </a:t>
            </a:r>
            <a:r>
              <a:rPr lang="en-GB" sz="2400" dirty="0">
                <a:solidFill>
                  <a:srgbClr val="002060"/>
                </a:solidFill>
              </a:rPr>
              <a:t>global databases be enhanced to cater for regional purposes? Can the INTOSAI database be enhanced to reflect </a:t>
            </a:r>
            <a:r>
              <a:rPr lang="en-GB" sz="2400" dirty="0" smtClean="0">
                <a:solidFill>
                  <a:srgbClr val="002060"/>
                </a:solidFill>
              </a:rPr>
              <a:t>on </a:t>
            </a:r>
            <a:r>
              <a:rPr lang="en-GB" sz="2400" dirty="0">
                <a:solidFill>
                  <a:srgbClr val="002060"/>
                </a:solidFill>
              </a:rPr>
              <a:t>the SAIs role within the PFM cycle?</a:t>
            </a:r>
            <a:r>
              <a:rPr lang="en-US" sz="2400" dirty="0">
                <a:solidFill>
                  <a:srgbClr val="002060"/>
                </a:solidFill>
              </a:rPr>
              <a:t> Should the databases be open for public use?</a:t>
            </a:r>
          </a:p>
          <a:p>
            <a:pPr marL="0" indent="0">
              <a:buNone/>
            </a:pPr>
            <a:endParaRPr lang="en-GB" sz="2400" dirty="0">
              <a:solidFill>
                <a:srgbClr val="002060"/>
              </a:solidFill>
            </a:endParaRPr>
          </a:p>
          <a:p>
            <a:pPr marL="0" indent="0" algn="r">
              <a:buNone/>
            </a:pPr>
            <a:r>
              <a:rPr lang="en-US" sz="2400" dirty="0">
                <a:solidFill>
                  <a:srgbClr val="002060"/>
                </a:solidFill>
              </a:rPr>
              <a:t>Group discussion 15 mins</a:t>
            </a:r>
          </a:p>
          <a:p>
            <a:pPr marL="0" indent="0" algn="r">
              <a:buNone/>
            </a:pPr>
            <a:r>
              <a:rPr lang="en-US" sz="2400" dirty="0">
                <a:solidFill>
                  <a:srgbClr val="002060"/>
                </a:solidFill>
              </a:rPr>
              <a:t>Plenary discussions 30 mins</a:t>
            </a:r>
          </a:p>
          <a:p>
            <a:pPr algn="r">
              <a:buFontTx/>
              <a:buChar char="-"/>
            </a:pPr>
            <a:endParaRPr lang="en-GB" sz="2400" dirty="0">
              <a:solidFill>
                <a:srgbClr val="002060"/>
              </a:solidFill>
            </a:endParaRPr>
          </a:p>
          <a:p>
            <a:pPr marL="0" indent="0">
              <a:buNone/>
            </a:pPr>
            <a:endParaRPr lang="nb-NO" sz="2400" dirty="0">
              <a:solidFill>
                <a:srgbClr val="002060"/>
              </a:solidFill>
            </a:endParaRPr>
          </a:p>
        </p:txBody>
      </p:sp>
      <p:sp>
        <p:nvSpPr>
          <p:cNvPr id="4" name="Marcador de contenido 3"/>
          <p:cNvSpPr>
            <a:spLocks noGrp="1"/>
          </p:cNvSpPr>
          <p:nvPr>
            <p:ph sz="half" idx="2"/>
          </p:nvPr>
        </p:nvSpPr>
        <p:spPr>
          <a:xfrm>
            <a:off x="6172199" y="1058647"/>
            <a:ext cx="5872163" cy="3360935"/>
          </a:xfrm>
        </p:spPr>
        <p:txBody>
          <a:bodyPr>
            <a:noAutofit/>
          </a:bodyPr>
          <a:lstStyle/>
          <a:p>
            <a:pPr marL="0" indent="0">
              <a:buNone/>
            </a:pPr>
            <a:r>
              <a:rPr lang="en-US" sz="2600" b="1" dirty="0">
                <a:solidFill>
                  <a:srgbClr val="002060"/>
                </a:solidFill>
              </a:rPr>
              <a:t>Surveys/information gathering within INTOSAI</a:t>
            </a:r>
          </a:p>
          <a:p>
            <a:pPr marL="0" indent="0">
              <a:buNone/>
            </a:pPr>
            <a:r>
              <a:rPr lang="en-US" sz="2600" b="1" dirty="0">
                <a:solidFill>
                  <a:srgbClr val="002060"/>
                </a:solidFill>
              </a:rPr>
              <a:t>4. </a:t>
            </a:r>
            <a:r>
              <a:rPr lang="en-US" sz="2600" dirty="0">
                <a:solidFill>
                  <a:srgbClr val="002060"/>
                </a:solidFill>
              </a:rPr>
              <a:t>Is it possible to have a unified system to collect information from SAIs that can be used for research and public consultation?</a:t>
            </a:r>
          </a:p>
          <a:p>
            <a:pPr marL="0" indent="0">
              <a:buNone/>
            </a:pPr>
            <a:r>
              <a:rPr lang="en-US" sz="2600" b="1" dirty="0">
                <a:solidFill>
                  <a:srgbClr val="002060"/>
                </a:solidFill>
              </a:rPr>
              <a:t>5. </a:t>
            </a:r>
            <a:r>
              <a:rPr lang="en-US" sz="2600" dirty="0">
                <a:solidFill>
                  <a:srgbClr val="002060"/>
                </a:solidFill>
              </a:rPr>
              <a:t>What practical and effective measures can we take to reduce the volume of surveys in INTOSAI to avoid survey fatigue?</a:t>
            </a:r>
          </a:p>
          <a:p>
            <a:pPr marL="0" indent="0">
              <a:buNone/>
            </a:pPr>
            <a:r>
              <a:rPr lang="en-US" sz="2600" b="1" dirty="0">
                <a:solidFill>
                  <a:srgbClr val="002060"/>
                </a:solidFill>
              </a:rPr>
              <a:t>6</a:t>
            </a:r>
            <a:r>
              <a:rPr lang="en-US" sz="2600" b="1" dirty="0" smtClean="0">
                <a:solidFill>
                  <a:srgbClr val="002060"/>
                </a:solidFill>
              </a:rPr>
              <a:t>. </a:t>
            </a:r>
            <a:r>
              <a:rPr lang="en-US" sz="2600" dirty="0" smtClean="0">
                <a:solidFill>
                  <a:srgbClr val="002060"/>
                </a:solidFill>
              </a:rPr>
              <a:t>What </a:t>
            </a:r>
            <a:r>
              <a:rPr lang="en-US" sz="2600" dirty="0">
                <a:solidFill>
                  <a:srgbClr val="002060"/>
                </a:solidFill>
              </a:rPr>
              <a:t>lessons have we learnt from the last INTOSAI global survey that will enable even more efficient surveys in the future?</a:t>
            </a:r>
          </a:p>
          <a:p>
            <a:endParaRPr lang="es-CL" sz="2600" dirty="0">
              <a:solidFill>
                <a:srgbClr val="002060"/>
              </a:solidFill>
            </a:endParaRPr>
          </a:p>
        </p:txBody>
      </p:sp>
      <p:sp>
        <p:nvSpPr>
          <p:cNvPr id="5" name="Rectángulo 4"/>
          <p:cNvSpPr/>
          <p:nvPr/>
        </p:nvSpPr>
        <p:spPr>
          <a:xfrm>
            <a:off x="2129020" y="115367"/>
            <a:ext cx="6500630" cy="769441"/>
          </a:xfrm>
          <a:prstGeom prst="rect">
            <a:avLst/>
          </a:prstGeom>
        </p:spPr>
        <p:txBody>
          <a:bodyPr wrap="square">
            <a:spAutoFit/>
          </a:bodyPr>
          <a:lstStyle/>
          <a:p>
            <a:r>
              <a:rPr lang="en-GB" sz="4400" b="1" dirty="0">
                <a:solidFill>
                  <a:schemeClr val="bg1"/>
                </a:solidFill>
              </a:rPr>
              <a:t>Discussion questions</a:t>
            </a:r>
            <a:endParaRPr lang="en-GB" sz="4400" b="1" dirty="0">
              <a:solidFill>
                <a:schemeClr val="bg1"/>
              </a:solidFill>
            </a:endParaRPr>
          </a:p>
        </p:txBody>
      </p:sp>
    </p:spTree>
    <p:extLst>
      <p:ext uri="{BB962C8B-B14F-4D97-AF65-F5344CB8AC3E}">
        <p14:creationId xmlns:p14="http://schemas.microsoft.com/office/powerpoint/2010/main" val="344351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718</Words>
  <Application>Microsoft Office PowerPoint</Application>
  <PresentationFormat>Panorámica</PresentationFormat>
  <Paragraphs>99</Paragraphs>
  <Slides>10</Slides>
  <Notes>1</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10</vt:i4>
      </vt:variant>
    </vt:vector>
  </HeadingPairs>
  <TitlesOfParts>
    <vt:vector size="18" baseType="lpstr">
      <vt:lpstr>Arial</vt:lpstr>
      <vt:lpstr>Calibri</vt:lpstr>
      <vt:lpstr>Calibri Light</vt:lpstr>
      <vt:lpstr>Helvetica</vt:lpstr>
      <vt:lpstr>Verdana</vt:lpstr>
      <vt:lpstr>Diseño personalizado</vt:lpstr>
      <vt:lpstr>1_Diseño personalizado</vt:lpstr>
      <vt:lpstr>Tema de Office</vt:lpstr>
      <vt:lpstr>Presentación de PowerPoint</vt:lpstr>
      <vt:lpstr>Presentación de PowerPoint</vt:lpstr>
      <vt:lpstr>a. SAI Information Database</vt:lpstr>
      <vt:lpstr>a. SAI Information Database</vt:lpstr>
      <vt:lpstr>c. Experts and Specialists Database</vt:lpstr>
      <vt:lpstr>c. Experts and Specialists Database</vt:lpstr>
      <vt:lpstr>Proposal of the OLACEFS Executive Secretariat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Valeria Valdez Arteaga</dc:creator>
  <cp:lastModifiedBy>Ucri Cgr</cp:lastModifiedBy>
  <cp:revision>39</cp:revision>
  <dcterms:created xsi:type="dcterms:W3CDTF">2017-12-06T22:25:52Z</dcterms:created>
  <dcterms:modified xsi:type="dcterms:W3CDTF">2018-06-25T08:47:04Z</dcterms:modified>
</cp:coreProperties>
</file>