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9009D140-A791-4FC2-89EB-D7A07981AD48}" type="datetimeFigureOut">
              <a:rPr lang="en-ZA" smtClean="0"/>
              <a:t>2018/06/26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149096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009D140-A791-4FC2-89EB-D7A07981AD48}" type="datetimeFigureOut">
              <a:rPr lang="en-ZA" smtClean="0"/>
              <a:t>2018/06/26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342069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009D140-A791-4FC2-89EB-D7A07981AD48}" type="datetimeFigureOut">
              <a:rPr lang="en-ZA" smtClean="0"/>
              <a:t>2018/06/26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387896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9009D140-A791-4FC2-89EB-D7A07981AD48}" type="datetimeFigureOut">
              <a:rPr lang="en-ZA" smtClean="0"/>
              <a:t>2018/06/26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8952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09D140-A791-4FC2-89EB-D7A07981AD48}" type="datetimeFigureOut">
              <a:rPr lang="en-ZA" smtClean="0"/>
              <a:t>2018/06/26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173224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009D140-A791-4FC2-89EB-D7A07981AD48}" type="datetimeFigureOut">
              <a:rPr lang="en-ZA" smtClean="0"/>
              <a:t>2018/06/26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318421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9009D140-A791-4FC2-89EB-D7A07981AD48}" type="datetimeFigureOut">
              <a:rPr lang="en-ZA" smtClean="0"/>
              <a:t>2018/06/26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280931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9009D140-A791-4FC2-89EB-D7A07981AD48}" type="datetimeFigureOut">
              <a:rPr lang="en-ZA" smtClean="0"/>
              <a:t>2018/06/26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333710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9D140-A791-4FC2-89EB-D7A07981AD48}" type="datetimeFigureOut">
              <a:rPr lang="en-ZA" smtClean="0"/>
              <a:t>2018/06/26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344084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09D140-A791-4FC2-89EB-D7A07981AD48}" type="datetimeFigureOut">
              <a:rPr lang="en-ZA" smtClean="0"/>
              <a:t>2018/06/26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223498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09D140-A791-4FC2-89EB-D7A07981AD48}" type="datetimeFigureOut">
              <a:rPr lang="en-ZA" smtClean="0"/>
              <a:t>2018/06/26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0A3453E-7FF8-419B-9BD1-E2AFF241031C}" type="slidenum">
              <a:rPr lang="en-ZA" smtClean="0"/>
              <a:t>‹#›</a:t>
            </a:fld>
            <a:endParaRPr lang="en-ZA"/>
          </a:p>
        </p:txBody>
      </p:sp>
    </p:spTree>
    <p:extLst>
      <p:ext uri="{BB962C8B-B14F-4D97-AF65-F5344CB8AC3E}">
        <p14:creationId xmlns:p14="http://schemas.microsoft.com/office/powerpoint/2010/main" val="375267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9D140-A791-4FC2-89EB-D7A07981AD48}" type="datetimeFigureOut">
              <a:rPr lang="en-ZA" smtClean="0"/>
              <a:t>2018/06/26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3453E-7FF8-419B-9BD1-E2AFF241031C}" type="slidenum">
              <a:rPr lang="en-ZA" smtClean="0"/>
              <a:t>‹#›</a:t>
            </a:fld>
            <a:endParaRPr lang="en-ZA"/>
          </a:p>
        </p:txBody>
      </p:sp>
    </p:spTree>
    <p:extLst>
      <p:ext uri="{BB962C8B-B14F-4D97-AF65-F5344CB8AC3E}">
        <p14:creationId xmlns:p14="http://schemas.microsoft.com/office/powerpoint/2010/main" val="2770663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a:solidFill>
                  <a:schemeClr val="tx2"/>
                </a:solidFill>
              </a:rPr>
              <a:t>Capacity and funding of INTOSAI regional and sub-regional organizations</a:t>
            </a:r>
          </a:p>
        </p:txBody>
      </p:sp>
    </p:spTree>
    <p:extLst>
      <p:ext uri="{BB962C8B-B14F-4D97-AF65-F5344CB8AC3E}">
        <p14:creationId xmlns:p14="http://schemas.microsoft.com/office/powerpoint/2010/main" val="183116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a:solidFill>
                  <a:schemeClr val="tx2"/>
                </a:solidFill>
              </a:rPr>
              <a:t>Success factors</a:t>
            </a:r>
          </a:p>
        </p:txBody>
      </p:sp>
      <p:sp>
        <p:nvSpPr>
          <p:cNvPr id="3" name="Content Placeholder 2"/>
          <p:cNvSpPr>
            <a:spLocks noGrp="1"/>
          </p:cNvSpPr>
          <p:nvPr>
            <p:ph idx="1"/>
          </p:nvPr>
        </p:nvSpPr>
        <p:spPr>
          <a:xfrm>
            <a:off x="457200" y="1412776"/>
            <a:ext cx="8229600" cy="4525963"/>
          </a:xfrm>
        </p:spPr>
        <p:txBody>
          <a:bodyPr>
            <a:noAutofit/>
          </a:bodyPr>
          <a:lstStyle/>
          <a:p>
            <a:pPr lvl="0">
              <a:spcAft>
                <a:spcPts val="1200"/>
              </a:spcAft>
              <a:buFont typeface="Courier New" panose="02070309020205020404" pitchFamily="49" charset="0"/>
              <a:buChar char="o"/>
            </a:pPr>
            <a:r>
              <a:rPr lang="en-US" sz="2200" dirty="0">
                <a:solidFill>
                  <a:schemeClr val="tx2"/>
                </a:solidFill>
              </a:rPr>
              <a:t>Consistently strong, visionary and proactive regional </a:t>
            </a:r>
            <a:r>
              <a:rPr lang="en-US" sz="2200" b="1" dirty="0">
                <a:solidFill>
                  <a:schemeClr val="tx2"/>
                </a:solidFill>
              </a:rPr>
              <a:t>leadership</a:t>
            </a:r>
            <a:r>
              <a:rPr lang="en-US" sz="2200" dirty="0">
                <a:solidFill>
                  <a:schemeClr val="tx2"/>
                </a:solidFill>
              </a:rPr>
              <a:t>. </a:t>
            </a:r>
            <a:endParaRPr lang="en-ZA" sz="2200" dirty="0">
              <a:solidFill>
                <a:schemeClr val="tx2"/>
              </a:solidFill>
            </a:endParaRPr>
          </a:p>
          <a:p>
            <a:pPr lvl="0">
              <a:spcAft>
                <a:spcPts val="1200"/>
              </a:spcAft>
              <a:buFont typeface="Courier New" panose="02070309020205020404" pitchFamily="49" charset="0"/>
              <a:buChar char="o"/>
            </a:pPr>
            <a:r>
              <a:rPr lang="en-US" sz="2200" dirty="0">
                <a:solidFill>
                  <a:schemeClr val="tx2"/>
                </a:solidFill>
              </a:rPr>
              <a:t>Establishment of the region or the regional secretariat as a more </a:t>
            </a:r>
            <a:r>
              <a:rPr lang="en-US" sz="2200" b="1" dirty="0">
                <a:solidFill>
                  <a:schemeClr val="tx2"/>
                </a:solidFill>
              </a:rPr>
              <a:t>permanent and/or separate legal entity </a:t>
            </a:r>
            <a:r>
              <a:rPr lang="en-US" sz="2200" dirty="0">
                <a:solidFill>
                  <a:schemeClr val="tx2"/>
                </a:solidFill>
              </a:rPr>
              <a:t>eligible for donor funding and with effective oversight, direction and control arrangements and potential for long-term viability. (E.g. AFROSAI-E and IDI as legal entities with a separate governance structure outside the host SAI has increased their success in attracting donor funding.) </a:t>
            </a:r>
            <a:endParaRPr lang="en-ZA" sz="2200" dirty="0">
              <a:solidFill>
                <a:schemeClr val="tx2"/>
              </a:solidFill>
            </a:endParaRPr>
          </a:p>
          <a:p>
            <a:pPr lvl="0">
              <a:buFont typeface="Courier New" panose="02070309020205020404" pitchFamily="49" charset="0"/>
              <a:buChar char="o"/>
            </a:pPr>
            <a:r>
              <a:rPr lang="en-US" sz="2200" b="1" dirty="0">
                <a:solidFill>
                  <a:schemeClr val="tx2"/>
                </a:solidFill>
              </a:rPr>
              <a:t>Long-term partnerships </a:t>
            </a:r>
            <a:r>
              <a:rPr lang="en-US" sz="2200" dirty="0">
                <a:solidFill>
                  <a:schemeClr val="tx2"/>
                </a:solidFill>
              </a:rPr>
              <a:t>with donors, professional organizations, other regions which can help support and inspire development, make them more sustainable, etc.</a:t>
            </a:r>
            <a:endParaRPr lang="en-ZA" sz="2200" dirty="0">
              <a:solidFill>
                <a:schemeClr val="tx2"/>
              </a:solidFill>
            </a:endParaRPr>
          </a:p>
        </p:txBody>
      </p:sp>
    </p:spTree>
    <p:extLst>
      <p:ext uri="{BB962C8B-B14F-4D97-AF65-F5344CB8AC3E}">
        <p14:creationId xmlns:p14="http://schemas.microsoft.com/office/powerpoint/2010/main" val="282550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dirty="0">
                <a:solidFill>
                  <a:schemeClr val="tx2"/>
                </a:solidFill>
              </a:rPr>
              <a:t>Success factors (cont.)</a:t>
            </a:r>
            <a:endParaRPr lang="en-ZA" dirty="0">
              <a:solidFill>
                <a:schemeClr val="tx2"/>
              </a:solidFill>
            </a:endParaRPr>
          </a:p>
        </p:txBody>
      </p:sp>
      <p:sp>
        <p:nvSpPr>
          <p:cNvPr id="4" name="Content Placeholder 2"/>
          <p:cNvSpPr txBox="1">
            <a:spLocks/>
          </p:cNvSpPr>
          <p:nvPr/>
        </p:nvSpPr>
        <p:spPr>
          <a:xfrm>
            <a:off x="60960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200"/>
              </a:spcAft>
              <a:buFont typeface="Courier New" panose="02070309020205020404" pitchFamily="49" charset="0"/>
              <a:buChar char="o"/>
            </a:pPr>
            <a:r>
              <a:rPr lang="en-US" sz="2200" b="1" dirty="0">
                <a:solidFill>
                  <a:schemeClr val="tx2"/>
                </a:solidFill>
              </a:rPr>
              <a:t>Regional peer-to-peer support </a:t>
            </a:r>
            <a:r>
              <a:rPr lang="en-US" sz="2200" dirty="0">
                <a:solidFill>
                  <a:schemeClr val="tx2"/>
                </a:solidFill>
              </a:rPr>
              <a:t>– one or several stronger members SAIs in the region who are willing and able to support their neighbors and drive regional development. </a:t>
            </a:r>
            <a:endParaRPr lang="en-ZA" sz="2200" dirty="0">
              <a:solidFill>
                <a:schemeClr val="tx2"/>
              </a:solidFill>
            </a:endParaRPr>
          </a:p>
          <a:p>
            <a:pPr>
              <a:spcAft>
                <a:spcPts val="1200"/>
              </a:spcAft>
              <a:buFont typeface="Courier New" panose="02070309020205020404" pitchFamily="49" charset="0"/>
              <a:buChar char="o"/>
            </a:pPr>
            <a:r>
              <a:rPr lang="en-GB" sz="2200" dirty="0">
                <a:solidFill>
                  <a:schemeClr val="tx2"/>
                </a:solidFill>
              </a:rPr>
              <a:t>Strong </a:t>
            </a:r>
            <a:r>
              <a:rPr lang="en-GB" sz="2200" b="1" dirty="0">
                <a:solidFill>
                  <a:schemeClr val="tx2"/>
                </a:solidFill>
              </a:rPr>
              <a:t>partnerships within a region</a:t>
            </a:r>
            <a:r>
              <a:rPr lang="en-GB" sz="2200" dirty="0">
                <a:solidFill>
                  <a:schemeClr val="tx2"/>
                </a:solidFill>
              </a:rPr>
              <a:t>; a </a:t>
            </a:r>
            <a:r>
              <a:rPr lang="en-GB" sz="2200" b="1" dirty="0">
                <a:solidFill>
                  <a:schemeClr val="tx2"/>
                </a:solidFill>
              </a:rPr>
              <a:t>robust strategic plan </a:t>
            </a:r>
            <a:r>
              <a:rPr lang="en-GB" sz="2200" dirty="0">
                <a:solidFill>
                  <a:schemeClr val="tx2"/>
                </a:solidFill>
              </a:rPr>
              <a:t>based on the needs of member SAIs methods and approaches for development etc. between the members of a region. </a:t>
            </a:r>
            <a:endParaRPr lang="en-ZA" sz="2200" dirty="0">
              <a:solidFill>
                <a:schemeClr val="tx2"/>
              </a:solidFill>
            </a:endParaRPr>
          </a:p>
          <a:p>
            <a:pPr>
              <a:buFont typeface="Courier New" panose="02070309020205020404" pitchFamily="49" charset="0"/>
              <a:buChar char="o"/>
            </a:pPr>
            <a:r>
              <a:rPr lang="en-GB" sz="2200" dirty="0">
                <a:solidFill>
                  <a:schemeClr val="tx2"/>
                </a:solidFill>
              </a:rPr>
              <a:t>Regions that can </a:t>
            </a:r>
            <a:r>
              <a:rPr lang="en-GB" sz="2200" b="1" dirty="0">
                <a:solidFill>
                  <a:schemeClr val="tx2"/>
                </a:solidFill>
              </a:rPr>
              <a:t>demonstrate transparency and good governance </a:t>
            </a:r>
            <a:r>
              <a:rPr lang="en-GB" sz="2200" dirty="0">
                <a:solidFill>
                  <a:schemeClr val="tx2"/>
                </a:solidFill>
              </a:rPr>
              <a:t>and that have the ability to meet donor requirements in terms of preparing strong funding proposals and high-quality reporting on the utilization of donor funds. </a:t>
            </a:r>
            <a:r>
              <a:rPr lang="en-GB" sz="2200" b="1" dirty="0">
                <a:solidFill>
                  <a:schemeClr val="tx2"/>
                </a:solidFill>
              </a:rPr>
              <a:t> </a:t>
            </a:r>
            <a:endParaRPr lang="en-ZA" sz="2200" dirty="0">
              <a:solidFill>
                <a:schemeClr val="tx2"/>
              </a:solidFill>
            </a:endParaRPr>
          </a:p>
          <a:p>
            <a:endParaRPr lang="en-ZA" sz="2200" dirty="0">
              <a:solidFill>
                <a:schemeClr val="tx2"/>
              </a:solidFill>
            </a:endParaRPr>
          </a:p>
        </p:txBody>
      </p:sp>
    </p:spTree>
    <p:extLst>
      <p:ext uri="{BB962C8B-B14F-4D97-AF65-F5344CB8AC3E}">
        <p14:creationId xmlns:p14="http://schemas.microsoft.com/office/powerpoint/2010/main" val="17475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a:bodyPr>
          <a:lstStyle/>
          <a:p>
            <a:r>
              <a:rPr lang="en-ZA" sz="3600" dirty="0">
                <a:solidFill>
                  <a:schemeClr val="tx2"/>
                </a:solidFill>
              </a:rPr>
              <a:t>Discussion points </a:t>
            </a:r>
          </a:p>
        </p:txBody>
      </p:sp>
      <p:sp>
        <p:nvSpPr>
          <p:cNvPr id="4" name="Content Placeholder 2"/>
          <p:cNvSpPr txBox="1">
            <a:spLocks/>
          </p:cNvSpPr>
          <p:nvPr/>
        </p:nvSpPr>
        <p:spPr>
          <a:xfrm>
            <a:off x="609600" y="91926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600"/>
              </a:spcAft>
              <a:buFont typeface="+mj-lt"/>
              <a:buAutoNum type="arabicPeriod"/>
            </a:pPr>
            <a:r>
              <a:rPr lang="en-GB" sz="2200" dirty="0">
                <a:solidFill>
                  <a:schemeClr val="tx2"/>
                </a:solidFill>
              </a:rPr>
              <a:t>To what extent do the INTOSAI regions and sub-regions see a need to increase the levels of funding in order to enhance their ability to support the capacity development of their member SAIs?</a:t>
            </a:r>
            <a:endParaRPr lang="en-ZA" sz="2200" dirty="0">
              <a:solidFill>
                <a:schemeClr val="tx2"/>
              </a:solidFill>
            </a:endParaRPr>
          </a:p>
          <a:p>
            <a:pPr>
              <a:spcAft>
                <a:spcPts val="600"/>
              </a:spcAft>
              <a:buFont typeface="+mj-lt"/>
              <a:buAutoNum type="arabicPeriod"/>
            </a:pPr>
            <a:r>
              <a:rPr lang="en-GB" sz="2200" dirty="0">
                <a:solidFill>
                  <a:schemeClr val="tx2"/>
                </a:solidFill>
              </a:rPr>
              <a:t>Are there other factors that affect the ability of INTOSAI regions to attract funding?</a:t>
            </a:r>
            <a:endParaRPr lang="en-ZA" sz="2200" dirty="0">
              <a:solidFill>
                <a:schemeClr val="tx2"/>
              </a:solidFill>
            </a:endParaRPr>
          </a:p>
          <a:p>
            <a:pPr>
              <a:spcAft>
                <a:spcPts val="600"/>
              </a:spcAft>
              <a:buFont typeface="+mj-lt"/>
              <a:buAutoNum type="arabicPeriod"/>
            </a:pPr>
            <a:r>
              <a:rPr lang="en-GB" sz="2200" dirty="0">
                <a:solidFill>
                  <a:schemeClr val="tx2"/>
                </a:solidFill>
              </a:rPr>
              <a:t> How can INTOSAI regions prevent undue external influence on independence when receiving external funding?</a:t>
            </a:r>
            <a:endParaRPr lang="en-ZA" sz="2200" dirty="0">
              <a:solidFill>
                <a:schemeClr val="tx2"/>
              </a:solidFill>
            </a:endParaRPr>
          </a:p>
          <a:p>
            <a:pPr>
              <a:spcAft>
                <a:spcPts val="600"/>
              </a:spcAft>
              <a:buFont typeface="+mj-lt"/>
              <a:buAutoNum type="arabicPeriod"/>
            </a:pPr>
            <a:r>
              <a:rPr lang="en-GB" sz="2200" dirty="0">
                <a:solidFill>
                  <a:schemeClr val="tx2"/>
                </a:solidFill>
              </a:rPr>
              <a:t>While increased donor funding may enhance the ability to support member SAIs, what should be the long-term aspirations of the INTOSAI regions in terms of supporting their SAIs in a sustainable manner (i.e. is it possible to gradually move towards a situation where the INTOSAI regions can support their member SAIs also without being overly reliant on donor funding)?</a:t>
            </a:r>
          </a:p>
          <a:p>
            <a:pPr marL="0" indent="0" algn="r">
              <a:spcAft>
                <a:spcPts val="600"/>
              </a:spcAft>
              <a:buNone/>
            </a:pPr>
            <a:r>
              <a:rPr lang="en-GB" sz="2200" dirty="0">
                <a:solidFill>
                  <a:schemeClr val="tx2"/>
                </a:solidFill>
              </a:rPr>
              <a:t>(</a:t>
            </a:r>
            <a:r>
              <a:rPr lang="en-GB" sz="2200" i="1" dirty="0">
                <a:solidFill>
                  <a:schemeClr val="tx2"/>
                </a:solidFill>
              </a:rPr>
              <a:t>see next slide)</a:t>
            </a:r>
            <a:endParaRPr lang="en-GB" sz="2200" dirty="0">
              <a:solidFill>
                <a:schemeClr val="tx2"/>
              </a:solidFill>
            </a:endParaRPr>
          </a:p>
        </p:txBody>
      </p:sp>
    </p:spTree>
    <p:extLst>
      <p:ext uri="{BB962C8B-B14F-4D97-AF65-F5344CB8AC3E}">
        <p14:creationId xmlns:p14="http://schemas.microsoft.com/office/powerpoint/2010/main" val="563416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a:bodyPr>
          <a:lstStyle/>
          <a:p>
            <a:r>
              <a:rPr lang="en-ZA" sz="3600" dirty="0">
                <a:solidFill>
                  <a:schemeClr val="tx2"/>
                </a:solidFill>
              </a:rPr>
              <a:t>Discussion points (</a:t>
            </a:r>
            <a:r>
              <a:rPr lang="en-ZA" sz="3600" dirty="0" err="1">
                <a:solidFill>
                  <a:schemeClr val="tx2"/>
                </a:solidFill>
              </a:rPr>
              <a:t>cont</a:t>
            </a:r>
            <a:r>
              <a:rPr lang="en-ZA" sz="3600" dirty="0">
                <a:solidFill>
                  <a:schemeClr val="tx2"/>
                </a:solidFill>
              </a:rPr>
              <a:t>)</a:t>
            </a:r>
          </a:p>
        </p:txBody>
      </p:sp>
      <p:sp>
        <p:nvSpPr>
          <p:cNvPr id="4" name="Content Placeholder 2"/>
          <p:cNvSpPr txBox="1">
            <a:spLocks/>
          </p:cNvSpPr>
          <p:nvPr/>
        </p:nvSpPr>
        <p:spPr>
          <a:xfrm>
            <a:off x="609600" y="919261"/>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65113" indent="-265113">
              <a:spcAft>
                <a:spcPts val="600"/>
              </a:spcAft>
              <a:buNone/>
            </a:pPr>
            <a:r>
              <a:rPr lang="en-GB" sz="2200" dirty="0">
                <a:solidFill>
                  <a:schemeClr val="tx2"/>
                </a:solidFill>
              </a:rPr>
              <a:t>5.  Is there a need for the IDI and the CBC, or others in INTOSAI, to more effectively engage with the regions in terms of supporting the development of regional capacity to effectively work with donors, or to help them meet their members’ needs without donor support?</a:t>
            </a:r>
            <a:endParaRPr lang="en-ZA" sz="2200" dirty="0">
              <a:solidFill>
                <a:schemeClr val="tx2"/>
              </a:solidFill>
            </a:endParaRPr>
          </a:p>
          <a:p>
            <a:pPr marL="265113" indent="-265113">
              <a:spcAft>
                <a:spcPts val="400"/>
              </a:spcAft>
              <a:buNone/>
            </a:pPr>
            <a:r>
              <a:rPr lang="en-ZA" sz="2200" dirty="0">
                <a:solidFill>
                  <a:schemeClr val="tx2"/>
                </a:solidFill>
              </a:rPr>
              <a:t>6.  </a:t>
            </a:r>
            <a:r>
              <a:rPr lang="en-GB" sz="2200" dirty="0">
                <a:solidFill>
                  <a:schemeClr val="tx2"/>
                </a:solidFill>
              </a:rPr>
              <a:t>If so, what kind of support would be needed? Potential areas could include, but is not limited to:</a:t>
            </a:r>
            <a:endParaRPr lang="en-ZA" sz="2200" dirty="0">
              <a:solidFill>
                <a:schemeClr val="tx2"/>
              </a:solidFill>
            </a:endParaRPr>
          </a:p>
          <a:p>
            <a:pPr marL="627063" indent="-265113">
              <a:spcAft>
                <a:spcPts val="400"/>
              </a:spcAft>
              <a:buNone/>
            </a:pPr>
            <a:r>
              <a:rPr lang="en-GB" sz="2200" dirty="0">
                <a:solidFill>
                  <a:schemeClr val="tx2"/>
                </a:solidFill>
              </a:rPr>
              <a:t>a) support to INTOSAI regions on needs assessments, strategic planning, developing funding on monitoring and reporting on donor support</a:t>
            </a:r>
            <a:endParaRPr lang="en-ZA" sz="2200" dirty="0">
              <a:solidFill>
                <a:schemeClr val="tx2"/>
              </a:solidFill>
            </a:endParaRPr>
          </a:p>
          <a:p>
            <a:pPr marL="627063" indent="-265113">
              <a:spcAft>
                <a:spcPts val="400"/>
              </a:spcAft>
              <a:buNone/>
            </a:pPr>
            <a:r>
              <a:rPr lang="en-GB" sz="2200" dirty="0">
                <a:solidFill>
                  <a:schemeClr val="tx2"/>
                </a:solidFill>
              </a:rPr>
              <a:t>b) better advocating the important role of the INTOSAI regions to potential providers of support, or</a:t>
            </a:r>
            <a:endParaRPr lang="en-ZA" sz="2200" dirty="0">
              <a:solidFill>
                <a:schemeClr val="tx2"/>
              </a:solidFill>
            </a:endParaRPr>
          </a:p>
          <a:p>
            <a:pPr marL="627063" indent="-265113">
              <a:buNone/>
            </a:pPr>
            <a:r>
              <a:rPr lang="en-GB" sz="2200" dirty="0">
                <a:solidFill>
                  <a:schemeClr val="tx2"/>
                </a:solidFill>
              </a:rPr>
              <a:t>c) serving as a broker between INTOSAI regions and donors in terms of potential support. </a:t>
            </a:r>
            <a:endParaRPr lang="en-ZA" sz="2200" dirty="0">
              <a:solidFill>
                <a:schemeClr val="tx2"/>
              </a:solidFill>
            </a:endParaRPr>
          </a:p>
        </p:txBody>
      </p:sp>
    </p:spTree>
    <p:extLst>
      <p:ext uri="{BB962C8B-B14F-4D97-AF65-F5344CB8AC3E}">
        <p14:creationId xmlns:p14="http://schemas.microsoft.com/office/powerpoint/2010/main" val="2148084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484</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Courier New</vt:lpstr>
      <vt:lpstr>Office Theme</vt:lpstr>
      <vt:lpstr>Capacity and funding of INTOSAI regional and sub-regional organizations</vt:lpstr>
      <vt:lpstr>Success factors</vt:lpstr>
      <vt:lpstr>Success factors (cont.)</vt:lpstr>
      <vt:lpstr>Discussion points </vt:lpstr>
      <vt:lpstr>Discussion points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and funding of INTOSAI regional and sub-regional organizations</dc:title>
  <dc:creator>International Relations</dc:creator>
  <cp:lastModifiedBy>Asus SlettenCo</cp:lastModifiedBy>
  <cp:revision>5</cp:revision>
  <dcterms:created xsi:type="dcterms:W3CDTF">2018-06-26T07:17:34Z</dcterms:created>
  <dcterms:modified xsi:type="dcterms:W3CDTF">2018-06-26T09:12:45Z</dcterms:modified>
</cp:coreProperties>
</file>