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8" r:id="rId2"/>
    <p:sldId id="257" r:id="rId3"/>
    <p:sldId id="260" r:id="rId4"/>
    <p:sldId id="299" r:id="rId5"/>
    <p:sldId id="262" r:id="rId6"/>
    <p:sldId id="303" r:id="rId7"/>
    <p:sldId id="304" r:id="rId8"/>
    <p:sldId id="258" r:id="rId9"/>
    <p:sldId id="306" r:id="rId10"/>
    <p:sldId id="307" r:id="rId11"/>
    <p:sldId id="310" r:id="rId12"/>
    <p:sldId id="311" r:id="rId13"/>
    <p:sldId id="312" r:id="rId14"/>
    <p:sldId id="313" r:id="rId15"/>
    <p:sldId id="288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1CD"/>
    <a:srgbClr val="6CA9B7"/>
    <a:srgbClr val="35838D"/>
    <a:srgbClr val="4D4D4D"/>
    <a:srgbClr val="D38D42"/>
    <a:srgbClr val="FCA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6" autoAdjust="0"/>
    <p:restoredTop sz="68929" autoAdjust="0"/>
  </p:normalViewPr>
  <p:slideViewPr>
    <p:cSldViewPr snapToGrid="0">
      <p:cViewPr varScale="1">
        <p:scale>
          <a:sx n="64" d="100"/>
          <a:sy n="64" d="100"/>
        </p:scale>
        <p:origin x="1872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359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947165-F71A-D84E-BD39-912E581C4CA0}" type="doc">
      <dgm:prSet loTypeId="urn:microsoft.com/office/officeart/2005/8/layout/chevron1" loCatId="" qsTypeId="urn:microsoft.com/office/officeart/2005/8/quickstyle/simple1" qsCatId="simple" csTypeId="urn:microsoft.com/office/officeart/2005/8/colors/accent1_1" csCatId="accent1" phldr="1"/>
      <dgm:spPr/>
    </dgm:pt>
    <dgm:pt modelId="{AF2A466B-DAA6-D545-80E9-C011607453EB}">
      <dgm:prSet phldrT="[Text]"/>
      <dgm:spPr/>
      <dgm:t>
        <a:bodyPr/>
        <a:lstStyle/>
        <a:p>
          <a:r>
            <a:rPr lang="en-US" dirty="0"/>
            <a:t>SAI demand-driven assessment</a:t>
          </a:r>
        </a:p>
      </dgm:t>
    </dgm:pt>
    <dgm:pt modelId="{B6CED512-6E28-4842-85B0-6B48B5AF93B2}" type="parTrans" cxnId="{A360FBA0-B24E-AC42-886D-AC9F781BB4C3}">
      <dgm:prSet/>
      <dgm:spPr/>
      <dgm:t>
        <a:bodyPr/>
        <a:lstStyle/>
        <a:p>
          <a:endParaRPr lang="en-US"/>
        </a:p>
      </dgm:t>
    </dgm:pt>
    <dgm:pt modelId="{F5F57199-D4E7-F54D-8976-7634D9127662}" type="sibTrans" cxnId="{A360FBA0-B24E-AC42-886D-AC9F781BB4C3}">
      <dgm:prSet/>
      <dgm:spPr/>
      <dgm:t>
        <a:bodyPr/>
        <a:lstStyle/>
        <a:p>
          <a:endParaRPr lang="en-US"/>
        </a:p>
      </dgm:t>
    </dgm:pt>
    <dgm:pt modelId="{ABB5857B-FE74-CE43-AA53-DF75F4D2B843}">
      <dgm:prSet phldrT="[Text]"/>
      <dgm:spPr/>
      <dgm:t>
        <a:bodyPr/>
        <a:lstStyle/>
        <a:p>
          <a:r>
            <a:rPr lang="en-US" dirty="0"/>
            <a:t>Development of standards and guidance</a:t>
          </a:r>
        </a:p>
      </dgm:t>
    </dgm:pt>
    <dgm:pt modelId="{1E88A72B-E1B7-AA44-8EA7-17658B1A8AC1}" type="parTrans" cxnId="{A5AD7DCA-2E71-3744-A319-3AA8EE95221D}">
      <dgm:prSet/>
      <dgm:spPr/>
      <dgm:t>
        <a:bodyPr/>
        <a:lstStyle/>
        <a:p>
          <a:endParaRPr lang="en-US"/>
        </a:p>
      </dgm:t>
    </dgm:pt>
    <dgm:pt modelId="{BD903876-CA4B-7441-8898-B4A770681391}" type="sibTrans" cxnId="{A5AD7DCA-2E71-3744-A319-3AA8EE95221D}">
      <dgm:prSet/>
      <dgm:spPr/>
      <dgm:t>
        <a:bodyPr/>
        <a:lstStyle/>
        <a:p>
          <a:endParaRPr lang="en-US"/>
        </a:p>
      </dgm:t>
    </dgm:pt>
    <dgm:pt modelId="{C9F7C5FD-4D90-5A4D-942A-56A88A067AD4}" type="pres">
      <dgm:prSet presAssocID="{07947165-F71A-D84E-BD39-912E581C4CA0}" presName="Name0" presStyleCnt="0">
        <dgm:presLayoutVars>
          <dgm:dir/>
          <dgm:animLvl val="lvl"/>
          <dgm:resizeHandles val="exact"/>
        </dgm:presLayoutVars>
      </dgm:prSet>
      <dgm:spPr/>
    </dgm:pt>
    <dgm:pt modelId="{03B681C4-05B8-814B-868E-C889C455A610}" type="pres">
      <dgm:prSet presAssocID="{AF2A466B-DAA6-D545-80E9-C011607453EB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6FC31F03-D696-804E-8981-B4671500731B}" type="pres">
      <dgm:prSet presAssocID="{F5F57199-D4E7-F54D-8976-7634D9127662}" presName="parTxOnlySpace" presStyleCnt="0"/>
      <dgm:spPr/>
    </dgm:pt>
    <dgm:pt modelId="{301AC0DE-18F0-6A4F-A11C-E039424366E6}" type="pres">
      <dgm:prSet presAssocID="{ABB5857B-FE74-CE43-AA53-DF75F4D2B843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D9190541-8DDE-3542-9C41-1F0BA909D959}" type="presOf" srcId="{ABB5857B-FE74-CE43-AA53-DF75F4D2B843}" destId="{301AC0DE-18F0-6A4F-A11C-E039424366E6}" srcOrd="0" destOrd="0" presId="urn:microsoft.com/office/officeart/2005/8/layout/chevron1"/>
    <dgm:cxn modelId="{9055B56A-E96A-0742-8B02-969086173FA3}" type="presOf" srcId="{07947165-F71A-D84E-BD39-912E581C4CA0}" destId="{C9F7C5FD-4D90-5A4D-942A-56A88A067AD4}" srcOrd="0" destOrd="0" presId="urn:microsoft.com/office/officeart/2005/8/layout/chevron1"/>
    <dgm:cxn modelId="{A360FBA0-B24E-AC42-886D-AC9F781BB4C3}" srcId="{07947165-F71A-D84E-BD39-912E581C4CA0}" destId="{AF2A466B-DAA6-D545-80E9-C011607453EB}" srcOrd="0" destOrd="0" parTransId="{B6CED512-6E28-4842-85B0-6B48B5AF93B2}" sibTransId="{F5F57199-D4E7-F54D-8976-7634D9127662}"/>
    <dgm:cxn modelId="{A5AD7DCA-2E71-3744-A319-3AA8EE95221D}" srcId="{07947165-F71A-D84E-BD39-912E581C4CA0}" destId="{ABB5857B-FE74-CE43-AA53-DF75F4D2B843}" srcOrd="1" destOrd="0" parTransId="{1E88A72B-E1B7-AA44-8EA7-17658B1A8AC1}" sibTransId="{BD903876-CA4B-7441-8898-B4A770681391}"/>
    <dgm:cxn modelId="{D118D2CB-A8D2-6542-8994-9DEB1883400F}" type="presOf" srcId="{AF2A466B-DAA6-D545-80E9-C011607453EB}" destId="{03B681C4-05B8-814B-868E-C889C455A610}" srcOrd="0" destOrd="0" presId="urn:microsoft.com/office/officeart/2005/8/layout/chevron1"/>
    <dgm:cxn modelId="{01AE089C-5D6C-D748-BCAF-96ADA6CF79F9}" type="presParOf" srcId="{C9F7C5FD-4D90-5A4D-942A-56A88A067AD4}" destId="{03B681C4-05B8-814B-868E-C889C455A610}" srcOrd="0" destOrd="0" presId="urn:microsoft.com/office/officeart/2005/8/layout/chevron1"/>
    <dgm:cxn modelId="{0C063ED3-1050-7844-AFA3-3CB8332EBBFD}" type="presParOf" srcId="{C9F7C5FD-4D90-5A4D-942A-56A88A067AD4}" destId="{6FC31F03-D696-804E-8981-B4671500731B}" srcOrd="1" destOrd="0" presId="urn:microsoft.com/office/officeart/2005/8/layout/chevron1"/>
    <dgm:cxn modelId="{75B86504-B7CB-714F-AED8-CB942B67BB25}" type="presParOf" srcId="{C9F7C5FD-4D90-5A4D-942A-56A88A067AD4}" destId="{301AC0DE-18F0-6A4F-A11C-E039424366E6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681C4-05B8-814B-868E-C889C455A610}">
      <dsp:nvSpPr>
        <dsp:cNvPr id="0" name=""/>
        <dsp:cNvSpPr/>
      </dsp:nvSpPr>
      <dsp:spPr>
        <a:xfrm>
          <a:off x="7143" y="1855258"/>
          <a:ext cx="4270374" cy="170814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SAI demand-driven assessment</a:t>
          </a:r>
        </a:p>
      </dsp:txBody>
      <dsp:txXfrm>
        <a:off x="861218" y="1855258"/>
        <a:ext cx="2562225" cy="1708149"/>
      </dsp:txXfrm>
    </dsp:sp>
    <dsp:sp modelId="{301AC0DE-18F0-6A4F-A11C-E039424366E6}">
      <dsp:nvSpPr>
        <dsp:cNvPr id="0" name=""/>
        <dsp:cNvSpPr/>
      </dsp:nvSpPr>
      <dsp:spPr>
        <a:xfrm>
          <a:off x="3850481" y="1855258"/>
          <a:ext cx="4270374" cy="170814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6017" tIns="45339" rIns="45339" bIns="45339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Development of standards and guidance</a:t>
          </a:r>
        </a:p>
      </dsp:txBody>
      <dsp:txXfrm>
        <a:off x="4704556" y="1855258"/>
        <a:ext cx="2562225" cy="1708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E4322-B63C-4171-AC19-26E9213CB69F}" type="datetimeFigureOut">
              <a:rPr lang="pt-BR" smtClean="0"/>
              <a:t>25/06/18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9E554-787C-4CDE-A27C-3914CCB33089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1021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4D656-5ED0-4780-93FE-C8F14D969D11}" type="slidenum">
              <a:rPr lang="pt-BR" smtClean="0">
                <a:solidFill>
                  <a:prstClr val="black"/>
                </a:solidFill>
              </a:rPr>
              <a:pPr/>
              <a:t>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172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9E554-787C-4CDE-A27C-3914CCB33089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4204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9E554-787C-4CDE-A27C-3914CCB33089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3086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9E554-787C-4CDE-A27C-3914CCB33089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651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9E554-787C-4CDE-A27C-3914CCB33089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2904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9E554-787C-4CDE-A27C-3914CCB33089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1621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9E554-787C-4CDE-A27C-3914CCB33089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2880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9E554-787C-4CDE-A27C-3914CCB33089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762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  <a:p>
            <a:endParaRPr lang="en-GB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9E554-787C-4CDE-A27C-3914CCB33089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2581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9E554-787C-4CDE-A27C-3914CCB33089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4635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9E554-787C-4CDE-A27C-3914CCB33089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5551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9E554-787C-4CDE-A27C-3914CCB33089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0115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9E554-787C-4CDE-A27C-3914CCB33089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266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9E554-787C-4CDE-A27C-3914CCB33089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72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9E554-787C-4CDE-A27C-3914CCB33089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4121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25/06/18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6315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25/06/18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974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25/06/18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513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25/06/18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54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25/06/18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009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25/06/18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95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25/06/18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41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25/06/18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9880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25/06/18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308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25/06/18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3966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5F2F-4143-4AB7-803B-907EB1970032}" type="datetimeFigureOut">
              <a:rPr lang="pt-BR" smtClean="0"/>
              <a:t>25/06/18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51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95F2F-4143-4AB7-803B-907EB1970032}" type="datetimeFigureOut">
              <a:rPr lang="pt-BR" smtClean="0"/>
              <a:t>25/06/18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31DC0-25CC-4484-9016-B53D35289A6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802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dutraph@tcu.gov.br" TargetMode="External"/><Relationship Id="rId5" Type="http://schemas.openxmlformats.org/officeDocument/2006/relationships/hyperlink" Target="mailto:eca-psc@eca.europa.eu" TargetMode="External"/><Relationship Id="rId4" Type="http://schemas.openxmlformats.org/officeDocument/2006/relationships/hyperlink" Target="mailto:psc@tcu.gov.b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jpeg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50529" y="1153303"/>
            <a:ext cx="9664327" cy="2669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pt-BR" sz="8400" b="1" dirty="0" err="1">
                <a:solidFill>
                  <a:srgbClr val="6CA9B7"/>
                </a:solidFill>
              </a:rPr>
              <a:t>Strategic</a:t>
            </a:r>
            <a:r>
              <a:rPr lang="pt-BR" sz="8400" b="1" dirty="0">
                <a:solidFill>
                  <a:srgbClr val="6CA9B7"/>
                </a:solidFill>
              </a:rPr>
              <a:t> </a:t>
            </a:r>
            <a:r>
              <a:rPr lang="pt-BR" sz="8400" b="1" dirty="0" err="1">
                <a:solidFill>
                  <a:srgbClr val="6CA9B7"/>
                </a:solidFill>
              </a:rPr>
              <a:t>Development</a:t>
            </a:r>
            <a:r>
              <a:rPr lang="pt-BR" sz="8400" b="1" dirty="0">
                <a:solidFill>
                  <a:srgbClr val="6CA9B7"/>
                </a:solidFill>
              </a:rPr>
              <a:t> </a:t>
            </a:r>
            <a:r>
              <a:rPr lang="pt-BR" sz="8400" b="1" dirty="0" err="1">
                <a:solidFill>
                  <a:srgbClr val="6CA9B7"/>
                </a:solidFill>
              </a:rPr>
              <a:t>Plan</a:t>
            </a:r>
            <a:r>
              <a:rPr lang="pt-BR" sz="8400" b="1" dirty="0">
                <a:solidFill>
                  <a:srgbClr val="6CA9B7"/>
                </a:solidFill>
              </a:rPr>
              <a:t> for </a:t>
            </a:r>
            <a:r>
              <a:rPr lang="pt-BR" sz="8400" b="1" dirty="0" err="1">
                <a:solidFill>
                  <a:srgbClr val="6CA9B7"/>
                </a:solidFill>
              </a:rPr>
              <a:t>the</a:t>
            </a:r>
            <a:r>
              <a:rPr lang="pt-BR" sz="8400" b="1" dirty="0">
                <a:solidFill>
                  <a:srgbClr val="6CA9B7"/>
                </a:solidFill>
              </a:rPr>
              <a:t> IFPP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981" y="4263359"/>
            <a:ext cx="471487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82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bg2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200" y="460375"/>
            <a:ext cx="6197600" cy="32512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050" y="2082800"/>
            <a:ext cx="10121900" cy="26924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7737" y="5086349"/>
            <a:ext cx="7997710" cy="108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37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043" y="611650"/>
            <a:ext cx="979454" cy="136398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808314" y="1832665"/>
            <a:ext cx="10784427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7200" b="1" dirty="0" err="1">
                <a:solidFill>
                  <a:srgbClr val="6CA9B7"/>
                </a:solidFill>
              </a:rPr>
              <a:t>Strategic</a:t>
            </a:r>
            <a:r>
              <a:rPr lang="pt-BR" sz="7200" b="1" dirty="0">
                <a:solidFill>
                  <a:srgbClr val="6CA9B7"/>
                </a:solidFill>
              </a:rPr>
              <a:t> </a:t>
            </a:r>
            <a:r>
              <a:rPr lang="pt-BR" sz="7200" b="1" dirty="0" err="1">
                <a:solidFill>
                  <a:srgbClr val="6CA9B7"/>
                </a:solidFill>
              </a:rPr>
              <a:t>Development</a:t>
            </a:r>
            <a:r>
              <a:rPr lang="pt-BR" sz="7200" b="1" dirty="0">
                <a:solidFill>
                  <a:srgbClr val="6CA9B7"/>
                </a:solidFill>
              </a:rPr>
              <a:t> </a:t>
            </a:r>
            <a:r>
              <a:rPr lang="pt-BR" sz="7200" b="1" dirty="0" err="1">
                <a:solidFill>
                  <a:srgbClr val="6CA9B7"/>
                </a:solidFill>
              </a:rPr>
              <a:t>Plan</a:t>
            </a:r>
            <a:endParaRPr lang="pt-BR" sz="7200" b="1" dirty="0">
              <a:solidFill>
                <a:srgbClr val="6CA9B7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897812" y="2432830"/>
            <a:ext cx="964988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0" b="1" dirty="0" err="1">
                <a:solidFill>
                  <a:srgbClr val="D38D42"/>
                </a:solidFill>
              </a:rPr>
              <a:t>Consultation</a:t>
            </a:r>
            <a:endParaRPr lang="pt-BR" sz="14000" b="1" dirty="0">
              <a:solidFill>
                <a:srgbClr val="D38D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974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41102" y="1605074"/>
            <a:ext cx="5594480" cy="687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500"/>
              </a:lnSpc>
            </a:pPr>
            <a:r>
              <a:rPr lang="pt-BR" sz="4800" b="1" dirty="0">
                <a:solidFill>
                  <a:srgbClr val="6CA9B7"/>
                </a:solidFill>
              </a:rPr>
              <a:t>INTOSAI </a:t>
            </a:r>
            <a:r>
              <a:rPr lang="pt-BR" sz="4800" b="1" dirty="0" err="1">
                <a:solidFill>
                  <a:srgbClr val="6CA9B7"/>
                </a:solidFill>
              </a:rPr>
              <a:t>Value</a:t>
            </a:r>
            <a:r>
              <a:rPr lang="pt-BR" sz="4800" b="1" dirty="0">
                <a:solidFill>
                  <a:srgbClr val="6CA9B7"/>
                </a:solidFill>
              </a:rPr>
              <a:t> Chain: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608753" y="81551"/>
            <a:ext cx="2556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Consultation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021062A-E84F-A14C-92F6-0FCC92B592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2012792"/>
              </p:ext>
            </p:extLst>
          </p:nvPr>
        </p:nvGraphicFramePr>
        <p:xfrm>
          <a:off x="1823148" y="115698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71717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41102" y="1605074"/>
            <a:ext cx="3510898" cy="687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500"/>
              </a:lnSpc>
            </a:pPr>
            <a:r>
              <a:rPr lang="pt-BR" sz="4800" b="1" dirty="0" err="1">
                <a:solidFill>
                  <a:srgbClr val="6CA9B7"/>
                </a:solidFill>
              </a:rPr>
              <a:t>Opportunity</a:t>
            </a:r>
            <a:r>
              <a:rPr lang="pt-BR" sz="4800" b="1" dirty="0">
                <a:solidFill>
                  <a:srgbClr val="6CA9B7"/>
                </a:solidFill>
              </a:rPr>
              <a:t>: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608753" y="81551"/>
            <a:ext cx="2556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Consultation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aixaDeTexto 8">
            <a:extLst>
              <a:ext uri="{FF2B5EF4-FFF2-40B4-BE49-F238E27FC236}">
                <a16:creationId xmlns:a16="http://schemas.microsoft.com/office/drawing/2014/main" id="{273557FF-9459-0540-808B-5876CF769933}"/>
              </a:ext>
            </a:extLst>
          </p:cNvPr>
          <p:cNvSpPr txBox="1"/>
          <p:nvPr/>
        </p:nvSpPr>
        <p:spPr>
          <a:xfrm>
            <a:off x="434008" y="2523559"/>
            <a:ext cx="11907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6CA9B7"/>
                </a:solidFill>
              </a:rPr>
              <a:t>Raise awareness of the new framework</a:t>
            </a:r>
          </a:p>
        </p:txBody>
      </p:sp>
      <p:sp>
        <p:nvSpPr>
          <p:cNvPr id="7" name="CaixaDeTexto 8">
            <a:extLst>
              <a:ext uri="{FF2B5EF4-FFF2-40B4-BE49-F238E27FC236}">
                <a16:creationId xmlns:a16="http://schemas.microsoft.com/office/drawing/2014/main" id="{41A22B34-2EDF-334A-B0D6-2FD9B57F9F66}"/>
              </a:ext>
            </a:extLst>
          </p:cNvPr>
          <p:cNvSpPr txBox="1"/>
          <p:nvPr/>
        </p:nvSpPr>
        <p:spPr>
          <a:xfrm>
            <a:off x="2097155" y="4965567"/>
            <a:ext cx="9929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6CA9B7"/>
                </a:solidFill>
              </a:rPr>
              <a:t>Get feedback on the use of the framework by SAIs</a:t>
            </a:r>
          </a:p>
        </p:txBody>
      </p:sp>
      <p:sp>
        <p:nvSpPr>
          <p:cNvPr id="8" name="CaixaDeTexto 8">
            <a:extLst>
              <a:ext uri="{FF2B5EF4-FFF2-40B4-BE49-F238E27FC236}">
                <a16:creationId xmlns:a16="http://schemas.microsoft.com/office/drawing/2014/main" id="{93703CD8-FFFA-8D4E-90E5-0C76F2E3DA72}"/>
              </a:ext>
            </a:extLst>
          </p:cNvPr>
          <p:cNvSpPr txBox="1"/>
          <p:nvPr/>
        </p:nvSpPr>
        <p:spPr>
          <a:xfrm>
            <a:off x="1335157" y="3400751"/>
            <a:ext cx="9776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6CA9B7"/>
                </a:solidFill>
              </a:rPr>
              <a:t>Have SAIs get more involved in INTOSAI standard</a:t>
            </a:r>
          </a:p>
          <a:p>
            <a:r>
              <a:rPr lang="en-US" sz="3600" b="1" dirty="0">
                <a:solidFill>
                  <a:srgbClr val="6CA9B7"/>
                </a:solidFill>
              </a:rPr>
              <a:t>setting process</a:t>
            </a:r>
          </a:p>
        </p:txBody>
      </p:sp>
    </p:spTree>
    <p:extLst>
      <p:ext uri="{BB962C8B-B14F-4D97-AF65-F5344CB8AC3E}">
        <p14:creationId xmlns:p14="http://schemas.microsoft.com/office/powerpoint/2010/main" val="1545008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608753" y="81551"/>
            <a:ext cx="2556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Consultation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aixaDeTexto 8">
            <a:extLst>
              <a:ext uri="{FF2B5EF4-FFF2-40B4-BE49-F238E27FC236}">
                <a16:creationId xmlns:a16="http://schemas.microsoft.com/office/drawing/2014/main" id="{93703CD8-FFFA-8D4E-90E5-0C76F2E3DA72}"/>
              </a:ext>
            </a:extLst>
          </p:cNvPr>
          <p:cNvSpPr txBox="1"/>
          <p:nvPr/>
        </p:nvSpPr>
        <p:spPr>
          <a:xfrm>
            <a:off x="998752" y="1170866"/>
            <a:ext cx="977679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6CA9B7"/>
                </a:solidFill>
              </a:rPr>
              <a:t>Our questions:</a:t>
            </a:r>
          </a:p>
          <a:p>
            <a:endParaRPr lang="en-US" sz="4500" b="1" dirty="0">
              <a:solidFill>
                <a:srgbClr val="6CA9B7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4500" b="1" dirty="0">
                <a:solidFill>
                  <a:srgbClr val="6CA9B7"/>
                </a:solidFill>
              </a:rPr>
              <a:t>ISSAI implementation</a:t>
            </a:r>
          </a:p>
          <a:p>
            <a:pPr marL="571500" indent="-571500">
              <a:buFontTx/>
              <a:buChar char="-"/>
            </a:pPr>
            <a:r>
              <a:rPr lang="en-US" sz="4500" b="1" dirty="0">
                <a:solidFill>
                  <a:srgbClr val="6CA9B7"/>
                </a:solidFill>
              </a:rPr>
              <a:t>Performance assessment</a:t>
            </a:r>
          </a:p>
          <a:p>
            <a:pPr marL="571500" indent="-571500">
              <a:buFontTx/>
              <a:buChar char="-"/>
            </a:pPr>
            <a:r>
              <a:rPr lang="en-US" sz="4500" b="1" dirty="0">
                <a:solidFill>
                  <a:srgbClr val="6CA9B7"/>
                </a:solidFill>
              </a:rPr>
              <a:t>Identified needs and priorities</a:t>
            </a:r>
          </a:p>
        </p:txBody>
      </p:sp>
    </p:spTree>
    <p:extLst>
      <p:ext uri="{BB962C8B-B14F-4D97-AF65-F5344CB8AC3E}">
        <p14:creationId xmlns:p14="http://schemas.microsoft.com/office/powerpoint/2010/main" val="3717037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10819" y="1210220"/>
            <a:ext cx="4459554" cy="961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500"/>
              </a:lnSpc>
            </a:pPr>
            <a:r>
              <a:rPr lang="pt-BR" sz="7200" b="1" dirty="0" err="1">
                <a:solidFill>
                  <a:srgbClr val="6CA9B7"/>
                </a:solidFill>
              </a:rPr>
              <a:t>Thank</a:t>
            </a:r>
            <a:r>
              <a:rPr lang="pt-BR" sz="7200" b="1" dirty="0">
                <a:solidFill>
                  <a:srgbClr val="6CA9B7"/>
                </a:solidFill>
              </a:rPr>
              <a:t> </a:t>
            </a:r>
            <a:r>
              <a:rPr lang="pt-BR" sz="7200" b="1" dirty="0" err="1">
                <a:solidFill>
                  <a:srgbClr val="6CA9B7"/>
                </a:solidFill>
              </a:rPr>
              <a:t>you</a:t>
            </a:r>
            <a:r>
              <a:rPr lang="pt-BR" sz="7200" b="1" dirty="0">
                <a:solidFill>
                  <a:srgbClr val="6CA9B7"/>
                </a:solidFill>
              </a:rPr>
              <a:t>!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914427" y="2450887"/>
            <a:ext cx="77496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PSC Secretariat </a:t>
            </a: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psc@tcu.gov.br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eca-psc@eca.europa.eu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810819" y="5604669"/>
            <a:ext cx="7749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Paula Hebling Dutra</a:t>
            </a: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hlinkClick r:id="rId6"/>
              </a:rPr>
              <a:t>dutraph@tcu.gov.br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723" y="4787633"/>
            <a:ext cx="3737746" cy="114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23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071750" y="-59923"/>
            <a:ext cx="8494185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0" b="1" dirty="0">
                <a:solidFill>
                  <a:srgbClr val="FCA100"/>
                </a:solidFill>
              </a:rPr>
              <a:t>TOPICS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4" y="1827146"/>
            <a:ext cx="11532249" cy="449493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49118" y="2638285"/>
            <a:ext cx="17416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 err="1">
                <a:solidFill>
                  <a:srgbClr val="6CA9B7"/>
                </a:solidFill>
              </a:rPr>
              <a:t>What</a:t>
            </a:r>
            <a:r>
              <a:rPr lang="pt-BR" sz="3600" b="1" dirty="0">
                <a:solidFill>
                  <a:srgbClr val="6CA9B7"/>
                </a:solidFill>
              </a:rPr>
              <a:t> </a:t>
            </a:r>
            <a:r>
              <a:rPr lang="pt-BR" sz="3600" b="1" dirty="0" err="1">
                <a:solidFill>
                  <a:srgbClr val="6CA9B7"/>
                </a:solidFill>
              </a:rPr>
              <a:t>is</a:t>
            </a:r>
            <a:r>
              <a:rPr lang="pt-BR" sz="3600" b="1" dirty="0">
                <a:solidFill>
                  <a:srgbClr val="6CA9B7"/>
                </a:solidFill>
              </a:rPr>
              <a:t> </a:t>
            </a:r>
          </a:p>
          <a:p>
            <a:pPr algn="ctr"/>
            <a:r>
              <a:rPr lang="pt-BR" sz="3600" b="1" dirty="0" err="1">
                <a:solidFill>
                  <a:srgbClr val="6CA9B7"/>
                </a:solidFill>
              </a:rPr>
              <a:t>the</a:t>
            </a:r>
            <a:r>
              <a:rPr lang="pt-BR" sz="3600" b="1" dirty="0">
                <a:solidFill>
                  <a:srgbClr val="6CA9B7"/>
                </a:solidFill>
              </a:rPr>
              <a:t> SDP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854064" y="5117200"/>
            <a:ext cx="22863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dirty="0" err="1">
                <a:solidFill>
                  <a:srgbClr val="6CA9B7"/>
                </a:solidFill>
              </a:rPr>
              <a:t>Process</a:t>
            </a:r>
            <a:r>
              <a:rPr lang="pt-BR" sz="3600" b="1" dirty="0">
                <a:solidFill>
                  <a:srgbClr val="6CA9B7"/>
                </a:solidFill>
              </a:rPr>
              <a:t> for</a:t>
            </a:r>
          </a:p>
          <a:p>
            <a:pPr algn="ctr"/>
            <a:r>
              <a:rPr lang="pt-BR" sz="3600" b="1" dirty="0">
                <a:solidFill>
                  <a:srgbClr val="6CA9B7"/>
                </a:solidFill>
              </a:rPr>
              <a:t>new SDP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9439940" y="4223684"/>
            <a:ext cx="2622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err="1">
                <a:solidFill>
                  <a:srgbClr val="6CA9B7"/>
                </a:solidFill>
              </a:rPr>
              <a:t>Consultation</a:t>
            </a:r>
            <a:endParaRPr lang="pt-BR" sz="3600" b="1" dirty="0">
              <a:solidFill>
                <a:srgbClr val="6CA9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10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to 11">
            <a:extLst>
              <a:ext uri="{FF2B5EF4-FFF2-40B4-BE49-F238E27FC236}">
                <a16:creationId xmlns:a16="http://schemas.microsoft.com/office/drawing/2014/main" id="{AD77C989-3E09-0F4E-BC8D-35BAF9BC9F6C}"/>
              </a:ext>
            </a:extLst>
          </p:cNvPr>
          <p:cNvCxnSpPr/>
          <p:nvPr/>
        </p:nvCxnSpPr>
        <p:spPr>
          <a:xfrm flipH="1">
            <a:off x="4146357" y="5091910"/>
            <a:ext cx="2722417" cy="0"/>
          </a:xfrm>
          <a:prstGeom prst="line">
            <a:avLst/>
          </a:prstGeom>
          <a:ln w="57150">
            <a:solidFill>
              <a:srgbClr val="D38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5041102" y="1605074"/>
            <a:ext cx="6148158" cy="1264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500"/>
              </a:lnSpc>
            </a:pPr>
            <a:r>
              <a:rPr lang="pt-BR" sz="4800" b="1" dirty="0">
                <a:solidFill>
                  <a:srgbClr val="6CA9B7"/>
                </a:solidFill>
              </a:rPr>
              <a:t>General </a:t>
            </a:r>
            <a:r>
              <a:rPr lang="pt-BR" sz="4800" b="1" dirty="0" err="1">
                <a:solidFill>
                  <a:srgbClr val="6CA9B7"/>
                </a:solidFill>
              </a:rPr>
              <a:t>Strategy</a:t>
            </a:r>
            <a:endParaRPr lang="pt-BR" sz="4800" b="1" dirty="0">
              <a:solidFill>
                <a:srgbClr val="6CA9B7"/>
              </a:solidFill>
            </a:endParaRPr>
          </a:p>
          <a:p>
            <a:pPr>
              <a:lnSpc>
                <a:spcPts val="4500"/>
              </a:lnSpc>
            </a:pPr>
            <a:r>
              <a:rPr lang="pt-BR" sz="4800" b="1" dirty="0">
                <a:solidFill>
                  <a:srgbClr val="6CA9B7"/>
                </a:solidFill>
              </a:rPr>
              <a:t>+ </a:t>
            </a:r>
            <a:r>
              <a:rPr lang="pt-BR" sz="4800" b="1" dirty="0" err="1">
                <a:solidFill>
                  <a:srgbClr val="6CA9B7"/>
                </a:solidFill>
              </a:rPr>
              <a:t>Working</a:t>
            </a:r>
            <a:r>
              <a:rPr lang="pt-BR" sz="4800" b="1" dirty="0">
                <a:solidFill>
                  <a:srgbClr val="6CA9B7"/>
                </a:solidFill>
              </a:rPr>
              <a:t> </a:t>
            </a:r>
            <a:r>
              <a:rPr lang="pt-BR" sz="4800" b="1" dirty="0" err="1">
                <a:solidFill>
                  <a:srgbClr val="6CA9B7"/>
                </a:solidFill>
              </a:rPr>
              <a:t>Plan</a:t>
            </a:r>
            <a:r>
              <a:rPr lang="pt-BR" sz="4800" b="1" dirty="0">
                <a:solidFill>
                  <a:srgbClr val="6CA9B7"/>
                </a:solidFill>
              </a:rPr>
              <a:t> for IFPP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678633" y="3246355"/>
            <a:ext cx="2650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planning tool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608753" y="81551"/>
            <a:ext cx="5356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Strategic Development Plan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273648" y="3999815"/>
            <a:ext cx="56753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lists all projects - “stage zero”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" name="Conector reto 8"/>
          <p:cNvCxnSpPr/>
          <p:nvPr/>
        </p:nvCxnSpPr>
        <p:spPr>
          <a:xfrm flipH="1">
            <a:off x="3709939" y="3574471"/>
            <a:ext cx="1797627" cy="0"/>
          </a:xfrm>
          <a:prstGeom prst="line">
            <a:avLst/>
          </a:prstGeom>
          <a:ln w="57150">
            <a:solidFill>
              <a:srgbClr val="D38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H="1">
            <a:off x="3424191" y="4400552"/>
            <a:ext cx="2722417" cy="0"/>
          </a:xfrm>
          <a:prstGeom prst="line">
            <a:avLst/>
          </a:prstGeom>
          <a:ln w="57150">
            <a:solidFill>
              <a:srgbClr val="D38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674" y="1633537"/>
            <a:ext cx="2849457" cy="388186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494" y="151052"/>
            <a:ext cx="364305" cy="507328"/>
          </a:xfrm>
          <a:prstGeom prst="rect">
            <a:avLst/>
          </a:prstGeom>
        </p:spPr>
      </p:pic>
      <p:sp>
        <p:nvSpPr>
          <p:cNvPr id="13" name="CaixaDeTexto 7">
            <a:extLst>
              <a:ext uri="{FF2B5EF4-FFF2-40B4-BE49-F238E27FC236}">
                <a16:creationId xmlns:a16="http://schemas.microsoft.com/office/drawing/2014/main" id="{2814CAB5-36CA-1146-A4BE-19DAB1FC019A}"/>
              </a:ext>
            </a:extLst>
          </p:cNvPr>
          <p:cNvSpPr txBox="1"/>
          <p:nvPr/>
        </p:nvSpPr>
        <p:spPr>
          <a:xfrm>
            <a:off x="6827821" y="4685901"/>
            <a:ext cx="4311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coordination</a:t>
            </a: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work</a:t>
            </a:r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4397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41102" y="1605074"/>
            <a:ext cx="4416594" cy="687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500"/>
              </a:lnSpc>
            </a:pPr>
            <a:r>
              <a:rPr lang="pt-BR" sz="4800" b="1" dirty="0">
                <a:solidFill>
                  <a:srgbClr val="6CA9B7"/>
                </a:solidFill>
              </a:rPr>
              <a:t>2017 – 2019 SDP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678633" y="3246355"/>
            <a:ext cx="5683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objective: migration into IFPP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608753" y="81551"/>
            <a:ext cx="5356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Strategic Development Plan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273648" y="3999815"/>
            <a:ext cx="3024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revised in 2017</a:t>
            </a:r>
            <a:endParaRPr lang="pt-B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" name="Conector reto 8"/>
          <p:cNvCxnSpPr/>
          <p:nvPr/>
        </p:nvCxnSpPr>
        <p:spPr>
          <a:xfrm flipH="1">
            <a:off x="3709939" y="3574471"/>
            <a:ext cx="1797627" cy="0"/>
          </a:xfrm>
          <a:prstGeom prst="line">
            <a:avLst/>
          </a:prstGeom>
          <a:ln w="57150">
            <a:solidFill>
              <a:srgbClr val="D38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H="1">
            <a:off x="3424191" y="4400552"/>
            <a:ext cx="2722417" cy="0"/>
          </a:xfrm>
          <a:prstGeom prst="line">
            <a:avLst/>
          </a:prstGeom>
          <a:ln w="57150">
            <a:solidFill>
              <a:srgbClr val="D38D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674" y="1633537"/>
            <a:ext cx="2849457" cy="388186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494" y="151052"/>
            <a:ext cx="364305" cy="50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66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043" y="611650"/>
            <a:ext cx="979454" cy="136398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808314" y="1832665"/>
            <a:ext cx="10784427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t-BR" sz="7200" b="1" dirty="0" err="1">
                <a:solidFill>
                  <a:srgbClr val="6CA9B7"/>
                </a:solidFill>
              </a:rPr>
              <a:t>Strategic</a:t>
            </a:r>
            <a:r>
              <a:rPr lang="pt-BR" sz="7200" b="1" dirty="0">
                <a:solidFill>
                  <a:srgbClr val="6CA9B7"/>
                </a:solidFill>
              </a:rPr>
              <a:t> </a:t>
            </a:r>
            <a:r>
              <a:rPr lang="pt-BR" sz="7200" b="1" dirty="0" err="1">
                <a:solidFill>
                  <a:srgbClr val="6CA9B7"/>
                </a:solidFill>
              </a:rPr>
              <a:t>Development</a:t>
            </a:r>
            <a:r>
              <a:rPr lang="pt-BR" sz="7200" b="1" dirty="0">
                <a:solidFill>
                  <a:srgbClr val="6CA9B7"/>
                </a:solidFill>
              </a:rPr>
              <a:t> </a:t>
            </a:r>
            <a:r>
              <a:rPr lang="pt-BR" sz="7200" b="1" dirty="0" err="1">
                <a:solidFill>
                  <a:srgbClr val="6CA9B7"/>
                </a:solidFill>
              </a:rPr>
              <a:t>Plan</a:t>
            </a:r>
            <a:endParaRPr lang="pt-BR" sz="7200" b="1" dirty="0">
              <a:solidFill>
                <a:srgbClr val="6CA9B7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897812" y="2432830"/>
            <a:ext cx="882966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0" b="1" dirty="0">
                <a:solidFill>
                  <a:srgbClr val="D38D42"/>
                </a:solidFill>
              </a:rPr>
              <a:t>2020 - 2025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447418" y="4254010"/>
            <a:ext cx="30295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Process</a:t>
            </a:r>
            <a:endParaRPr lang="pt-BR" sz="7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5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bg2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00" y="565151"/>
            <a:ext cx="4483100" cy="26416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807" y="315914"/>
            <a:ext cx="4685351" cy="310515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032" y="3527425"/>
            <a:ext cx="4737100" cy="29464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3807" y="3642518"/>
            <a:ext cx="4205365" cy="271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48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0">
              <a:schemeClr val="bg2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895" y="2786063"/>
            <a:ext cx="4546099" cy="356711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5463" y="-322263"/>
            <a:ext cx="6854866" cy="367982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295" y="2486025"/>
            <a:ext cx="499649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0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C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5750" y="-228600"/>
            <a:ext cx="10822782" cy="721518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6962" y="803272"/>
            <a:ext cx="2413000" cy="2794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3026" y="614361"/>
            <a:ext cx="5995085" cy="504031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1400" y="5843584"/>
            <a:ext cx="24892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26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26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8" y="1446420"/>
            <a:ext cx="10844213" cy="505000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1513" y="360362"/>
            <a:ext cx="3467100" cy="2794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2688" y="2900362"/>
            <a:ext cx="1372114" cy="338454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9767" y="217484"/>
            <a:ext cx="6165751" cy="34147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5063" y="1283490"/>
            <a:ext cx="16256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368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164</Words>
  <Application>Microsoft Macintosh PowerPoint</Application>
  <PresentationFormat>Widescreen</PresentationFormat>
  <Paragraphs>65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TCU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Carolina Barreto Ribeiro Alvarenga</dc:creator>
  <cp:lastModifiedBy/>
  <cp:revision>104</cp:revision>
  <dcterms:created xsi:type="dcterms:W3CDTF">2017-08-14T21:15:23Z</dcterms:created>
  <dcterms:modified xsi:type="dcterms:W3CDTF">2018-06-25T10:59:48Z</dcterms:modified>
</cp:coreProperties>
</file>