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86" r:id="rId3"/>
    <p:sldId id="278" r:id="rId4"/>
    <p:sldId id="279" r:id="rId5"/>
    <p:sldId id="280" r:id="rId6"/>
    <p:sldId id="284" r:id="rId7"/>
    <p:sldId id="285" r:id="rId8"/>
    <p:sldId id="281" r:id="rId9"/>
    <p:sldId id="28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25/06/18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1" name="Oval 10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4" name="Picture 23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1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3" name="Oval 12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9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5" name="Picture 24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6" name="Picture 25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3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x-none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x-non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25/06/18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9" y="255293"/>
            <a:ext cx="1372820" cy="1284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osaicommunity.net/" TargetMode="External"/><Relationship Id="rId3" Type="http://schemas.openxmlformats.org/officeDocument/2006/relationships/hyperlink" Target="http://www.intosaiporta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saiportal.org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osaicommunity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937" y="2213666"/>
            <a:ext cx="7772400" cy="824065"/>
          </a:xfrm>
        </p:spPr>
        <p:txBody>
          <a:bodyPr>
            <a:noAutofit/>
          </a:bodyPr>
          <a:lstStyle/>
          <a:p>
            <a:r>
              <a:rPr lang="en-IN" sz="4000" dirty="0" smtClean="0"/>
              <a:t>INTOSAI </a:t>
            </a:r>
            <a:r>
              <a:rPr lang="en-IN" sz="4000" dirty="0"/>
              <a:t>Community Portal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KSC Chair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791"/>
            <a:ext cx="10515600" cy="1197138"/>
          </a:xfrm>
        </p:spPr>
        <p:txBody>
          <a:bodyPr>
            <a:noAutofit/>
          </a:bodyPr>
          <a:lstStyle/>
          <a:p>
            <a:r>
              <a:rPr lang="en-IN" sz="3200" dirty="0" smtClean="0"/>
              <a:t>INTOSAI </a:t>
            </a:r>
            <a:r>
              <a:rPr lang="en-IN" sz="3200" dirty="0"/>
              <a:t>Community  Portal</a:t>
            </a:r>
            <a:br>
              <a:rPr lang="en-IN" sz="3200" dirty="0"/>
            </a:br>
            <a:r>
              <a:rPr lang="en-US" sz="3200" u="sng" dirty="0" smtClean="0">
                <a:hlinkClick r:id="rId2"/>
              </a:rPr>
              <a:t>www.intosaicommunity.net</a:t>
            </a:r>
            <a:r>
              <a:rPr lang="en-US" sz="3200" dirty="0" smtClean="0"/>
              <a:t> </a:t>
            </a:r>
            <a:r>
              <a:rPr lang="en-US" sz="3200" dirty="0"/>
              <a:t>or </a:t>
            </a:r>
            <a:r>
              <a:rPr lang="en-US" sz="3200" u="sng" dirty="0">
                <a:hlinkClick r:id="rId3"/>
              </a:rPr>
              <a:t>www.intosaiportal.org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79" y="1430727"/>
            <a:ext cx="10799121" cy="542727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Initiative </a:t>
            </a:r>
            <a:r>
              <a:rPr lang="en-IN" dirty="0"/>
              <a:t>of KSC and </a:t>
            </a:r>
            <a:r>
              <a:rPr lang="en-IN" dirty="0" smtClean="0"/>
              <a:t>IDI</a:t>
            </a:r>
          </a:p>
          <a:p>
            <a:r>
              <a:rPr lang="en-IN" dirty="0"/>
              <a:t>S</a:t>
            </a:r>
            <a:r>
              <a:rPr lang="en-IN" dirty="0" smtClean="0"/>
              <a:t>ingle </a:t>
            </a:r>
            <a:r>
              <a:rPr lang="en-IN" dirty="0"/>
              <a:t>window </a:t>
            </a:r>
            <a:r>
              <a:rPr lang="en-IN" dirty="0" smtClean="0"/>
              <a:t>on </a:t>
            </a:r>
            <a:r>
              <a:rPr lang="en-IN" dirty="0"/>
              <a:t>the activities of </a:t>
            </a:r>
            <a:r>
              <a:rPr lang="en-IN" dirty="0" smtClean="0"/>
              <a:t>KSC &amp; its 11 Working Groups</a:t>
            </a:r>
            <a:endParaRPr lang="en-IN" dirty="0"/>
          </a:p>
          <a:p>
            <a:r>
              <a:rPr lang="en-IN" dirty="0" smtClean="0"/>
              <a:t>Main features</a:t>
            </a:r>
          </a:p>
          <a:p>
            <a:pPr lvl="1"/>
            <a:r>
              <a:rPr lang="en-IN" dirty="0" smtClean="0"/>
              <a:t>Register on the portal</a:t>
            </a:r>
          </a:p>
          <a:p>
            <a:pPr lvl="1"/>
            <a:r>
              <a:rPr lang="en-IN" dirty="0" smtClean="0"/>
              <a:t>Request a video conference</a:t>
            </a:r>
          </a:p>
          <a:p>
            <a:pPr lvl="1"/>
            <a:r>
              <a:rPr lang="en-IN" dirty="0" smtClean="0"/>
              <a:t>Write a blog</a:t>
            </a:r>
          </a:p>
          <a:p>
            <a:pPr lvl="1"/>
            <a:r>
              <a:rPr lang="en-IN" dirty="0" smtClean="0"/>
              <a:t>Start a chat</a:t>
            </a:r>
          </a:p>
          <a:p>
            <a:pPr lvl="1"/>
            <a:r>
              <a:rPr lang="en-IN" dirty="0" smtClean="0"/>
              <a:t>Particpate in Community of Practice</a:t>
            </a:r>
          </a:p>
          <a:p>
            <a:pPr lvl="1"/>
            <a:r>
              <a:rPr lang="en-IN" dirty="0" smtClean="0"/>
              <a:t>Article for Library</a:t>
            </a:r>
          </a:p>
          <a:p>
            <a:pPr lvl="1"/>
            <a:r>
              <a:rPr lang="en-IN" dirty="0" smtClean="0"/>
              <a:t>Post an exposure draft</a:t>
            </a:r>
          </a:p>
          <a:p>
            <a:pPr lvl="1"/>
            <a:r>
              <a:rPr lang="en-IN" dirty="0" smtClean="0"/>
              <a:t>Post an event in the Calendar</a:t>
            </a:r>
          </a:p>
          <a:p>
            <a:pPr lvl="1"/>
            <a:r>
              <a:rPr lang="en-IN" dirty="0" smtClean="0"/>
              <a:t>Post a video/ photo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24519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832" y="56266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INTOSAI Community  Portal</a:t>
            </a:r>
            <a:br>
              <a:rPr lang="en-IN" sz="4000" dirty="0" smtClean="0"/>
            </a:br>
            <a:r>
              <a:rPr lang="en-US" sz="2700" dirty="0" smtClean="0"/>
              <a:t>(</a:t>
            </a:r>
            <a:r>
              <a:rPr lang="en-US" sz="2700" u="sng" dirty="0">
                <a:hlinkClick r:id="rId2"/>
              </a:rPr>
              <a:t>www.intosaicommunity.net</a:t>
            </a:r>
            <a:r>
              <a:rPr lang="en-US" sz="2700" dirty="0"/>
              <a:t> or </a:t>
            </a:r>
            <a:r>
              <a:rPr lang="en-US" sz="2700" u="sng" dirty="0">
                <a:hlinkClick r:id="rId3"/>
              </a:rPr>
              <a:t>www.intosaiportal.org</a:t>
            </a:r>
            <a:r>
              <a:rPr lang="en-US" sz="2700" dirty="0"/>
              <a:t> )</a:t>
            </a:r>
            <a:endParaRPr lang="en-IN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35" y="1952525"/>
            <a:ext cx="5474532" cy="4905475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</a:t>
            </a:r>
            <a:r>
              <a:rPr lang="en-US" sz="2800" dirty="0" smtClean="0"/>
              <a:t>entral </a:t>
            </a:r>
            <a:r>
              <a:rPr lang="en-US" sz="2800" dirty="0"/>
              <a:t>repository of </a:t>
            </a:r>
            <a:r>
              <a:rPr lang="en-US" sz="2800" dirty="0" smtClean="0"/>
              <a:t>information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I</a:t>
            </a:r>
            <a:r>
              <a:rPr lang="en-US" sz="2800" dirty="0" smtClean="0"/>
              <a:t>nformation on Working Groups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Separate page for SCEI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Hosts </a:t>
            </a:r>
            <a:r>
              <a:rPr lang="en-US" sz="2800" dirty="0" smtClean="0"/>
              <a:t>Communities of Practice (closed groups) to facilitate </a:t>
            </a:r>
            <a:r>
              <a:rPr lang="en-US" sz="2800" dirty="0" smtClean="0"/>
              <a:t>virtual meetings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Provision for polls, surveys, </a:t>
            </a:r>
            <a:r>
              <a:rPr lang="en-US" sz="2800" dirty="0" smtClean="0"/>
              <a:t>n</a:t>
            </a:r>
            <a:r>
              <a:rPr lang="en-US" sz="2800" dirty="0" smtClean="0"/>
              <a:t>ews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Exposure Drafts</a:t>
            </a:r>
            <a:endParaRPr lang="en-US" sz="2800" dirty="0" smtClean="0"/>
          </a:p>
          <a:p>
            <a:pPr marL="4572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675757"/>
            <a:ext cx="2895600" cy="4571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4" t="8999" r="1904" b="5523"/>
          <a:stretch/>
        </p:blipFill>
        <p:spPr>
          <a:xfrm>
            <a:off x="6473537" y="2057400"/>
            <a:ext cx="5372100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8" y="621747"/>
            <a:ext cx="8032174" cy="850106"/>
          </a:xfrm>
        </p:spPr>
        <p:txBody>
          <a:bodyPr>
            <a:noAutofit/>
          </a:bodyPr>
          <a:lstStyle/>
          <a:p>
            <a:r>
              <a:rPr lang="en-IN" sz="3600" dirty="0" smtClean="0"/>
              <a:t>Auditor Centric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47" y="1708113"/>
            <a:ext cx="5794940" cy="5022143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sz="3200" dirty="0" smtClean="0"/>
              <a:t>To </a:t>
            </a:r>
            <a:r>
              <a:rPr lang="en-US" sz="3200" dirty="0"/>
              <a:t>cater to </a:t>
            </a:r>
            <a:r>
              <a:rPr lang="en-US" sz="3200" dirty="0" smtClean="0"/>
              <a:t>needs </a:t>
            </a:r>
            <a:r>
              <a:rPr lang="en-US" sz="3200" dirty="0"/>
              <a:t>of </a:t>
            </a:r>
            <a:r>
              <a:rPr lang="en-US" sz="3200" dirty="0" smtClean="0"/>
              <a:t>field </a:t>
            </a:r>
            <a:r>
              <a:rPr lang="en-US" sz="3200" dirty="0"/>
              <a:t>practitioner of public </a:t>
            </a:r>
            <a:r>
              <a:rPr lang="en-US" sz="3200" dirty="0" smtClean="0"/>
              <a:t>auditing</a:t>
            </a:r>
          </a:p>
          <a:p>
            <a:pPr marL="342900" lvl="2" indent="-342900" algn="just"/>
            <a:r>
              <a:rPr lang="en-US" sz="3200" dirty="0" smtClean="0"/>
              <a:t>Knowledge </a:t>
            </a:r>
            <a:r>
              <a:rPr lang="en-US" sz="3200" dirty="0" smtClean="0"/>
              <a:t>Centre: access </a:t>
            </a:r>
            <a:r>
              <a:rPr lang="en-US" sz="3200" dirty="0"/>
              <a:t>to guidance, compendiums and best practices all around the world </a:t>
            </a:r>
            <a:endParaRPr lang="en-US" sz="3200" dirty="0" smtClean="0"/>
          </a:p>
          <a:p>
            <a:pPr marL="342900" lvl="2" indent="-342900" algn="just"/>
            <a:r>
              <a:rPr lang="en-US" sz="3200" dirty="0" smtClean="0"/>
              <a:t>Provision for </a:t>
            </a:r>
            <a:r>
              <a:rPr lang="en-US" sz="3200" dirty="0" smtClean="0"/>
              <a:t>Q &amp; A: auditors may </a:t>
            </a:r>
            <a:r>
              <a:rPr lang="en-US" sz="3200" dirty="0" smtClean="0"/>
              <a:t>seek and provide answers on </a:t>
            </a:r>
            <a:r>
              <a:rPr lang="en-US" sz="3200" dirty="0"/>
              <a:t>different areas of public </a:t>
            </a:r>
            <a:r>
              <a:rPr lang="en-US" sz="3200" dirty="0" smtClean="0"/>
              <a:t>auditing</a:t>
            </a:r>
            <a:endParaRPr lang="en-US" sz="3200" dirty="0"/>
          </a:p>
          <a:p>
            <a:pPr lvl="0" algn="just"/>
            <a:endParaRPr lang="en-US" sz="2800" dirty="0" smtClean="0"/>
          </a:p>
          <a:p>
            <a:pPr lvl="0" algn="just"/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986" r="1503" b="5388"/>
          <a:stretch/>
        </p:blipFill>
        <p:spPr>
          <a:xfrm>
            <a:off x="6307283" y="1976313"/>
            <a:ext cx="5600700" cy="38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623739"/>
            <a:ext cx="7969324" cy="850106"/>
          </a:xfrm>
        </p:spPr>
        <p:txBody>
          <a:bodyPr>
            <a:normAutofit/>
          </a:bodyPr>
          <a:lstStyle/>
          <a:p>
            <a:r>
              <a:rPr lang="en-IN" sz="4000" dirty="0"/>
              <a:t>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39" y="1941701"/>
            <a:ext cx="5601062" cy="4262982"/>
          </a:xfrm>
        </p:spPr>
        <p:txBody>
          <a:bodyPr>
            <a:noAutofit/>
          </a:bodyPr>
          <a:lstStyle/>
          <a:p>
            <a:pPr lvl="0" algn="just"/>
            <a:r>
              <a:rPr lang="en-US" sz="3200" dirty="0"/>
              <a:t>Multilingual </a:t>
            </a:r>
            <a:r>
              <a:rPr lang="en-US" sz="3200" dirty="0" smtClean="0"/>
              <a:t>support– </a:t>
            </a:r>
            <a:r>
              <a:rPr lang="en-US" sz="3200" dirty="0"/>
              <a:t>a</a:t>
            </a:r>
            <a:r>
              <a:rPr lang="en-US" sz="3200" dirty="0" smtClean="0"/>
              <a:t>ll </a:t>
            </a:r>
            <a:r>
              <a:rPr lang="en-US" sz="3200" dirty="0"/>
              <a:t>INTOSAI languages</a:t>
            </a:r>
          </a:p>
          <a:p>
            <a:pPr algn="just"/>
            <a:r>
              <a:rPr lang="en-US" sz="3200" dirty="0" smtClean="0"/>
              <a:t>In- </a:t>
            </a:r>
            <a:r>
              <a:rPr lang="en-US" sz="3200" dirty="0"/>
              <a:t>built  video conference facility and recording of </a:t>
            </a:r>
            <a:r>
              <a:rPr lang="en-US" sz="3200" dirty="0" smtClean="0"/>
              <a:t>virtual </a:t>
            </a:r>
            <a:r>
              <a:rPr lang="en-US" sz="3200" dirty="0"/>
              <a:t>meetings </a:t>
            </a:r>
          </a:p>
          <a:p>
            <a:pPr lvl="0" fontAlgn="base"/>
            <a:r>
              <a:rPr lang="en-US" sz="3200" dirty="0" smtClean="0"/>
              <a:t>Multiple </a:t>
            </a:r>
            <a:r>
              <a:rPr lang="en-US" sz="3200" dirty="0"/>
              <a:t>Chat </a:t>
            </a:r>
            <a:r>
              <a:rPr lang="en-US" sz="3200" dirty="0" smtClean="0"/>
              <a:t>forums</a:t>
            </a:r>
          </a:p>
          <a:p>
            <a:pPr lvl="0" fontAlgn="base"/>
            <a:r>
              <a:rPr lang="en-US" sz="3200" dirty="0" smtClean="0"/>
              <a:t>A page for Head of SAI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401" r="1228" b="5180"/>
          <a:stretch/>
        </p:blipFill>
        <p:spPr>
          <a:xfrm>
            <a:off x="6546273" y="1808484"/>
            <a:ext cx="5299364" cy="38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2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Communities of </a:t>
            </a:r>
            <a:r>
              <a:rPr lang="en-IN" sz="4000" dirty="0" smtClean="0"/>
              <a:t>Practice (CoP)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7" y="1736758"/>
            <a:ext cx="5985164" cy="4882285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sz="2800" dirty="0" smtClean="0"/>
              <a:t>A Closed </a:t>
            </a:r>
            <a:r>
              <a:rPr lang="en-US" sz="2800" dirty="0"/>
              <a:t>group </a:t>
            </a:r>
            <a:endParaRPr lang="en-US" sz="2800" dirty="0" smtClean="0"/>
          </a:p>
          <a:p>
            <a:pPr marL="342900" lvl="2" indent="-342900" algn="just"/>
            <a:r>
              <a:rPr lang="en-US" sz="2800" dirty="0" smtClean="0"/>
              <a:t>Will enable </a:t>
            </a:r>
            <a:r>
              <a:rPr lang="en-US" sz="2800" dirty="0"/>
              <a:t>members </a:t>
            </a:r>
            <a:r>
              <a:rPr lang="en-US" sz="2800" dirty="0" smtClean="0"/>
              <a:t>to </a:t>
            </a:r>
            <a:r>
              <a:rPr lang="en-US" sz="2800" dirty="0"/>
              <a:t>communicate among themselves and </a:t>
            </a:r>
            <a:r>
              <a:rPr lang="en-US" sz="2800" dirty="0" smtClean="0"/>
              <a:t>share </a:t>
            </a:r>
            <a:r>
              <a:rPr lang="en-US" sz="2800" dirty="0"/>
              <a:t>documents, photos, videos within the </a:t>
            </a:r>
            <a:r>
              <a:rPr lang="en-US" sz="2800" dirty="0" smtClean="0"/>
              <a:t>group </a:t>
            </a:r>
          </a:p>
          <a:p>
            <a:pPr marL="342900" lvl="2" indent="-342900" algn="just"/>
            <a:r>
              <a:rPr lang="en-US" sz="2800" dirty="0" smtClean="0"/>
              <a:t>Two </a:t>
            </a:r>
            <a:r>
              <a:rPr lang="en-US" sz="2800" dirty="0"/>
              <a:t>categories of </a:t>
            </a:r>
            <a:r>
              <a:rPr lang="en-US" sz="2800" dirty="0" smtClean="0"/>
              <a:t>users: </a:t>
            </a:r>
            <a:r>
              <a:rPr lang="en-US" sz="2800" dirty="0"/>
              <a:t>Manager and </a:t>
            </a:r>
            <a:r>
              <a:rPr lang="en-US" sz="2800" dirty="0" smtClean="0"/>
              <a:t>members </a:t>
            </a:r>
          </a:p>
          <a:p>
            <a:pPr marL="342900" lvl="2" indent="-342900"/>
            <a:r>
              <a:rPr lang="en-US" sz="2800" dirty="0" smtClean="0"/>
              <a:t>Library </a:t>
            </a:r>
            <a:r>
              <a:rPr lang="en-US" sz="2800" dirty="0"/>
              <a:t>in </a:t>
            </a:r>
            <a:r>
              <a:rPr lang="en-US" sz="2800" dirty="0" err="1"/>
              <a:t>CoP</a:t>
            </a:r>
            <a:r>
              <a:rPr lang="en-US" sz="2800" dirty="0"/>
              <a:t> keeps track of version changes </a:t>
            </a:r>
            <a:r>
              <a:rPr lang="en-US" sz="2800" dirty="0" smtClean="0"/>
              <a:t>of documents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041" b="5754"/>
          <a:stretch/>
        </p:blipFill>
        <p:spPr>
          <a:xfrm>
            <a:off x="6533803" y="1932708"/>
            <a:ext cx="5322832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Communities of Practice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" y="1605918"/>
            <a:ext cx="5815971" cy="5209075"/>
          </a:xfrm>
        </p:spPr>
        <p:txBody>
          <a:bodyPr>
            <a:noAutofit/>
          </a:bodyPr>
          <a:lstStyle/>
          <a:p>
            <a:pPr marL="342900" lvl="2" indent="-342900" algn="just"/>
            <a:r>
              <a:rPr lang="en-US" sz="2800" b="1" dirty="0" smtClean="0"/>
              <a:t>Manager</a:t>
            </a:r>
            <a:r>
              <a:rPr lang="en-US" sz="2800" dirty="0" smtClean="0"/>
              <a:t> </a:t>
            </a:r>
          </a:p>
          <a:p>
            <a:pPr marL="747713" lvl="3" indent="-290513" algn="just"/>
            <a:r>
              <a:rPr lang="en-US" sz="2800" dirty="0" smtClean="0"/>
              <a:t>Add/delete </a:t>
            </a:r>
            <a:r>
              <a:rPr lang="en-US" sz="2800" dirty="0"/>
              <a:t>members, documents, videos and </a:t>
            </a:r>
            <a:r>
              <a:rPr lang="en-US" sz="2800" dirty="0" smtClean="0"/>
              <a:t>photos</a:t>
            </a:r>
          </a:p>
          <a:p>
            <a:pPr marL="747713" lvl="3" indent="-290513" algn="just"/>
            <a:r>
              <a:rPr lang="en-US" sz="2800" dirty="0" smtClean="0"/>
              <a:t>Create </a:t>
            </a:r>
            <a:r>
              <a:rPr lang="en-US" sz="2800" dirty="0"/>
              <a:t>different discussion threads for </a:t>
            </a:r>
            <a:r>
              <a:rPr lang="en-US" sz="2800" dirty="0" smtClean="0"/>
              <a:t>members </a:t>
            </a:r>
            <a:r>
              <a:rPr lang="en-US" sz="2800" dirty="0"/>
              <a:t>to </a:t>
            </a:r>
            <a:r>
              <a:rPr lang="en-US" sz="2800" dirty="0" smtClean="0"/>
              <a:t>interact</a:t>
            </a:r>
          </a:p>
          <a:p>
            <a:pPr marL="747713" lvl="3" indent="-290513" algn="just"/>
            <a:r>
              <a:rPr lang="en-US" sz="2800" dirty="0"/>
              <a:t>Monitor level of participation of members of the group</a:t>
            </a:r>
            <a:r>
              <a:rPr lang="en-US" sz="2800" dirty="0" smtClean="0"/>
              <a:t> </a:t>
            </a:r>
          </a:p>
          <a:p>
            <a:pPr marL="290513" lvl="2" indent="-290513"/>
            <a:r>
              <a:rPr lang="en-US" sz="2800" b="1" dirty="0" smtClean="0"/>
              <a:t>Members </a:t>
            </a:r>
          </a:p>
          <a:p>
            <a:pPr marL="747713" lvl="3" indent="-290513"/>
            <a:r>
              <a:rPr lang="en-US" sz="2800" dirty="0" smtClean="0"/>
              <a:t>Add </a:t>
            </a:r>
            <a:r>
              <a:rPr lang="en-US" sz="2800" dirty="0"/>
              <a:t>documents, post videos, photos </a:t>
            </a:r>
            <a:endParaRPr lang="en-US" sz="2800" dirty="0" smtClean="0"/>
          </a:p>
          <a:p>
            <a:pPr marL="747713" lvl="3" indent="-290513"/>
            <a:r>
              <a:rPr lang="en-US" sz="2800" dirty="0" smtClean="0"/>
              <a:t>Chat </a:t>
            </a:r>
            <a:r>
              <a:rPr lang="en-US" sz="2800" dirty="0"/>
              <a:t>within </a:t>
            </a:r>
            <a:r>
              <a:rPr lang="en-US" sz="2800" dirty="0" smtClean="0"/>
              <a:t>discussion threads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041" b="5754"/>
          <a:stretch/>
        </p:blipFill>
        <p:spPr>
          <a:xfrm>
            <a:off x="6554585" y="1932708"/>
            <a:ext cx="5322832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307" y="674689"/>
            <a:ext cx="8229600" cy="773013"/>
          </a:xfrm>
        </p:spPr>
        <p:txBody>
          <a:bodyPr>
            <a:normAutofit/>
          </a:bodyPr>
          <a:lstStyle/>
          <a:p>
            <a:r>
              <a:rPr lang="en-IN" sz="4000" dirty="0"/>
              <a:t>Administration of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2035617"/>
            <a:ext cx="6234545" cy="4212863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/>
              <a:t>Overall </a:t>
            </a:r>
            <a:r>
              <a:rPr lang="en-US" sz="2800" dirty="0" smtClean="0"/>
              <a:t>administration</a:t>
            </a:r>
            <a:r>
              <a:rPr lang="en-US" sz="2800" dirty="0"/>
              <a:t>/maintenance </a:t>
            </a:r>
            <a:r>
              <a:rPr lang="en-US" sz="2800" dirty="0" smtClean="0"/>
              <a:t>by </a:t>
            </a:r>
            <a:r>
              <a:rPr lang="en-US" sz="2800" dirty="0"/>
              <a:t>KSC secretariat</a:t>
            </a:r>
          </a:p>
          <a:p>
            <a:pPr algn="just"/>
            <a:r>
              <a:rPr lang="en-US" sz="2800" dirty="0"/>
              <a:t>Working Groups allotted  separate pages </a:t>
            </a:r>
            <a:r>
              <a:rPr lang="en-US" sz="2800" dirty="0" smtClean="0"/>
              <a:t>enabling </a:t>
            </a:r>
            <a:r>
              <a:rPr lang="en-US" sz="2800" dirty="0"/>
              <a:t>adding of additional </a:t>
            </a:r>
            <a:r>
              <a:rPr lang="en-US" sz="2800" dirty="0" smtClean="0"/>
              <a:t>features/menus</a:t>
            </a:r>
            <a:endParaRPr lang="en-US" sz="2800" dirty="0"/>
          </a:p>
          <a:p>
            <a:pPr algn="just"/>
            <a:r>
              <a:rPr lang="en-US" sz="2800" dirty="0" smtClean="0"/>
              <a:t>IDI </a:t>
            </a:r>
            <a:r>
              <a:rPr lang="en-US" sz="2800" dirty="0"/>
              <a:t>responsible for outreach </a:t>
            </a:r>
            <a:r>
              <a:rPr lang="en-US" sz="2800" dirty="0" smtClean="0"/>
              <a:t>support</a:t>
            </a:r>
            <a:endParaRPr lang="en-US" sz="2800" dirty="0"/>
          </a:p>
          <a:p>
            <a:pPr algn="just"/>
            <a:r>
              <a:rPr lang="en-US" sz="2800" dirty="0" smtClean="0"/>
              <a:t>Currently in testing </a:t>
            </a:r>
            <a:r>
              <a:rPr lang="en-US" sz="2800" dirty="0" smtClean="0"/>
              <a:t>phase (beta version)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" t="8999" r="1904" b="5523"/>
          <a:stretch/>
        </p:blipFill>
        <p:spPr>
          <a:xfrm>
            <a:off x="6972300" y="1969317"/>
            <a:ext cx="4894119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096" y="335784"/>
            <a:ext cx="8483489" cy="884028"/>
          </a:xfrm>
        </p:spPr>
        <p:txBody>
          <a:bodyPr>
            <a:normAutofit fontScale="90000"/>
          </a:bodyPr>
          <a:lstStyle/>
          <a:p>
            <a:r>
              <a:rPr lang="x-none" sz="4000" dirty="0" smtClean="0"/>
              <a:t>Some questions for further </a:t>
            </a:r>
            <a:r>
              <a:rPr lang="en-US" sz="4000" dirty="0" smtClean="0"/>
              <a:t>cooperation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42" y="1416128"/>
            <a:ext cx="9935485" cy="5284930"/>
          </a:xfrm>
        </p:spPr>
        <p:txBody>
          <a:bodyPr>
            <a:noAutofit/>
          </a:bodyPr>
          <a:lstStyle/>
          <a:p>
            <a:pPr marL="628650" lvl="1" indent="-514350">
              <a:buFont typeface="+mj-lt"/>
              <a:buAutoNum type="arabicPeriod"/>
            </a:pPr>
            <a:r>
              <a:rPr lang="en-US" dirty="0" smtClean="0"/>
              <a:t>Ways to get </a:t>
            </a:r>
            <a:r>
              <a:rPr lang="en-US" dirty="0"/>
              <a:t>the </a:t>
            </a:r>
            <a:r>
              <a:rPr lang="en-US" dirty="0" smtClean="0"/>
              <a:t>Regions’ </a:t>
            </a:r>
            <a:r>
              <a:rPr lang="en-US" dirty="0"/>
              <a:t>support </a:t>
            </a:r>
            <a:r>
              <a:rPr lang="en-US" dirty="0" smtClean="0"/>
              <a:t>in </a:t>
            </a:r>
            <a:r>
              <a:rPr lang="en-US" dirty="0" smtClean="0"/>
              <a:t>promotion </a:t>
            </a:r>
            <a:r>
              <a:rPr lang="en-US" dirty="0"/>
              <a:t>of </a:t>
            </a:r>
            <a:r>
              <a:rPr lang="en-US" dirty="0" smtClean="0"/>
              <a:t>the Portal </a:t>
            </a:r>
            <a:r>
              <a:rPr lang="en-US" dirty="0" smtClean="0"/>
              <a:t>as central repository of </a:t>
            </a:r>
            <a:r>
              <a:rPr lang="en-US" dirty="0" smtClean="0"/>
              <a:t>information?</a:t>
            </a:r>
            <a:endParaRPr lang="en-US" dirty="0"/>
          </a:p>
          <a:p>
            <a:pPr marL="628650" lvl="1" indent="-514350">
              <a:buFont typeface="+mj-lt"/>
              <a:buAutoNum type="arabicPeriod"/>
            </a:pPr>
            <a:r>
              <a:rPr lang="en-US" dirty="0"/>
              <a:t>Should we register a focal point for each INTOSAI body for contributing documents etc. for the library? </a:t>
            </a:r>
          </a:p>
          <a:p>
            <a:pPr marL="628650" lvl="1" indent="-514350">
              <a:buFont typeface="+mj-lt"/>
              <a:buAutoNum type="arabicPeriod"/>
            </a:pPr>
            <a:r>
              <a:rPr lang="en-US" dirty="0" smtClean="0"/>
              <a:t>How do we use the Portal </a:t>
            </a:r>
            <a:r>
              <a:rPr lang="en-US" dirty="0"/>
              <a:t>for better </a:t>
            </a:r>
            <a:r>
              <a:rPr lang="en-US" dirty="0" smtClean="0"/>
              <a:t>synergies and for enhancing the region</a:t>
            </a:r>
            <a:r>
              <a:rPr lang="en-US" dirty="0"/>
              <a:t>-to-region knowledge </a:t>
            </a:r>
            <a:r>
              <a:rPr lang="en-US" dirty="0" smtClean="0"/>
              <a:t>sharing?</a:t>
            </a:r>
            <a:endParaRPr lang="en-US" dirty="0" smtClean="0"/>
          </a:p>
          <a:p>
            <a:pPr marL="628650" lvl="1" indent="-514350">
              <a:buFont typeface="+mj-lt"/>
              <a:buAutoNum type="arabicPeriod"/>
            </a:pPr>
            <a:r>
              <a:rPr lang="en-US" dirty="0" smtClean="0"/>
              <a:t>How do we go about the translation in other languages?</a:t>
            </a:r>
            <a:endParaRPr lang="en-US" dirty="0"/>
          </a:p>
          <a:p>
            <a:pPr marL="628650" lvl="1" indent="-514350">
              <a:buFont typeface="+mj-lt"/>
              <a:buAutoNum type="arabicPeriod"/>
            </a:pPr>
            <a:r>
              <a:rPr lang="en-US" dirty="0" smtClean="0"/>
              <a:t>How do we use the Portal </a:t>
            </a:r>
            <a:r>
              <a:rPr lang="en-US" dirty="0" smtClean="0"/>
              <a:t>for </a:t>
            </a:r>
            <a:r>
              <a:rPr lang="en-US" dirty="0" smtClean="0"/>
              <a:t>the INTOSAI-Regions </a:t>
            </a:r>
            <a:r>
              <a:rPr lang="en-US" dirty="0" smtClean="0"/>
              <a:t>Cooperation </a:t>
            </a:r>
            <a:r>
              <a:rPr lang="en-US" dirty="0" smtClean="0"/>
              <a:t>Platform?</a:t>
            </a:r>
          </a:p>
          <a:p>
            <a:pPr marL="114300" lvl="1" indent="0">
              <a:buNone/>
            </a:pPr>
            <a:endParaRPr lang="en-IN" dirty="0" smtClean="0"/>
          </a:p>
          <a:p>
            <a:pPr marL="571500" lvl="1" indent="-457200">
              <a:buFont typeface="Wingdings" charset="2"/>
              <a:buChar char="Ø"/>
            </a:pPr>
            <a:r>
              <a:rPr lang="en-IN" dirty="0" smtClean="0"/>
              <a:t>Suggestions </a:t>
            </a:r>
            <a:r>
              <a:rPr lang="en-IN" dirty="0"/>
              <a:t>on improvement may be sent to </a:t>
            </a:r>
            <a:r>
              <a:rPr lang="en-IN" u="sng" dirty="0"/>
              <a:t>ir@cag.gov.in</a:t>
            </a:r>
            <a:endParaRPr lang="en-US" u="sng" dirty="0"/>
          </a:p>
          <a:p>
            <a:pPr marL="571500" lvl="1" indent="-457200">
              <a:buFont typeface="Wingdings" charset="2"/>
              <a:buChar char="Ø"/>
            </a:pPr>
            <a:endParaRPr lang="en-US" u="sng" dirty="0" smtClean="0"/>
          </a:p>
          <a:p>
            <a:pPr marL="342900" lvl="1">
              <a:buNone/>
            </a:pPr>
            <a:endParaRPr lang="en-US" dirty="0"/>
          </a:p>
          <a:p>
            <a:pPr marL="3429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72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403</Words>
  <Application>Microsoft Macintosh PowerPoint</Application>
  <PresentationFormat>Custom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INTOSAI Community Portal</vt:lpstr>
      <vt:lpstr>INTOSAI Community  Portal www.intosaicommunity.net or www.intosaiportal.org </vt:lpstr>
      <vt:lpstr>INTOSAI Community  Portal (www.intosaicommunity.net or www.intosaiportal.org )</vt:lpstr>
      <vt:lpstr>Auditor Centric</vt:lpstr>
      <vt:lpstr>Additional features</vt:lpstr>
      <vt:lpstr>Communities of Practice (CoP)</vt:lpstr>
      <vt:lpstr>Communities of Practice</vt:lpstr>
      <vt:lpstr>Administration of Portal</vt:lpstr>
      <vt:lpstr>Some questions for further cooperation</vt:lpstr>
      <vt:lpstr>  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PK Tiwari</cp:lastModifiedBy>
  <cp:revision>39</cp:revision>
  <dcterms:created xsi:type="dcterms:W3CDTF">2017-08-15T02:16:39Z</dcterms:created>
  <dcterms:modified xsi:type="dcterms:W3CDTF">2018-06-25T19:34:31Z</dcterms:modified>
</cp:coreProperties>
</file>