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8" r:id="rId2"/>
    <p:sldId id="262" r:id="rId3"/>
    <p:sldId id="303" r:id="rId4"/>
    <p:sldId id="304" r:id="rId5"/>
    <p:sldId id="309" r:id="rId6"/>
    <p:sldId id="258" r:id="rId7"/>
    <p:sldId id="306" r:id="rId8"/>
    <p:sldId id="307" r:id="rId9"/>
    <p:sldId id="310" r:id="rId10"/>
    <p:sldId id="288"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1CD"/>
    <a:srgbClr val="6CA9B7"/>
    <a:srgbClr val="35838D"/>
    <a:srgbClr val="4D4D4D"/>
    <a:srgbClr val="D38D42"/>
    <a:srgbClr val="FC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6" autoAdjust="0"/>
    <p:restoredTop sz="68929" autoAdjust="0"/>
  </p:normalViewPr>
  <p:slideViewPr>
    <p:cSldViewPr snapToGrid="0">
      <p:cViewPr varScale="1">
        <p:scale>
          <a:sx n="64" d="100"/>
          <a:sy n="64" d="100"/>
        </p:scale>
        <p:origin x="1872" y="16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20" d="100"/>
          <a:sy n="120" d="100"/>
        </p:scale>
        <p:origin x="2544" y="-18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4322-B63C-4171-AC19-26E9213CB69F}" type="datetimeFigureOut">
              <a:rPr lang="pt-BR" smtClean="0"/>
              <a:t>19/08/18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9E554-787C-4CDE-A27C-3914CCB33089}" type="slidenum">
              <a:rPr lang="pt-BR" smtClean="0"/>
              <a:t>‹#›</a:t>
            </a:fld>
            <a:endParaRPr lang="pt-BR"/>
          </a:p>
        </p:txBody>
      </p:sp>
    </p:spTree>
    <p:extLst>
      <p:ext uri="{BB962C8B-B14F-4D97-AF65-F5344CB8AC3E}">
        <p14:creationId xmlns:p14="http://schemas.microsoft.com/office/powerpoint/2010/main" val="63102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solidFill>
                  <a:prstClr val="black"/>
                </a:solidFill>
              </a:rPr>
              <a:pPr/>
              <a:t>1</a:t>
            </a:fld>
            <a:endParaRPr lang="pt-BR">
              <a:solidFill>
                <a:prstClr val="black"/>
              </a:solidFill>
            </a:endParaRPr>
          </a:p>
        </p:txBody>
      </p:sp>
    </p:spTree>
    <p:extLst>
      <p:ext uri="{BB962C8B-B14F-4D97-AF65-F5344CB8AC3E}">
        <p14:creationId xmlns:p14="http://schemas.microsoft.com/office/powerpoint/2010/main" val="423517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9C9E554-787C-4CDE-A27C-3914CCB33089}" type="slidenum">
              <a:rPr lang="pt-BR" smtClean="0"/>
              <a:t>10</a:t>
            </a:fld>
            <a:endParaRPr lang="pt-BR"/>
          </a:p>
        </p:txBody>
      </p:sp>
    </p:spTree>
    <p:extLst>
      <p:ext uri="{BB962C8B-B14F-4D97-AF65-F5344CB8AC3E}">
        <p14:creationId xmlns:p14="http://schemas.microsoft.com/office/powerpoint/2010/main" val="292288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the migration process is completed and the IFPP is implemented by 2019, INTOSAI will continue the development of its new framework. We need to make sure that the framework continues to develop in the direction that fits the purposes of our users, the SAIs worldwide.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INTOSAI is now beginning the process of formulating the SDP which will guide the development of the IFPP between 2020 and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9C9E554-787C-4CDE-A27C-3914CCB33089}" type="slidenum">
              <a:rPr lang="pt-BR" smtClean="0"/>
              <a:t>2</a:t>
            </a:fld>
            <a:endParaRPr lang="pt-BR"/>
          </a:p>
        </p:txBody>
      </p:sp>
    </p:spTree>
    <p:extLst>
      <p:ext uri="{BB962C8B-B14F-4D97-AF65-F5344CB8AC3E}">
        <p14:creationId xmlns:p14="http://schemas.microsoft.com/office/powerpoint/2010/main" val="170555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the development of the new plan was approved by the PSC Steering Committee last month, based on a proposal by the FIPP. </a:t>
            </a:r>
          </a:p>
          <a:p>
            <a:r>
              <a:rPr lang="en-US" dirty="0"/>
              <a:t>It involves 4 phases: the scanning phase, the gathering of inputs phase, the development phase and the approval phase.</a:t>
            </a:r>
          </a:p>
          <a:p>
            <a:endParaRPr lang="en-US" dirty="0"/>
          </a:p>
        </p:txBody>
      </p:sp>
      <p:sp>
        <p:nvSpPr>
          <p:cNvPr id="4" name="Slide Number Placeholder 3"/>
          <p:cNvSpPr>
            <a:spLocks noGrp="1"/>
          </p:cNvSpPr>
          <p:nvPr>
            <p:ph type="sldNum" sz="quarter" idx="10"/>
          </p:nvPr>
        </p:nvSpPr>
        <p:spPr/>
        <p:txBody>
          <a:bodyPr/>
          <a:lstStyle/>
          <a:p>
            <a:fld id="{49C9E554-787C-4CDE-A27C-3914CCB33089}" type="slidenum">
              <a:rPr lang="pt-BR" smtClean="0"/>
              <a:t>3</a:t>
            </a:fld>
            <a:endParaRPr lang="pt-BR"/>
          </a:p>
        </p:txBody>
      </p:sp>
    </p:spTree>
    <p:extLst>
      <p:ext uri="{BB962C8B-B14F-4D97-AF65-F5344CB8AC3E}">
        <p14:creationId xmlns:p14="http://schemas.microsoft.com/office/powerpoint/2010/main" val="135011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scanning phase, steps 1 and 2 are related to a research exercise already </a:t>
            </a:r>
            <a:r>
              <a:rPr lang="en-US" dirty="0" err="1"/>
              <a:t>finalised</a:t>
            </a:r>
            <a:r>
              <a:rPr lang="en-US" dirty="0"/>
              <a:t> by FIPP. It involved the analysis of several INTOSAI documents and surveys but also external relevant documents, in order to identify possible topics currently being discussed within the INTOSAI community that could be potentially be covered in the next SDP. Steps 3 and 4 involve decisions to be taken during this PSC-SC meeting: the approval of the planning process and the establishment of a vision for the next SDP and the criteria that will be the basis for the selection of the projects to be included at the next SDP. The vision and criteria are going to be part of the discussions regarding a Standard Setting Strategy, which aims to establish a more comprehensive and articulated strategy or long-term vision of what INTOSAI wants to achieve with its standard setting activities, its level of ambition.</a:t>
            </a:r>
          </a:p>
          <a:p>
            <a:r>
              <a:rPr lang="en-US" dirty="0"/>
              <a:t>•Step 1: FIPP reviews existing binding policies and plans (March 2018) •Step 2: FIPP lists the ideas for potential areas and a develop a proposal on the planning process (March 2018) •Step 3: PSC </a:t>
            </a:r>
            <a:r>
              <a:rPr lang="en-US" dirty="0" err="1"/>
              <a:t>SteerCom</a:t>
            </a:r>
            <a:r>
              <a:rPr lang="en-US" dirty="0"/>
              <a:t> including Goal Chairs approves the organization of the planning process (May 2018) •Step 4: PSC </a:t>
            </a:r>
            <a:r>
              <a:rPr lang="en-US" dirty="0" err="1"/>
              <a:t>SteerCom</a:t>
            </a:r>
            <a:r>
              <a:rPr lang="en-US" dirty="0"/>
              <a:t> including Goal Chairs establishes the vision and criteria that will set up the basis for the development of the SDP (May 2018)</a:t>
            </a:r>
          </a:p>
        </p:txBody>
      </p:sp>
      <p:sp>
        <p:nvSpPr>
          <p:cNvPr id="4" name="Slide Number Placeholder 3"/>
          <p:cNvSpPr>
            <a:spLocks noGrp="1"/>
          </p:cNvSpPr>
          <p:nvPr>
            <p:ph type="sldNum" sz="quarter" idx="10"/>
          </p:nvPr>
        </p:nvSpPr>
        <p:spPr/>
        <p:txBody>
          <a:bodyPr/>
          <a:lstStyle/>
          <a:p>
            <a:fld id="{49C9E554-787C-4CDE-A27C-3914CCB33089}" type="slidenum">
              <a:rPr lang="pt-BR" smtClean="0"/>
              <a:t>4</a:t>
            </a:fld>
            <a:endParaRPr lang="pt-BR"/>
          </a:p>
        </p:txBody>
      </p:sp>
    </p:spTree>
    <p:extLst>
      <p:ext uri="{BB962C8B-B14F-4D97-AF65-F5344CB8AC3E}">
        <p14:creationId xmlns:p14="http://schemas.microsoft.com/office/powerpoint/2010/main" val="31326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Criteria for individual projects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Completeness of the framework: project fills a well-defined gap on standards or guidelines on the three audit streams. This includes outstanding issues that need to be better defined, developed or updated (or old documents to be withdrawn due to lack of coherence with concepts on newer pronouncements).</a:t>
            </a:r>
          </a:p>
          <a:p>
            <a:pPr lvl="0"/>
            <a:r>
              <a:rPr lang="en-US" sz="1200" kern="1200" dirty="0">
                <a:solidFill>
                  <a:schemeClr val="tx1"/>
                </a:solidFill>
                <a:effectLst/>
                <a:latin typeface="+mn-lt"/>
                <a:ea typeface="+mn-ea"/>
                <a:cs typeface="+mn-cs"/>
              </a:rPr>
              <a:t>Needs based: project respond to a widely identified need by the SAI community.</a:t>
            </a:r>
          </a:p>
          <a:p>
            <a:pPr lvl="0"/>
            <a:r>
              <a:rPr lang="en-US" sz="1200" kern="1200" dirty="0">
                <a:solidFill>
                  <a:schemeClr val="tx1"/>
                </a:solidFill>
                <a:effectLst/>
                <a:latin typeface="+mn-lt"/>
                <a:ea typeface="+mn-ea"/>
                <a:cs typeface="+mn-cs"/>
              </a:rPr>
              <a:t>Adds value: supports at least one of the audit streams and can be used by a large number of SAIs.</a:t>
            </a:r>
          </a:p>
          <a:p>
            <a:pPr lvl="0"/>
            <a:r>
              <a:rPr lang="en-US" sz="1200" kern="1200" dirty="0">
                <a:solidFill>
                  <a:schemeClr val="tx1"/>
                </a:solidFill>
                <a:effectLst/>
                <a:latin typeface="+mn-lt"/>
                <a:ea typeface="+mn-ea"/>
                <a:cs typeface="+mn-cs"/>
              </a:rPr>
              <a:t>Absence of alternative: issues covered on suggested project are not covered by other existing pronouncements (INTOSAI or others).</a:t>
            </a:r>
          </a:p>
          <a:p>
            <a:pPr lvl="0"/>
            <a:r>
              <a:rPr lang="en-US" sz="1200" kern="1200" dirty="0">
                <a:solidFill>
                  <a:schemeClr val="tx1"/>
                </a:solidFill>
                <a:effectLst/>
                <a:latin typeface="+mn-lt"/>
                <a:ea typeface="+mn-ea"/>
                <a:cs typeface="+mn-cs"/>
              </a:rPr>
              <a:t>Applicability: project can be clearly applicable, and benefits outweigh cost of implementation.</a:t>
            </a:r>
          </a:p>
          <a:p>
            <a:pPr lvl="0"/>
            <a:r>
              <a:rPr lang="en-US" sz="1200" kern="1200" dirty="0">
                <a:solidFill>
                  <a:schemeClr val="tx1"/>
                </a:solidFill>
                <a:effectLst/>
                <a:latin typeface="+mn-lt"/>
                <a:ea typeface="+mn-ea"/>
                <a:cs typeface="+mn-cs"/>
              </a:rPr>
              <a:t>Clarity: project has a well-defined scope and outcome</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General Criteria (for overall assessment of the SDP)</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Alignment with INTOSAI strategic goals</a:t>
            </a:r>
          </a:p>
          <a:p>
            <a:pPr lvl="0"/>
            <a:r>
              <a:rPr lang="en-US" sz="1200" kern="1200" dirty="0">
                <a:solidFill>
                  <a:schemeClr val="tx1"/>
                </a:solidFill>
                <a:effectLst/>
                <a:latin typeface="+mn-lt"/>
                <a:ea typeface="+mn-ea"/>
                <a:cs typeface="+mn-cs"/>
              </a:rPr>
              <a:t>Alignment with scope and vision for the IFPP</a:t>
            </a:r>
          </a:p>
          <a:p>
            <a:pPr lvl="0"/>
            <a:r>
              <a:rPr lang="en-US" sz="1200" kern="1200" dirty="0">
                <a:solidFill>
                  <a:schemeClr val="tx1"/>
                </a:solidFill>
                <a:effectLst/>
                <a:latin typeface="+mn-lt"/>
                <a:ea typeface="+mn-ea"/>
                <a:cs typeface="+mn-cs"/>
              </a:rPr>
              <a:t>Availability of resources</a:t>
            </a:r>
          </a:p>
          <a:p>
            <a:endParaRPr lang="en-US" dirty="0"/>
          </a:p>
        </p:txBody>
      </p:sp>
      <p:sp>
        <p:nvSpPr>
          <p:cNvPr id="4" name="Slide Number Placeholder 3"/>
          <p:cNvSpPr>
            <a:spLocks noGrp="1"/>
          </p:cNvSpPr>
          <p:nvPr>
            <p:ph type="sldNum" sz="quarter" idx="10"/>
          </p:nvPr>
        </p:nvSpPr>
        <p:spPr/>
        <p:txBody>
          <a:bodyPr/>
          <a:lstStyle/>
          <a:p>
            <a:fld id="{49C9E554-787C-4CDE-A27C-3914CCB33089}" type="slidenum">
              <a:rPr lang="pt-BR" smtClean="0"/>
              <a:t>5</a:t>
            </a:fld>
            <a:endParaRPr lang="pt-BR"/>
          </a:p>
        </p:txBody>
      </p:sp>
    </p:spTree>
    <p:extLst>
      <p:ext uri="{BB962C8B-B14F-4D97-AF65-F5344CB8AC3E}">
        <p14:creationId xmlns:p14="http://schemas.microsoft.com/office/powerpoint/2010/main" val="51125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Gathering inputs Phase The “gathering inputs phase” will ensure ample participation through a broad consultation, involving three different streams: - the whole INTOSAI community and external stakeholders: this will help identify needs and priorities of SAIs and bring the perspective of other </a:t>
            </a:r>
            <a:r>
              <a:rPr lang="en-US" dirty="0" err="1"/>
              <a:t>organisations</a:t>
            </a:r>
            <a:r>
              <a:rPr lang="en-US" dirty="0"/>
              <a:t> outside INTOSAI; - the PSC, CBC and KSC working groups, subcommittees and working streams: providing their views within their areas of expertise; - FIPP: will carry out a cross-cutting review of the framework as a whole. The results obtained by FIPP in the scanning in phase 1 could be used to inform and guide the consultations, but opportunity should be given for suggestions outside that scope. The consultation period will last around 90 days, allowing enough time for the INTOSAI bodies and external parties to reflect and make their contributions to the development of the plan. </a:t>
            </a:r>
          </a:p>
          <a:p>
            <a:r>
              <a:rPr lang="en-US" dirty="0"/>
              <a:t>•Inputs from 3 sources: •1. INTOSAI community and stakeholders •Step 1: Goal chairs draft “Consultation Paper” with FIPP inputs (June 2018) •Step 2: PSC </a:t>
            </a:r>
            <a:r>
              <a:rPr lang="en-US" dirty="0" err="1"/>
              <a:t>Secr</a:t>
            </a:r>
            <a:r>
              <a:rPr lang="en-US" dirty="0"/>
              <a:t> invites INTOSAI community and stakeholders to make suggestions for SDP (July 2018) •Step 3: Consultation period (July - Sept 2018) •Step 4: Goal Chairs screen and organize the inputs and forward them to FIPP (Oct 2018) •2. Review by Working Groups •Step 1 - PSC, CBC and KSC Chairs invite working groups to review needs within their areas of expertise (June - Sept 2018) •Step 2 - Working groups review needs and elaborate suggestions for the SDP (July - Sept 2018) •Step 3 - PSC, CBC and KSC Chairs organize the inputs and forward them to FIPP (Oct 2018) •3. Cross-cutting review •FIPP reviews the consistency, clarity and adequacy of the IFPP (June - Sept 2018)</a:t>
            </a:r>
          </a:p>
        </p:txBody>
      </p:sp>
      <p:sp>
        <p:nvSpPr>
          <p:cNvPr id="4" name="Slide Number Placeholder 3"/>
          <p:cNvSpPr>
            <a:spLocks noGrp="1"/>
          </p:cNvSpPr>
          <p:nvPr>
            <p:ph type="sldNum" sz="quarter" idx="10"/>
          </p:nvPr>
        </p:nvSpPr>
        <p:spPr/>
        <p:txBody>
          <a:bodyPr/>
          <a:lstStyle/>
          <a:p>
            <a:fld id="{49C9E554-787C-4CDE-A27C-3914CCB33089}" type="slidenum">
              <a:rPr lang="pt-BR" smtClean="0"/>
              <a:t>6</a:t>
            </a:fld>
            <a:endParaRPr lang="pt-BR"/>
          </a:p>
        </p:txBody>
      </p:sp>
    </p:spTree>
    <p:extLst>
      <p:ext uri="{BB962C8B-B14F-4D97-AF65-F5344CB8AC3E}">
        <p14:creationId xmlns:p14="http://schemas.microsoft.com/office/powerpoint/2010/main" val="24457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Development Phase This phase relates to the preparation of the actual plan, based on the inputs received. As stated by Due Process, it is the responsibility of the FIPP to review the inputs and prepare a proposal for the content of the plan. It is important to highlight that it was included a step of “scoping” the proposed projects. This should avoid the situation faced in the current SDP, in which in several projects there was insufficient description of their intended outcomes so this had to be done afterwards. Although it is difficult in INTOSAI´s environment to have an accurate estimate of the resources available for the development of the projects, there is a concern of possibly approving an unrealistic plan regarding resources availability. That is the reason a step was included in which the Goal Chairs assess the resource requirements for the implementation of individual projects.</a:t>
            </a:r>
          </a:p>
          <a:p>
            <a:r>
              <a:rPr lang="en-US" dirty="0"/>
              <a:t>•Step 1: Goal Chairs provide a template for the SDP to FIPP (Aug 2018) •Step 2: FIPP reviews and short-lists individual inputs and suggestions for the SDP (Nov - March 2019) •Step 3: FIPP initial scoping of potential projects (scope and resource requirements) (Nov - Apr 2019) •Step 4: FIPP submit proposal on the SDP to the PSC </a:t>
            </a:r>
            <a:r>
              <a:rPr lang="en-US" dirty="0" err="1"/>
              <a:t>SteerCom</a:t>
            </a:r>
            <a:r>
              <a:rPr lang="en-US" dirty="0"/>
              <a:t> (Apr 2019) •Step 5: Goal Chairs assess feasibility based on resource requirements (May 2019)</a:t>
            </a:r>
          </a:p>
        </p:txBody>
      </p:sp>
      <p:sp>
        <p:nvSpPr>
          <p:cNvPr id="4" name="Slide Number Placeholder 3"/>
          <p:cNvSpPr>
            <a:spLocks noGrp="1"/>
          </p:cNvSpPr>
          <p:nvPr>
            <p:ph type="sldNum" sz="quarter" idx="10"/>
          </p:nvPr>
        </p:nvSpPr>
        <p:spPr/>
        <p:txBody>
          <a:bodyPr/>
          <a:lstStyle/>
          <a:p>
            <a:fld id="{49C9E554-787C-4CDE-A27C-3914CCB33089}" type="slidenum">
              <a:rPr lang="pt-BR" smtClean="0"/>
              <a:t>7</a:t>
            </a:fld>
            <a:endParaRPr lang="pt-BR"/>
          </a:p>
        </p:txBody>
      </p:sp>
    </p:spTree>
    <p:extLst>
      <p:ext uri="{BB962C8B-B14F-4D97-AF65-F5344CB8AC3E}">
        <p14:creationId xmlns:p14="http://schemas.microsoft.com/office/powerpoint/2010/main" val="184412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last phase encompasses the approval by the PSC-SC and the consultation with affected parties (as stated in Due Process), until the final approval by INTOSAI Governing Board in the occasion of the XXIII INCOSAI in September 2019.</a:t>
            </a:r>
          </a:p>
          <a:p>
            <a:r>
              <a:rPr lang="en-US" dirty="0"/>
              <a:t>•Step 1: PSC </a:t>
            </a:r>
            <a:r>
              <a:rPr lang="en-US" dirty="0" err="1"/>
              <a:t>SteerCom</a:t>
            </a:r>
            <a:r>
              <a:rPr lang="en-US" dirty="0"/>
              <a:t> including Goal Chairs approves the SDP final draft (June 2019) •Step 2: PSC </a:t>
            </a:r>
            <a:r>
              <a:rPr lang="en-US" dirty="0" err="1"/>
              <a:t>Secr</a:t>
            </a:r>
            <a:r>
              <a:rPr lang="en-US" dirty="0"/>
              <a:t> consults with affected parties as needed (as Due Process) (July 2019) •Step 3: Governing Board endorses the SDP (Sept 2019) •Step 4: Goal Chairs launch SDP at INCOSAI (Sept 2019)</a:t>
            </a:r>
          </a:p>
        </p:txBody>
      </p:sp>
      <p:sp>
        <p:nvSpPr>
          <p:cNvPr id="4" name="Slide Number Placeholder 3"/>
          <p:cNvSpPr>
            <a:spLocks noGrp="1"/>
          </p:cNvSpPr>
          <p:nvPr>
            <p:ph type="sldNum" sz="quarter" idx="10"/>
          </p:nvPr>
        </p:nvSpPr>
        <p:spPr/>
        <p:txBody>
          <a:bodyPr/>
          <a:lstStyle/>
          <a:p>
            <a:fld id="{49C9E554-787C-4CDE-A27C-3914CCB33089}" type="slidenum">
              <a:rPr lang="pt-BR" smtClean="0"/>
              <a:t>8</a:t>
            </a:fld>
            <a:endParaRPr lang="pt-BR"/>
          </a:p>
        </p:txBody>
      </p:sp>
    </p:spTree>
    <p:extLst>
      <p:ext uri="{BB962C8B-B14F-4D97-AF65-F5344CB8AC3E}">
        <p14:creationId xmlns:p14="http://schemas.microsoft.com/office/powerpoint/2010/main" val="273420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kern="1200" dirty="0">
                <a:solidFill>
                  <a:schemeClr val="tx1"/>
                </a:solidFill>
                <a:effectLst/>
                <a:latin typeface="+mn-lt"/>
                <a:ea typeface="+mn-ea"/>
                <a:cs typeface="+mn-cs"/>
              </a:rPr>
              <a:t>For this, the next SDP will need to be a robust document that will be able to positively guide that development in line with its new scope and its updated vision. This also means making sure all projects that are planned both individually and as a whole, ultimately lead to a framework that is clear, consistent and adequate. But ultimately, for the SDP to be a truly effective tool, it needs to accurately reflect the needs and priorities of SAIs that are part of the INTOSAI community so that the IFPP is useful to SAIs.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that in mind, the three INTOSAI Committees (PSC, CBC and KSC) are launching, as part of the approved process to develop the new SDP, a wide consultation process to obtain input from SAIs, from INTOSAI bodies and also from external stakeholders. Ample participation in this consultation process is paramount: it is with the feedback of SAIs and other important stakeholders that we will be able to better understand the needs of auditors and their institutions and work to provide individual pronouncements and an overall framework that are fit for purpose.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part of the consultation, we are seeking input from the whole INTOSAI community and external stakeholders to help identify needs and priorities of SAIs and bring the perspective of other organisations outside INTOSAI. The consultation also cover aspects of current ISSAI implementation by SAIs and inquiries about results of performance assessments carried out recently. This information will help us detect areas of special concern.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also an opportunity to clarify to SAIs what is currently part of the framework and what is not</a:t>
            </a:r>
          </a:p>
          <a:p>
            <a:endParaRPr lang="pt-BR" dirty="0"/>
          </a:p>
        </p:txBody>
      </p:sp>
      <p:sp>
        <p:nvSpPr>
          <p:cNvPr id="4" name="Espaço Reservado para Número de Slide 3"/>
          <p:cNvSpPr>
            <a:spLocks noGrp="1"/>
          </p:cNvSpPr>
          <p:nvPr>
            <p:ph type="sldNum" sz="quarter" idx="10"/>
          </p:nvPr>
        </p:nvSpPr>
        <p:spPr/>
        <p:txBody>
          <a:bodyPr/>
          <a:lstStyle/>
          <a:p>
            <a:fld id="{49C9E554-787C-4CDE-A27C-3914CCB33089}" type="slidenum">
              <a:rPr lang="pt-BR" smtClean="0"/>
              <a:t>9</a:t>
            </a:fld>
            <a:endParaRPr lang="pt-BR"/>
          </a:p>
        </p:txBody>
      </p:sp>
    </p:spTree>
    <p:extLst>
      <p:ext uri="{BB962C8B-B14F-4D97-AF65-F5344CB8AC3E}">
        <p14:creationId xmlns:p14="http://schemas.microsoft.com/office/powerpoint/2010/main" val="396308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2895F2F-4143-4AB7-803B-907EB1970032}" type="datetimeFigureOut">
              <a:rPr lang="pt-BR" smtClean="0"/>
              <a:t>19/08/18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5363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2895F2F-4143-4AB7-803B-907EB1970032}" type="datetimeFigureOut">
              <a:rPr lang="pt-BR" smtClean="0"/>
              <a:t>19/08/18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193197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2895F2F-4143-4AB7-803B-907EB1970032}" type="datetimeFigureOut">
              <a:rPr lang="pt-BR" smtClean="0"/>
              <a:t>19/08/18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6651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2895F2F-4143-4AB7-803B-907EB1970032}" type="datetimeFigureOut">
              <a:rPr lang="pt-BR" smtClean="0"/>
              <a:t>19/08/18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9955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2895F2F-4143-4AB7-803B-907EB1970032}" type="datetimeFigureOut">
              <a:rPr lang="pt-BR" smtClean="0"/>
              <a:t>19/08/18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4500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2895F2F-4143-4AB7-803B-907EB1970032}" type="datetimeFigureOut">
              <a:rPr lang="pt-BR" smtClean="0"/>
              <a:t>19/08/18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00595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2895F2F-4143-4AB7-803B-907EB1970032}" type="datetimeFigureOut">
              <a:rPr lang="pt-BR" smtClean="0"/>
              <a:t>19/08/18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992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2895F2F-4143-4AB7-803B-907EB1970032}" type="datetimeFigureOut">
              <a:rPr lang="pt-BR" smtClean="0"/>
              <a:t>19/08/18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87988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895F2F-4143-4AB7-803B-907EB1970032}" type="datetimeFigureOut">
              <a:rPr lang="pt-BR" smtClean="0"/>
              <a:t>19/08/18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418308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19/08/18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219396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19/08/18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20451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5F2F-4143-4AB7-803B-907EB1970032}" type="datetimeFigureOut">
              <a:rPr lang="pt-BR" smtClean="0"/>
              <a:t>19/08/18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1DC0-25CC-4484-9016-B53D35289A61}" type="slidenum">
              <a:rPr lang="pt-BR" smtClean="0"/>
              <a:t>‹#›</a:t>
            </a:fld>
            <a:endParaRPr lang="pt-BR"/>
          </a:p>
        </p:txBody>
      </p:sp>
    </p:spTree>
    <p:extLst>
      <p:ext uri="{BB962C8B-B14F-4D97-AF65-F5344CB8AC3E}">
        <p14:creationId xmlns:p14="http://schemas.microsoft.com/office/powerpoint/2010/main" val="136802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dutraph@tcu.gov.br" TargetMode="External"/><Relationship Id="rId5" Type="http://schemas.openxmlformats.org/officeDocument/2006/relationships/hyperlink" Target="mailto:eca-psc@eca.europa.eu" TargetMode="External"/><Relationship Id="rId4" Type="http://schemas.openxmlformats.org/officeDocument/2006/relationships/hyperlink" Target="mailto:psc@tcu.gov.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50529" y="1153303"/>
            <a:ext cx="9664327" cy="2669000"/>
          </a:xfrm>
          <a:prstGeom prst="rect">
            <a:avLst/>
          </a:prstGeom>
          <a:noFill/>
        </p:spPr>
        <p:txBody>
          <a:bodyPr wrap="square" rtlCol="0">
            <a:spAutoFit/>
          </a:bodyPr>
          <a:lstStyle/>
          <a:p>
            <a:pPr algn="ctr">
              <a:lnSpc>
                <a:spcPts val="6500"/>
              </a:lnSpc>
            </a:pPr>
            <a:r>
              <a:rPr lang="pt-BR" sz="8400" b="1" dirty="0" err="1">
                <a:solidFill>
                  <a:srgbClr val="6CA9B7"/>
                </a:solidFill>
              </a:rPr>
              <a:t>Strategic</a:t>
            </a:r>
            <a:r>
              <a:rPr lang="pt-BR" sz="8400" b="1" dirty="0">
                <a:solidFill>
                  <a:srgbClr val="6CA9B7"/>
                </a:solidFill>
              </a:rPr>
              <a:t> </a:t>
            </a:r>
            <a:r>
              <a:rPr lang="pt-BR" sz="8400" b="1" dirty="0" err="1">
                <a:solidFill>
                  <a:srgbClr val="6CA9B7"/>
                </a:solidFill>
              </a:rPr>
              <a:t>Development</a:t>
            </a:r>
            <a:r>
              <a:rPr lang="pt-BR" sz="8400" b="1" dirty="0">
                <a:solidFill>
                  <a:srgbClr val="6CA9B7"/>
                </a:solidFill>
              </a:rPr>
              <a:t> </a:t>
            </a:r>
            <a:r>
              <a:rPr lang="pt-BR" sz="8400" b="1" dirty="0" err="1">
                <a:solidFill>
                  <a:srgbClr val="6CA9B7"/>
                </a:solidFill>
              </a:rPr>
              <a:t>Plan</a:t>
            </a:r>
            <a:r>
              <a:rPr lang="pt-BR" sz="8400" b="1" dirty="0">
                <a:solidFill>
                  <a:srgbClr val="6CA9B7"/>
                </a:solidFill>
              </a:rPr>
              <a:t> 2020 - 2025</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981" y="4263359"/>
            <a:ext cx="4714875" cy="1438275"/>
          </a:xfrm>
          <a:prstGeom prst="rect">
            <a:avLst/>
          </a:prstGeom>
        </p:spPr>
      </p:pic>
    </p:spTree>
    <p:extLst>
      <p:ext uri="{BB962C8B-B14F-4D97-AF65-F5344CB8AC3E}">
        <p14:creationId xmlns:p14="http://schemas.microsoft.com/office/powerpoint/2010/main" val="286688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10819" y="1210220"/>
            <a:ext cx="4459554" cy="961225"/>
          </a:xfrm>
          <a:prstGeom prst="rect">
            <a:avLst/>
          </a:prstGeom>
          <a:noFill/>
        </p:spPr>
        <p:txBody>
          <a:bodyPr wrap="none" rtlCol="0">
            <a:spAutoFit/>
          </a:bodyPr>
          <a:lstStyle/>
          <a:p>
            <a:pPr>
              <a:lnSpc>
                <a:spcPts val="6500"/>
              </a:lnSpc>
            </a:pPr>
            <a:r>
              <a:rPr lang="pt-BR" sz="7200" b="1" dirty="0" err="1">
                <a:solidFill>
                  <a:srgbClr val="6CA9B7"/>
                </a:solidFill>
              </a:rPr>
              <a:t>Thank</a:t>
            </a:r>
            <a:r>
              <a:rPr lang="pt-BR" sz="7200" b="1" dirty="0">
                <a:solidFill>
                  <a:srgbClr val="6CA9B7"/>
                </a:solidFill>
              </a:rPr>
              <a:t> </a:t>
            </a:r>
            <a:r>
              <a:rPr lang="pt-BR" sz="7200" b="1" dirty="0" err="1">
                <a:solidFill>
                  <a:srgbClr val="6CA9B7"/>
                </a:solidFill>
              </a:rPr>
              <a:t>you</a:t>
            </a:r>
            <a:r>
              <a:rPr lang="pt-BR" sz="7200" b="1" dirty="0">
                <a:solidFill>
                  <a:srgbClr val="6CA9B7"/>
                </a:solidFill>
              </a:rPr>
              <a:t>!</a:t>
            </a:r>
          </a:p>
        </p:txBody>
      </p:sp>
      <p:sp>
        <p:nvSpPr>
          <p:cNvPr id="5" name="CaixaDeTexto 4"/>
          <p:cNvSpPr txBox="1"/>
          <p:nvPr/>
        </p:nvSpPr>
        <p:spPr>
          <a:xfrm>
            <a:off x="914427" y="2450887"/>
            <a:ext cx="7749623" cy="1754326"/>
          </a:xfrm>
          <a:prstGeom prst="rect">
            <a:avLst/>
          </a:prstGeom>
          <a:noFill/>
        </p:spPr>
        <p:txBody>
          <a:bodyPr wrap="square" rtlCol="0">
            <a:spAutoFit/>
          </a:bodyPr>
          <a:lstStyle/>
          <a:p>
            <a:r>
              <a:rPr lang="en-US" sz="3600" dirty="0">
                <a:solidFill>
                  <a:schemeClr val="tx1">
                    <a:lumMod val="75000"/>
                    <a:lumOff val="25000"/>
                  </a:schemeClr>
                </a:solidFill>
              </a:rPr>
              <a:t>PSC Secretariat </a:t>
            </a:r>
          </a:p>
          <a:p>
            <a:r>
              <a:rPr lang="en-US" sz="3600" dirty="0">
                <a:solidFill>
                  <a:schemeClr val="tx1">
                    <a:lumMod val="75000"/>
                    <a:lumOff val="25000"/>
                  </a:schemeClr>
                </a:solidFill>
                <a:hlinkClick r:id="rId4"/>
              </a:rPr>
              <a:t>psc@tcu.gov.br</a:t>
            </a:r>
            <a:endParaRPr lang="en-US" sz="3600" dirty="0">
              <a:solidFill>
                <a:schemeClr val="tx1">
                  <a:lumMod val="75000"/>
                  <a:lumOff val="25000"/>
                </a:schemeClr>
              </a:solidFill>
            </a:endParaRPr>
          </a:p>
          <a:p>
            <a:r>
              <a:rPr lang="en-US" sz="3600" dirty="0">
                <a:solidFill>
                  <a:schemeClr val="tx1">
                    <a:lumMod val="75000"/>
                    <a:lumOff val="25000"/>
                  </a:schemeClr>
                </a:solidFill>
                <a:hlinkClick r:id="rId5"/>
              </a:rPr>
              <a:t>eca-psc@eca.europa.eu</a:t>
            </a:r>
            <a:endParaRPr lang="pt-BR" sz="3600" dirty="0">
              <a:solidFill>
                <a:schemeClr val="tx1">
                  <a:lumMod val="75000"/>
                  <a:lumOff val="25000"/>
                </a:schemeClr>
              </a:solidFill>
            </a:endParaRPr>
          </a:p>
        </p:txBody>
      </p:sp>
      <p:sp>
        <p:nvSpPr>
          <p:cNvPr id="6" name="CaixaDeTexto 5"/>
          <p:cNvSpPr txBox="1"/>
          <p:nvPr/>
        </p:nvSpPr>
        <p:spPr>
          <a:xfrm>
            <a:off x="4034657" y="2436870"/>
            <a:ext cx="7749623" cy="1200329"/>
          </a:xfrm>
          <a:prstGeom prst="rect">
            <a:avLst/>
          </a:prstGeom>
          <a:noFill/>
        </p:spPr>
        <p:txBody>
          <a:bodyPr wrap="square" rtlCol="0">
            <a:spAutoFit/>
          </a:bodyPr>
          <a:lstStyle/>
          <a:p>
            <a:pPr algn="r"/>
            <a:r>
              <a:rPr lang="en-US" sz="3600" dirty="0">
                <a:solidFill>
                  <a:schemeClr val="tx1">
                    <a:lumMod val="75000"/>
                    <a:lumOff val="25000"/>
                  </a:schemeClr>
                </a:solidFill>
              </a:rPr>
              <a:t>Paula Hebling Dutra</a:t>
            </a:r>
          </a:p>
          <a:p>
            <a:pPr algn="r"/>
            <a:r>
              <a:rPr lang="en-US" sz="3600" dirty="0">
                <a:solidFill>
                  <a:schemeClr val="tx1">
                    <a:lumMod val="75000"/>
                    <a:lumOff val="25000"/>
                  </a:schemeClr>
                </a:solidFill>
                <a:hlinkClick r:id="rId6"/>
              </a:rPr>
              <a:t>dutraph@tcu.gov.br</a:t>
            </a:r>
            <a:endParaRPr lang="pt-BR" sz="3600" dirty="0">
              <a:solidFill>
                <a:schemeClr val="tx1">
                  <a:lumMod val="75000"/>
                  <a:lumOff val="25000"/>
                </a:schemeClr>
              </a:solidFill>
            </a:endParaRPr>
          </a:p>
        </p:txBody>
      </p:sp>
      <p:pic>
        <p:nvPicPr>
          <p:cNvPr id="8" name="Image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1723" y="4787633"/>
            <a:ext cx="3737746" cy="1140201"/>
          </a:xfrm>
          <a:prstGeom prst="rect">
            <a:avLst/>
          </a:prstGeom>
        </p:spPr>
      </p:pic>
    </p:spTree>
    <p:extLst>
      <p:ext uri="{BB962C8B-B14F-4D97-AF65-F5344CB8AC3E}">
        <p14:creationId xmlns:p14="http://schemas.microsoft.com/office/powerpoint/2010/main" val="304422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043" y="611650"/>
            <a:ext cx="979454" cy="1363980"/>
          </a:xfrm>
          <a:prstGeom prst="rect">
            <a:avLst/>
          </a:prstGeom>
        </p:spPr>
      </p:pic>
      <p:sp>
        <p:nvSpPr>
          <p:cNvPr id="11" name="CaixaDeTexto 10"/>
          <p:cNvSpPr txBox="1"/>
          <p:nvPr/>
        </p:nvSpPr>
        <p:spPr>
          <a:xfrm>
            <a:off x="808314" y="1832665"/>
            <a:ext cx="10784427"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7200" b="1" dirty="0" err="1">
                <a:solidFill>
                  <a:srgbClr val="6CA9B7"/>
                </a:solidFill>
              </a:rPr>
              <a:t>Strategic</a:t>
            </a:r>
            <a:r>
              <a:rPr lang="pt-BR" sz="7200" b="1" dirty="0">
                <a:solidFill>
                  <a:srgbClr val="6CA9B7"/>
                </a:solidFill>
              </a:rPr>
              <a:t> </a:t>
            </a:r>
            <a:r>
              <a:rPr lang="pt-BR" sz="7200" b="1" dirty="0" err="1">
                <a:solidFill>
                  <a:srgbClr val="6CA9B7"/>
                </a:solidFill>
              </a:rPr>
              <a:t>Development</a:t>
            </a:r>
            <a:r>
              <a:rPr lang="pt-BR" sz="7200" b="1" dirty="0">
                <a:solidFill>
                  <a:srgbClr val="6CA9B7"/>
                </a:solidFill>
              </a:rPr>
              <a:t> </a:t>
            </a:r>
            <a:r>
              <a:rPr lang="pt-BR" sz="7200" b="1" dirty="0" err="1">
                <a:solidFill>
                  <a:srgbClr val="6CA9B7"/>
                </a:solidFill>
              </a:rPr>
              <a:t>Plan</a:t>
            </a:r>
            <a:endParaRPr lang="pt-BR" sz="7200" b="1" dirty="0">
              <a:solidFill>
                <a:srgbClr val="6CA9B7"/>
              </a:solidFill>
            </a:endParaRPr>
          </a:p>
        </p:txBody>
      </p:sp>
      <p:sp>
        <p:nvSpPr>
          <p:cNvPr id="12" name="CaixaDeTexto 11"/>
          <p:cNvSpPr txBox="1"/>
          <p:nvPr/>
        </p:nvSpPr>
        <p:spPr>
          <a:xfrm>
            <a:off x="1897812" y="2432830"/>
            <a:ext cx="8829661" cy="2246769"/>
          </a:xfrm>
          <a:prstGeom prst="rect">
            <a:avLst/>
          </a:prstGeom>
          <a:noFill/>
        </p:spPr>
        <p:txBody>
          <a:bodyPr wrap="none" rtlCol="0">
            <a:spAutoFit/>
          </a:bodyPr>
          <a:lstStyle/>
          <a:p>
            <a:r>
              <a:rPr lang="pt-BR" sz="14000" b="1" dirty="0">
                <a:solidFill>
                  <a:srgbClr val="D38D42"/>
                </a:solidFill>
              </a:rPr>
              <a:t>2020 - 2025</a:t>
            </a:r>
          </a:p>
        </p:txBody>
      </p:sp>
      <p:sp>
        <p:nvSpPr>
          <p:cNvPr id="13" name="CaixaDeTexto 12"/>
          <p:cNvSpPr txBox="1"/>
          <p:nvPr/>
        </p:nvSpPr>
        <p:spPr>
          <a:xfrm>
            <a:off x="2447418" y="4254010"/>
            <a:ext cx="3029547" cy="1200329"/>
          </a:xfrm>
          <a:prstGeom prst="rect">
            <a:avLst/>
          </a:prstGeom>
          <a:noFill/>
        </p:spPr>
        <p:txBody>
          <a:bodyPr wrap="none" rtlCol="0">
            <a:spAutoFit/>
          </a:bodyPr>
          <a:lstStyle/>
          <a:p>
            <a:r>
              <a:rPr lang="pt-BR" sz="7200" dirty="0" err="1">
                <a:solidFill>
                  <a:schemeClr val="tx1">
                    <a:lumMod val="75000"/>
                    <a:lumOff val="25000"/>
                  </a:schemeClr>
                </a:solidFill>
              </a:rPr>
              <a:t>Process</a:t>
            </a:r>
            <a:endParaRPr lang="pt-BR" sz="7200" dirty="0">
              <a:solidFill>
                <a:schemeClr val="tx1">
                  <a:lumMod val="75000"/>
                  <a:lumOff val="25000"/>
                </a:schemeClr>
              </a:solidFill>
            </a:endParaRPr>
          </a:p>
        </p:txBody>
      </p:sp>
    </p:spTree>
    <p:extLst>
      <p:ext uri="{BB962C8B-B14F-4D97-AF65-F5344CB8AC3E}">
        <p14:creationId xmlns:p14="http://schemas.microsoft.com/office/powerpoint/2010/main" val="29525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bg2"/>
            </a:gs>
          </a:gsLst>
          <a:lin ang="0" scaled="0"/>
        </a:grad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939800" y="565151"/>
            <a:ext cx="4483100" cy="2641600"/>
          </a:xfrm>
          <a:prstGeom prst="rect">
            <a:avLst/>
          </a:prstGeom>
        </p:spPr>
      </p:pic>
      <p:pic>
        <p:nvPicPr>
          <p:cNvPr id="6" name="Imagem 5"/>
          <p:cNvPicPr>
            <a:picLocks noChangeAspect="1"/>
          </p:cNvPicPr>
          <p:nvPr/>
        </p:nvPicPr>
        <p:blipFill>
          <a:blip r:embed="rId4"/>
          <a:stretch>
            <a:fillRect/>
          </a:stretch>
        </p:blipFill>
        <p:spPr>
          <a:xfrm>
            <a:off x="6323807" y="315914"/>
            <a:ext cx="4685351" cy="3105150"/>
          </a:xfrm>
          <a:prstGeom prst="rect">
            <a:avLst/>
          </a:prstGeom>
        </p:spPr>
      </p:pic>
      <p:pic>
        <p:nvPicPr>
          <p:cNvPr id="7" name="Imagem 6"/>
          <p:cNvPicPr>
            <a:picLocks noChangeAspect="1"/>
          </p:cNvPicPr>
          <p:nvPr/>
        </p:nvPicPr>
        <p:blipFill>
          <a:blip r:embed="rId5"/>
          <a:stretch>
            <a:fillRect/>
          </a:stretch>
        </p:blipFill>
        <p:spPr>
          <a:xfrm>
            <a:off x="1012032" y="3527425"/>
            <a:ext cx="4737100" cy="2946400"/>
          </a:xfrm>
          <a:prstGeom prst="rect">
            <a:avLst/>
          </a:prstGeom>
        </p:spPr>
      </p:pic>
      <p:pic>
        <p:nvPicPr>
          <p:cNvPr id="8" name="Imagem 7"/>
          <p:cNvPicPr>
            <a:picLocks noChangeAspect="1"/>
          </p:cNvPicPr>
          <p:nvPr/>
        </p:nvPicPr>
        <p:blipFill>
          <a:blip r:embed="rId6"/>
          <a:stretch>
            <a:fillRect/>
          </a:stretch>
        </p:blipFill>
        <p:spPr>
          <a:xfrm>
            <a:off x="6323807" y="3642518"/>
            <a:ext cx="4205365" cy="2716213"/>
          </a:xfrm>
          <a:prstGeom prst="rect">
            <a:avLst/>
          </a:prstGeom>
        </p:spPr>
      </p:pic>
    </p:spTree>
    <p:extLst>
      <p:ext uri="{BB962C8B-B14F-4D97-AF65-F5344CB8AC3E}">
        <p14:creationId xmlns:p14="http://schemas.microsoft.com/office/powerpoint/2010/main" val="102694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bg2"/>
            </a:gs>
          </a:gsLst>
          <a:lin ang="10800000" scaled="0"/>
        </a:gradFill>
        <a:effectLst/>
      </p:bgPr>
    </p:bg>
    <p:spTree>
      <p:nvGrpSpPr>
        <p:cNvPr id="1" name=""/>
        <p:cNvGrpSpPr/>
        <p:nvPr/>
      </p:nvGrpSpPr>
      <p:grpSpPr>
        <a:xfrm>
          <a:off x="0" y="0"/>
          <a:ext cx="0" cy="0"/>
          <a:chOff x="0" y="0"/>
          <a:chExt cx="0" cy="0"/>
        </a:xfrm>
      </p:grpSpPr>
      <p:pic>
        <p:nvPicPr>
          <p:cNvPr id="11" name="Imagem 10"/>
          <p:cNvPicPr>
            <a:picLocks noChangeAspect="1"/>
          </p:cNvPicPr>
          <p:nvPr/>
        </p:nvPicPr>
        <p:blipFill>
          <a:blip r:embed="rId3"/>
          <a:stretch>
            <a:fillRect/>
          </a:stretch>
        </p:blipFill>
        <p:spPr>
          <a:xfrm>
            <a:off x="6362895" y="2786063"/>
            <a:ext cx="4546099" cy="3567112"/>
          </a:xfrm>
          <a:prstGeom prst="rect">
            <a:avLst/>
          </a:prstGeom>
        </p:spPr>
      </p:pic>
      <p:pic>
        <p:nvPicPr>
          <p:cNvPr id="9" name="Imagem 8"/>
          <p:cNvPicPr>
            <a:picLocks noChangeAspect="1"/>
          </p:cNvPicPr>
          <p:nvPr/>
        </p:nvPicPr>
        <p:blipFill>
          <a:blip r:embed="rId4"/>
          <a:stretch>
            <a:fillRect/>
          </a:stretch>
        </p:blipFill>
        <p:spPr>
          <a:xfrm>
            <a:off x="2935463" y="-322263"/>
            <a:ext cx="6854866" cy="3679826"/>
          </a:xfrm>
          <a:prstGeom prst="rect">
            <a:avLst/>
          </a:prstGeom>
        </p:spPr>
      </p:pic>
      <p:pic>
        <p:nvPicPr>
          <p:cNvPr id="10" name="Imagem 9"/>
          <p:cNvPicPr>
            <a:picLocks noChangeAspect="1"/>
          </p:cNvPicPr>
          <p:nvPr/>
        </p:nvPicPr>
        <p:blipFill>
          <a:blip r:embed="rId5"/>
          <a:stretch>
            <a:fillRect/>
          </a:stretch>
        </p:blipFill>
        <p:spPr>
          <a:xfrm>
            <a:off x="800295" y="2486025"/>
            <a:ext cx="4996495" cy="3867150"/>
          </a:xfrm>
          <a:prstGeom prst="rect">
            <a:avLst/>
          </a:prstGeom>
        </p:spPr>
      </p:pic>
    </p:spTree>
    <p:extLst>
      <p:ext uri="{BB962C8B-B14F-4D97-AF65-F5344CB8AC3E}">
        <p14:creationId xmlns:p14="http://schemas.microsoft.com/office/powerpoint/2010/main" val="1213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bg2"/>
            </a:gs>
          </a:gsLst>
          <a:lin ang="10800000" scaled="0"/>
        </a:gradFill>
        <a:effectLst/>
      </p:bgPr>
    </p:bg>
    <p:spTree>
      <p:nvGrpSpPr>
        <p:cNvPr id="1" name=""/>
        <p:cNvGrpSpPr/>
        <p:nvPr/>
      </p:nvGrpSpPr>
      <p:grpSpPr>
        <a:xfrm>
          <a:off x="0" y="0"/>
          <a:ext cx="0" cy="0"/>
          <a:chOff x="0" y="0"/>
          <a:chExt cx="0" cy="0"/>
        </a:xfrm>
      </p:grpSpPr>
      <p:pic>
        <p:nvPicPr>
          <p:cNvPr id="9" name="Imagem 8"/>
          <p:cNvPicPr>
            <a:picLocks noChangeAspect="1"/>
          </p:cNvPicPr>
          <p:nvPr/>
        </p:nvPicPr>
        <p:blipFill>
          <a:blip r:embed="rId3"/>
          <a:stretch>
            <a:fillRect/>
          </a:stretch>
        </p:blipFill>
        <p:spPr>
          <a:xfrm>
            <a:off x="2935463" y="-322263"/>
            <a:ext cx="6854866" cy="3679826"/>
          </a:xfrm>
          <a:prstGeom prst="rect">
            <a:avLst/>
          </a:prstGeom>
        </p:spPr>
      </p:pic>
      <p:sp>
        <p:nvSpPr>
          <p:cNvPr id="2" name="TextBox 1">
            <a:extLst>
              <a:ext uri="{FF2B5EF4-FFF2-40B4-BE49-F238E27FC236}">
                <a16:creationId xmlns:a16="http://schemas.microsoft.com/office/drawing/2014/main" id="{4614BCFD-73D9-A640-BF86-EACB7A903453}"/>
              </a:ext>
            </a:extLst>
          </p:cNvPr>
          <p:cNvSpPr txBox="1"/>
          <p:nvPr/>
        </p:nvSpPr>
        <p:spPr>
          <a:xfrm>
            <a:off x="357808" y="1517650"/>
            <a:ext cx="11834192" cy="6155531"/>
          </a:xfrm>
          <a:prstGeom prst="rect">
            <a:avLst/>
          </a:prstGeom>
          <a:noFill/>
        </p:spPr>
        <p:txBody>
          <a:bodyPr wrap="square" rtlCol="0">
            <a:spAutoFit/>
          </a:bodyPr>
          <a:lstStyle/>
          <a:p>
            <a:endParaRPr lang="en-US" sz="3200" dirty="0"/>
          </a:p>
          <a:p>
            <a:r>
              <a:rPr lang="en-US" sz="2800" u="sng" dirty="0">
                <a:solidFill>
                  <a:srgbClr val="2541CD"/>
                </a:solidFill>
              </a:rPr>
              <a:t>Criteria for individual projects</a:t>
            </a:r>
            <a:endParaRPr lang="en-US" sz="2800" dirty="0">
              <a:solidFill>
                <a:srgbClr val="2541CD"/>
              </a:solidFill>
            </a:endParaRPr>
          </a:p>
          <a:p>
            <a:pPr lvl="0"/>
            <a:r>
              <a:rPr lang="en-US" sz="2800" dirty="0">
                <a:solidFill>
                  <a:srgbClr val="2541CD"/>
                </a:solidFill>
              </a:rPr>
              <a:t>1 - Completeness of the framework </a:t>
            </a:r>
          </a:p>
          <a:p>
            <a:pPr lvl="0"/>
            <a:r>
              <a:rPr lang="en-US" sz="2800" dirty="0">
                <a:solidFill>
                  <a:srgbClr val="2541CD"/>
                </a:solidFill>
              </a:rPr>
              <a:t>2 - Needs based.</a:t>
            </a:r>
          </a:p>
          <a:p>
            <a:pPr lvl="0"/>
            <a:r>
              <a:rPr lang="en-US" sz="2800" dirty="0">
                <a:solidFill>
                  <a:srgbClr val="2541CD"/>
                </a:solidFill>
              </a:rPr>
              <a:t>3 - Adds value</a:t>
            </a:r>
          </a:p>
          <a:p>
            <a:pPr lvl="0"/>
            <a:r>
              <a:rPr lang="en-US" sz="2800" dirty="0">
                <a:solidFill>
                  <a:srgbClr val="2541CD"/>
                </a:solidFill>
              </a:rPr>
              <a:t>4 - Absence of alternative</a:t>
            </a:r>
          </a:p>
          <a:p>
            <a:pPr lvl="0"/>
            <a:r>
              <a:rPr lang="en-US" sz="2800" dirty="0">
                <a:solidFill>
                  <a:srgbClr val="2541CD"/>
                </a:solidFill>
              </a:rPr>
              <a:t>5 - Applicability</a:t>
            </a:r>
          </a:p>
          <a:p>
            <a:pPr lvl="0"/>
            <a:r>
              <a:rPr lang="en-US" sz="2800" dirty="0">
                <a:solidFill>
                  <a:srgbClr val="2541CD"/>
                </a:solidFill>
              </a:rPr>
              <a:t>6 - Clarity</a:t>
            </a:r>
          </a:p>
          <a:p>
            <a:pPr lvl="0"/>
            <a:r>
              <a:rPr lang="en-US" sz="2800" u="sng" dirty="0">
                <a:solidFill>
                  <a:srgbClr val="2541CD"/>
                </a:solidFill>
              </a:rPr>
              <a:t>General Criteria (for overall assessment of the SDP)</a:t>
            </a:r>
            <a:endParaRPr lang="en-US" sz="2800" dirty="0">
              <a:solidFill>
                <a:srgbClr val="2541CD"/>
              </a:solidFill>
            </a:endParaRPr>
          </a:p>
          <a:p>
            <a:pPr lvl="0"/>
            <a:r>
              <a:rPr lang="en-US" sz="2800" dirty="0">
                <a:solidFill>
                  <a:srgbClr val="2541CD"/>
                </a:solidFill>
              </a:rPr>
              <a:t>Alignment with INTOSAI strategic goals</a:t>
            </a:r>
          </a:p>
          <a:p>
            <a:pPr lvl="0"/>
            <a:r>
              <a:rPr lang="en-US" sz="2800" dirty="0">
                <a:solidFill>
                  <a:srgbClr val="2541CD"/>
                </a:solidFill>
              </a:rPr>
              <a:t>Alignment with scope and vision for the IFPP</a:t>
            </a:r>
          </a:p>
          <a:p>
            <a:pPr lvl="0"/>
            <a:r>
              <a:rPr lang="en-US" sz="2800" dirty="0">
                <a:solidFill>
                  <a:srgbClr val="2541CD"/>
                </a:solidFill>
              </a:rPr>
              <a:t>Availability of resources</a:t>
            </a:r>
          </a:p>
          <a:p>
            <a:endParaRPr lang="en-US" dirty="0"/>
          </a:p>
          <a:p>
            <a:endParaRPr lang="en-US" dirty="0"/>
          </a:p>
          <a:p>
            <a:endParaRPr lang="en-US" dirty="0"/>
          </a:p>
        </p:txBody>
      </p:sp>
    </p:spTree>
    <p:extLst>
      <p:ext uri="{BB962C8B-B14F-4D97-AF65-F5344CB8AC3E}">
        <p14:creationId xmlns:p14="http://schemas.microsoft.com/office/powerpoint/2010/main" val="385617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CCF3"/>
        </a:solid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3"/>
          <a:stretch>
            <a:fillRect/>
          </a:stretch>
        </p:blipFill>
        <p:spPr>
          <a:xfrm>
            <a:off x="-285750" y="-228600"/>
            <a:ext cx="10822782" cy="7215188"/>
          </a:xfrm>
          <a:prstGeom prst="rect">
            <a:avLst/>
          </a:prstGeom>
        </p:spPr>
      </p:pic>
      <p:pic>
        <p:nvPicPr>
          <p:cNvPr id="7" name="Imagem 6"/>
          <p:cNvPicPr>
            <a:picLocks noChangeAspect="1"/>
          </p:cNvPicPr>
          <p:nvPr/>
        </p:nvPicPr>
        <p:blipFill>
          <a:blip r:embed="rId4"/>
          <a:stretch>
            <a:fillRect/>
          </a:stretch>
        </p:blipFill>
        <p:spPr>
          <a:xfrm>
            <a:off x="4056962" y="803272"/>
            <a:ext cx="2413000" cy="279400"/>
          </a:xfrm>
          <a:prstGeom prst="rect">
            <a:avLst/>
          </a:prstGeom>
        </p:spPr>
      </p:pic>
      <p:pic>
        <p:nvPicPr>
          <p:cNvPr id="8" name="Imagem 7"/>
          <p:cNvPicPr>
            <a:picLocks noChangeAspect="1"/>
          </p:cNvPicPr>
          <p:nvPr/>
        </p:nvPicPr>
        <p:blipFill>
          <a:blip r:embed="rId5"/>
          <a:stretch>
            <a:fillRect/>
          </a:stretch>
        </p:blipFill>
        <p:spPr>
          <a:xfrm>
            <a:off x="5573026" y="614361"/>
            <a:ext cx="5995085" cy="5040312"/>
          </a:xfrm>
          <a:prstGeom prst="rect">
            <a:avLst/>
          </a:prstGeom>
        </p:spPr>
      </p:pic>
      <p:pic>
        <p:nvPicPr>
          <p:cNvPr id="9" name="Imagem 8"/>
          <p:cNvPicPr>
            <a:picLocks noChangeAspect="1"/>
          </p:cNvPicPr>
          <p:nvPr/>
        </p:nvPicPr>
        <p:blipFill>
          <a:blip r:embed="rId6"/>
          <a:stretch>
            <a:fillRect/>
          </a:stretch>
        </p:blipFill>
        <p:spPr>
          <a:xfrm>
            <a:off x="4851400" y="5843584"/>
            <a:ext cx="2489200" cy="368300"/>
          </a:xfrm>
          <a:prstGeom prst="rect">
            <a:avLst/>
          </a:prstGeom>
        </p:spPr>
      </p:pic>
    </p:spTree>
    <p:extLst>
      <p:ext uri="{BB962C8B-B14F-4D97-AF65-F5344CB8AC3E}">
        <p14:creationId xmlns:p14="http://schemas.microsoft.com/office/powerpoint/2010/main" val="50502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4266C"/>
        </a:solidFill>
        <a:effectLst/>
      </p:bgPr>
    </p:bg>
    <p:spTree>
      <p:nvGrpSpPr>
        <p:cNvPr id="1" name=""/>
        <p:cNvGrpSpPr/>
        <p:nvPr/>
      </p:nvGrpSpPr>
      <p:grpSpPr>
        <a:xfrm>
          <a:off x="0" y="0"/>
          <a:ext cx="0" cy="0"/>
          <a:chOff x="0" y="0"/>
          <a:chExt cx="0" cy="0"/>
        </a:xfrm>
      </p:grpSpPr>
      <p:pic>
        <p:nvPicPr>
          <p:cNvPr id="9" name="Imagem 8"/>
          <p:cNvPicPr>
            <a:picLocks noChangeAspect="1"/>
          </p:cNvPicPr>
          <p:nvPr/>
        </p:nvPicPr>
        <p:blipFill>
          <a:blip r:embed="rId3"/>
          <a:stretch>
            <a:fillRect/>
          </a:stretch>
        </p:blipFill>
        <p:spPr>
          <a:xfrm>
            <a:off x="614368" y="1446420"/>
            <a:ext cx="10844213" cy="5050001"/>
          </a:xfrm>
          <a:prstGeom prst="rect">
            <a:avLst/>
          </a:prstGeom>
        </p:spPr>
      </p:pic>
      <p:pic>
        <p:nvPicPr>
          <p:cNvPr id="5" name="Imagem 4"/>
          <p:cNvPicPr>
            <a:picLocks noChangeAspect="1"/>
          </p:cNvPicPr>
          <p:nvPr/>
        </p:nvPicPr>
        <p:blipFill>
          <a:blip r:embed="rId4"/>
          <a:stretch>
            <a:fillRect/>
          </a:stretch>
        </p:blipFill>
        <p:spPr>
          <a:xfrm>
            <a:off x="8291513" y="360362"/>
            <a:ext cx="3467100" cy="279400"/>
          </a:xfrm>
          <a:prstGeom prst="rect">
            <a:avLst/>
          </a:prstGeom>
        </p:spPr>
      </p:pic>
      <p:pic>
        <p:nvPicPr>
          <p:cNvPr id="8" name="Imagem 7"/>
          <p:cNvPicPr>
            <a:picLocks noChangeAspect="1"/>
          </p:cNvPicPr>
          <p:nvPr/>
        </p:nvPicPr>
        <p:blipFill>
          <a:blip r:embed="rId5"/>
          <a:stretch>
            <a:fillRect/>
          </a:stretch>
        </p:blipFill>
        <p:spPr>
          <a:xfrm>
            <a:off x="6262688" y="2900362"/>
            <a:ext cx="1372114" cy="3384549"/>
          </a:xfrm>
          <a:prstGeom prst="rect">
            <a:avLst/>
          </a:prstGeom>
        </p:spPr>
      </p:pic>
      <p:pic>
        <p:nvPicPr>
          <p:cNvPr id="7" name="Imagem 6"/>
          <p:cNvPicPr>
            <a:picLocks noChangeAspect="1"/>
          </p:cNvPicPr>
          <p:nvPr/>
        </p:nvPicPr>
        <p:blipFill>
          <a:blip r:embed="rId6"/>
          <a:stretch>
            <a:fillRect/>
          </a:stretch>
        </p:blipFill>
        <p:spPr>
          <a:xfrm>
            <a:off x="1909767" y="217484"/>
            <a:ext cx="6165751" cy="3414713"/>
          </a:xfrm>
          <a:prstGeom prst="rect">
            <a:avLst/>
          </a:prstGeom>
        </p:spPr>
      </p:pic>
      <p:pic>
        <p:nvPicPr>
          <p:cNvPr id="13" name="Imagem 12"/>
          <p:cNvPicPr>
            <a:picLocks noChangeAspect="1"/>
          </p:cNvPicPr>
          <p:nvPr/>
        </p:nvPicPr>
        <p:blipFill>
          <a:blip r:embed="rId7"/>
          <a:stretch>
            <a:fillRect/>
          </a:stretch>
        </p:blipFill>
        <p:spPr>
          <a:xfrm>
            <a:off x="10025063" y="1283490"/>
            <a:ext cx="1625600" cy="1282700"/>
          </a:xfrm>
          <a:prstGeom prst="rect">
            <a:avLst/>
          </a:prstGeom>
        </p:spPr>
      </p:pic>
    </p:spTree>
    <p:extLst>
      <p:ext uri="{BB962C8B-B14F-4D97-AF65-F5344CB8AC3E}">
        <p14:creationId xmlns:p14="http://schemas.microsoft.com/office/powerpoint/2010/main" val="117613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bg2"/>
            </a:gs>
          </a:gsLst>
          <a:lin ang="10800000" scaled="0"/>
        </a:grad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2997200" y="460375"/>
            <a:ext cx="6197600" cy="3251200"/>
          </a:xfrm>
          <a:prstGeom prst="rect">
            <a:avLst/>
          </a:prstGeom>
        </p:spPr>
      </p:pic>
      <p:pic>
        <p:nvPicPr>
          <p:cNvPr id="6" name="Imagem 5"/>
          <p:cNvPicPr>
            <a:picLocks noChangeAspect="1"/>
          </p:cNvPicPr>
          <p:nvPr/>
        </p:nvPicPr>
        <p:blipFill>
          <a:blip r:embed="rId4"/>
          <a:stretch>
            <a:fillRect/>
          </a:stretch>
        </p:blipFill>
        <p:spPr>
          <a:xfrm>
            <a:off x="1035050" y="2082800"/>
            <a:ext cx="10121900" cy="2692400"/>
          </a:xfrm>
          <a:prstGeom prst="rect">
            <a:avLst/>
          </a:prstGeom>
        </p:spPr>
      </p:pic>
      <p:pic>
        <p:nvPicPr>
          <p:cNvPr id="7" name="Imagem 6"/>
          <p:cNvPicPr>
            <a:picLocks noChangeAspect="1"/>
          </p:cNvPicPr>
          <p:nvPr/>
        </p:nvPicPr>
        <p:blipFill>
          <a:blip r:embed="rId5"/>
          <a:stretch>
            <a:fillRect/>
          </a:stretch>
        </p:blipFill>
        <p:spPr>
          <a:xfrm>
            <a:off x="2217737" y="5086349"/>
            <a:ext cx="7997710" cy="1085851"/>
          </a:xfrm>
          <a:prstGeom prst="rect">
            <a:avLst/>
          </a:prstGeom>
        </p:spPr>
      </p:pic>
    </p:spTree>
    <p:extLst>
      <p:ext uri="{BB962C8B-B14F-4D97-AF65-F5344CB8AC3E}">
        <p14:creationId xmlns:p14="http://schemas.microsoft.com/office/powerpoint/2010/main" val="76733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043" y="611650"/>
            <a:ext cx="979454" cy="1363980"/>
          </a:xfrm>
          <a:prstGeom prst="rect">
            <a:avLst/>
          </a:prstGeom>
        </p:spPr>
      </p:pic>
      <p:sp>
        <p:nvSpPr>
          <p:cNvPr id="11" name="CaixaDeTexto 10"/>
          <p:cNvSpPr txBox="1"/>
          <p:nvPr/>
        </p:nvSpPr>
        <p:spPr>
          <a:xfrm>
            <a:off x="808314" y="1832665"/>
            <a:ext cx="10784427"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7200" b="1" dirty="0" err="1">
                <a:solidFill>
                  <a:srgbClr val="6CA9B7"/>
                </a:solidFill>
              </a:rPr>
              <a:t>Strategic</a:t>
            </a:r>
            <a:r>
              <a:rPr lang="pt-BR" sz="7200" b="1" dirty="0">
                <a:solidFill>
                  <a:srgbClr val="6CA9B7"/>
                </a:solidFill>
              </a:rPr>
              <a:t> </a:t>
            </a:r>
            <a:r>
              <a:rPr lang="pt-BR" sz="7200" b="1" dirty="0" err="1">
                <a:solidFill>
                  <a:srgbClr val="6CA9B7"/>
                </a:solidFill>
              </a:rPr>
              <a:t>Development</a:t>
            </a:r>
            <a:r>
              <a:rPr lang="pt-BR" sz="7200" b="1" dirty="0">
                <a:solidFill>
                  <a:srgbClr val="6CA9B7"/>
                </a:solidFill>
              </a:rPr>
              <a:t> </a:t>
            </a:r>
            <a:r>
              <a:rPr lang="pt-BR" sz="7200" b="1" dirty="0" err="1">
                <a:solidFill>
                  <a:srgbClr val="6CA9B7"/>
                </a:solidFill>
              </a:rPr>
              <a:t>Plan</a:t>
            </a:r>
            <a:endParaRPr lang="pt-BR" sz="7200" b="1" dirty="0">
              <a:solidFill>
                <a:srgbClr val="6CA9B7"/>
              </a:solidFill>
            </a:endParaRPr>
          </a:p>
        </p:txBody>
      </p:sp>
      <p:sp>
        <p:nvSpPr>
          <p:cNvPr id="12" name="CaixaDeTexto 11"/>
          <p:cNvSpPr txBox="1"/>
          <p:nvPr/>
        </p:nvSpPr>
        <p:spPr>
          <a:xfrm>
            <a:off x="1897812" y="2432830"/>
            <a:ext cx="9649886" cy="2246769"/>
          </a:xfrm>
          <a:prstGeom prst="rect">
            <a:avLst/>
          </a:prstGeom>
          <a:noFill/>
        </p:spPr>
        <p:txBody>
          <a:bodyPr wrap="none" rtlCol="0">
            <a:spAutoFit/>
          </a:bodyPr>
          <a:lstStyle/>
          <a:p>
            <a:r>
              <a:rPr lang="pt-BR" sz="14000" b="1" dirty="0" err="1">
                <a:solidFill>
                  <a:srgbClr val="D38D42"/>
                </a:solidFill>
              </a:rPr>
              <a:t>Consultation</a:t>
            </a:r>
            <a:endParaRPr lang="pt-BR" sz="14000" b="1" dirty="0">
              <a:solidFill>
                <a:srgbClr val="D38D42"/>
              </a:solidFill>
            </a:endParaRPr>
          </a:p>
        </p:txBody>
      </p:sp>
    </p:spTree>
    <p:extLst>
      <p:ext uri="{BB962C8B-B14F-4D97-AF65-F5344CB8AC3E}">
        <p14:creationId xmlns:p14="http://schemas.microsoft.com/office/powerpoint/2010/main" val="413397403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1457</Words>
  <Application>Microsoft Macintosh PowerPoint</Application>
  <PresentationFormat>Widescreen</PresentationFormat>
  <Paragraphs>67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TCU</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Barreto Ribeiro Alvarenga</dc:creator>
  <cp:lastModifiedBy>Paula Hebling Dutra</cp:lastModifiedBy>
  <cp:revision>97</cp:revision>
  <dcterms:created xsi:type="dcterms:W3CDTF">2017-08-14T21:15:23Z</dcterms:created>
  <dcterms:modified xsi:type="dcterms:W3CDTF">2018-08-19T16:55:19Z</dcterms:modified>
</cp:coreProperties>
</file>