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59" r:id="rId4"/>
    <p:sldId id="257" r:id="rId5"/>
    <p:sldId id="258" r:id="rId6"/>
    <p:sldId id="261" r:id="rId7"/>
    <p:sldId id="262"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3" autoAdjust="0"/>
    <p:restoredTop sz="94660"/>
  </p:normalViewPr>
  <p:slideViewPr>
    <p:cSldViewPr snapToGrid="0">
      <p:cViewPr varScale="1">
        <p:scale>
          <a:sx n="86" d="100"/>
          <a:sy n="86" d="100"/>
        </p:scale>
        <p:origin x="-128"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B507A2-74D6-48DD-ACB0-F5B50FD511C3}" type="datetimeFigureOut">
              <a:rPr lang="en-US" smtClean="0"/>
              <a:t>26/06/18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4665B9-CB3E-44BF-95B6-5F4532603787}" type="slidenum">
              <a:rPr lang="en-US" smtClean="0"/>
              <a:t>‹#›</a:t>
            </a:fld>
            <a:endParaRPr lang="en-US"/>
          </a:p>
        </p:txBody>
      </p:sp>
    </p:spTree>
    <p:extLst>
      <p:ext uri="{BB962C8B-B14F-4D97-AF65-F5344CB8AC3E}">
        <p14:creationId xmlns:p14="http://schemas.microsoft.com/office/powerpoint/2010/main" val="288796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0DE270CC-06EE-4DF8-BF10-358DFBD4357E}" type="slidenum">
              <a:rPr lang="en-GB" smtClean="0"/>
              <a:t>3</a:t>
            </a:fld>
            <a:endParaRPr lang="en-GB"/>
          </a:p>
        </p:txBody>
      </p:sp>
    </p:spTree>
    <p:extLst>
      <p:ext uri="{BB962C8B-B14F-4D97-AF65-F5344CB8AC3E}">
        <p14:creationId xmlns:p14="http://schemas.microsoft.com/office/powerpoint/2010/main" val="2496515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0" dirty="0"/>
          </a:p>
        </p:txBody>
      </p:sp>
      <p:sp>
        <p:nvSpPr>
          <p:cNvPr id="4" name="Slide Number Placeholder 3"/>
          <p:cNvSpPr>
            <a:spLocks noGrp="1"/>
          </p:cNvSpPr>
          <p:nvPr>
            <p:ph type="sldNum" sz="quarter" idx="10"/>
          </p:nvPr>
        </p:nvSpPr>
        <p:spPr/>
        <p:txBody>
          <a:bodyPr/>
          <a:lstStyle/>
          <a:p>
            <a:fld id="{0DE270CC-06EE-4DF8-BF10-358DFBD4357E}" type="slidenum">
              <a:rPr lang="en-GB" smtClean="0"/>
              <a:t>4</a:t>
            </a:fld>
            <a:endParaRPr lang="en-GB" dirty="0"/>
          </a:p>
        </p:txBody>
      </p:sp>
    </p:spTree>
    <p:extLst>
      <p:ext uri="{BB962C8B-B14F-4D97-AF65-F5344CB8AC3E}">
        <p14:creationId xmlns:p14="http://schemas.microsoft.com/office/powerpoint/2010/main" val="3262658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E270CC-06EE-4DF8-BF10-358DFBD4357E}" type="slidenum">
              <a:rPr lang="en-GB" smtClean="0"/>
              <a:t>5</a:t>
            </a:fld>
            <a:endParaRPr lang="en-GB" dirty="0"/>
          </a:p>
        </p:txBody>
      </p:sp>
    </p:spTree>
    <p:extLst>
      <p:ext uri="{BB962C8B-B14F-4D97-AF65-F5344CB8AC3E}">
        <p14:creationId xmlns:p14="http://schemas.microsoft.com/office/powerpoint/2010/main" val="3864871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0DE270CC-06EE-4DF8-BF10-358DFBD4357E}" type="slidenum">
              <a:rPr lang="en-GB" smtClean="0"/>
              <a:t>8</a:t>
            </a:fld>
            <a:endParaRPr lang="en-GB"/>
          </a:p>
        </p:txBody>
      </p:sp>
    </p:spTree>
    <p:extLst>
      <p:ext uri="{BB962C8B-B14F-4D97-AF65-F5344CB8AC3E}">
        <p14:creationId xmlns:p14="http://schemas.microsoft.com/office/powerpoint/2010/main" val="4015367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98C4CB-7450-4A67-9804-5D62F7F0D50C}" type="datetimeFigureOut">
              <a:rPr lang="en-US" smtClean="0"/>
              <a:t>26/06/18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D266F-BE1B-4315-B779-BEB30B5E11DA}"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38065" y="367473"/>
            <a:ext cx="1491532" cy="1325630"/>
          </a:xfrm>
          <a:prstGeom prst="rect">
            <a:avLst/>
          </a:prstGeom>
        </p:spPr>
      </p:pic>
    </p:spTree>
    <p:extLst>
      <p:ext uri="{BB962C8B-B14F-4D97-AF65-F5344CB8AC3E}">
        <p14:creationId xmlns:p14="http://schemas.microsoft.com/office/powerpoint/2010/main" val="3884144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8C4CB-7450-4A67-9804-5D62F7F0D50C}" type="datetimeFigureOut">
              <a:rPr lang="en-US" smtClean="0"/>
              <a:t>26/06/18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D266F-BE1B-4315-B779-BEB30B5E11DA}" type="slidenum">
              <a:rPr lang="en-US" smtClean="0"/>
              <a:t>‹#›</a:t>
            </a:fld>
            <a:endParaRPr lang="en-US"/>
          </a:p>
        </p:txBody>
      </p:sp>
    </p:spTree>
    <p:extLst>
      <p:ext uri="{BB962C8B-B14F-4D97-AF65-F5344CB8AC3E}">
        <p14:creationId xmlns:p14="http://schemas.microsoft.com/office/powerpoint/2010/main" val="2845506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8C4CB-7450-4A67-9804-5D62F7F0D50C}" type="datetimeFigureOut">
              <a:rPr lang="en-US" smtClean="0"/>
              <a:t>26/06/18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D266F-BE1B-4315-B779-BEB30B5E11DA}" type="slidenum">
              <a:rPr lang="en-US" smtClean="0"/>
              <a:t>‹#›</a:t>
            </a:fld>
            <a:endParaRPr lang="en-US"/>
          </a:p>
        </p:txBody>
      </p:sp>
    </p:spTree>
    <p:extLst>
      <p:ext uri="{BB962C8B-B14F-4D97-AF65-F5344CB8AC3E}">
        <p14:creationId xmlns:p14="http://schemas.microsoft.com/office/powerpoint/2010/main" val="1851870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ullets texts 2">
    <p:spTree>
      <p:nvGrpSpPr>
        <p:cNvPr id="1" name=""/>
        <p:cNvGrpSpPr/>
        <p:nvPr/>
      </p:nvGrpSpPr>
      <p:grpSpPr>
        <a:xfrm>
          <a:off x="0" y="0"/>
          <a:ext cx="0" cy="0"/>
          <a:chOff x="0" y="0"/>
          <a:chExt cx="0" cy="0"/>
        </a:xfrm>
      </p:grpSpPr>
      <p:cxnSp>
        <p:nvCxnSpPr>
          <p:cNvPr id="10" name="Straight Connector 9"/>
          <p:cNvCxnSpPr/>
          <p:nvPr/>
        </p:nvCxnSpPr>
        <p:spPr>
          <a:xfrm>
            <a:off x="2851371" y="-2"/>
            <a:ext cx="0" cy="6858002"/>
          </a:xfrm>
          <a:prstGeom prst="line">
            <a:avLst/>
          </a:prstGeom>
          <a:ln>
            <a:solidFill>
              <a:srgbClr val="1A95A6"/>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0" hasCustomPrompt="1"/>
          </p:nvPr>
        </p:nvSpPr>
        <p:spPr>
          <a:xfrm>
            <a:off x="642631" y="2853730"/>
            <a:ext cx="4417483" cy="1151334"/>
          </a:xfrm>
          <a:prstGeom prst="rect">
            <a:avLst/>
          </a:prstGeom>
        </p:spPr>
        <p:txBody>
          <a:bodyPr/>
          <a:lstStyle>
            <a:lvl1pPr algn="ctr">
              <a:defRPr sz="3600">
                <a:solidFill>
                  <a:schemeClr val="bg1"/>
                </a:solidFill>
              </a:defRPr>
            </a:lvl1pPr>
          </a:lstStyle>
          <a:p>
            <a:pPr lvl="0"/>
            <a:r>
              <a:rPr lang="en-US" dirty="0" smtClean="0"/>
              <a:t>Title will go</a:t>
            </a:r>
            <a:br>
              <a:rPr lang="en-US" dirty="0" smtClean="0"/>
            </a:br>
            <a:r>
              <a:rPr lang="en-US" dirty="0" smtClean="0"/>
              <a:t>HERE</a:t>
            </a:r>
            <a:endParaRPr lang="en-GB" dirty="0"/>
          </a:p>
        </p:txBody>
      </p:sp>
      <p:sp>
        <p:nvSpPr>
          <p:cNvPr id="15" name="Text Placeholder 30"/>
          <p:cNvSpPr>
            <a:spLocks noGrp="1"/>
          </p:cNvSpPr>
          <p:nvPr>
            <p:ph type="body" sz="quarter" idx="18" hasCustomPrompt="1"/>
          </p:nvPr>
        </p:nvSpPr>
        <p:spPr>
          <a:xfrm>
            <a:off x="6096001" y="2124398"/>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16" name="Text Placeholder 30"/>
          <p:cNvSpPr>
            <a:spLocks noGrp="1"/>
          </p:cNvSpPr>
          <p:nvPr>
            <p:ph type="body" sz="quarter" idx="19" hasCustomPrompt="1"/>
          </p:nvPr>
        </p:nvSpPr>
        <p:spPr>
          <a:xfrm>
            <a:off x="6096001" y="2996953"/>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17" name="Text Placeholder 30"/>
          <p:cNvSpPr>
            <a:spLocks noGrp="1"/>
          </p:cNvSpPr>
          <p:nvPr>
            <p:ph type="body" sz="quarter" idx="20" hasCustomPrompt="1"/>
          </p:nvPr>
        </p:nvSpPr>
        <p:spPr>
          <a:xfrm>
            <a:off x="6096001" y="3884722"/>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23" name="Text Placeholder 30"/>
          <p:cNvSpPr>
            <a:spLocks noGrp="1"/>
          </p:cNvSpPr>
          <p:nvPr>
            <p:ph type="body" sz="quarter" idx="21" hasCustomPrompt="1"/>
          </p:nvPr>
        </p:nvSpPr>
        <p:spPr>
          <a:xfrm>
            <a:off x="6096001" y="4785443"/>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24" name="Text Placeholder 30"/>
          <p:cNvSpPr>
            <a:spLocks noGrp="1"/>
          </p:cNvSpPr>
          <p:nvPr>
            <p:ph type="body" sz="quarter" idx="22" hasCustomPrompt="1"/>
          </p:nvPr>
        </p:nvSpPr>
        <p:spPr>
          <a:xfrm>
            <a:off x="6096001" y="5661249"/>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26" name="Text Placeholder 2"/>
          <p:cNvSpPr>
            <a:spLocks noGrp="1"/>
          </p:cNvSpPr>
          <p:nvPr>
            <p:ph type="body" sz="quarter" idx="11" hasCustomPrompt="1"/>
          </p:nvPr>
        </p:nvSpPr>
        <p:spPr>
          <a:xfrm>
            <a:off x="6096000" y="1124744"/>
            <a:ext cx="5952067" cy="648072"/>
          </a:xfrm>
        </p:spPr>
        <p:txBody>
          <a:bodyPr/>
          <a:lstStyle>
            <a:lvl1pPr>
              <a:defRPr baseline="0">
                <a:solidFill>
                  <a:schemeClr val="tx1">
                    <a:lumMod val="75000"/>
                    <a:lumOff val="25000"/>
                  </a:schemeClr>
                </a:solidFill>
              </a:defRPr>
            </a:lvl1pPr>
          </a:lstStyle>
          <a:p>
            <a:pPr lvl="0"/>
            <a:r>
              <a:rPr lang="en-US" dirty="0" smtClean="0"/>
              <a:t>Here you can put some text with bullets:</a:t>
            </a:r>
            <a:endParaRPr lang="en-GB" dirty="0"/>
          </a:p>
        </p:txBody>
      </p:sp>
      <p:sp>
        <p:nvSpPr>
          <p:cNvPr id="13" name="Rectangle 12"/>
          <p:cNvSpPr/>
          <p:nvPr userDrawn="1"/>
        </p:nvSpPr>
        <p:spPr>
          <a:xfrm rot="2700000">
            <a:off x="1445024" y="1950571"/>
            <a:ext cx="2818460" cy="2859853"/>
          </a:xfrm>
          <a:prstGeom prst="rect">
            <a:avLst/>
          </a:prstGeom>
          <a:solidFill>
            <a:srgbClr val="1A9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Chevron 5"/>
          <p:cNvSpPr/>
          <p:nvPr userDrawn="1"/>
        </p:nvSpPr>
        <p:spPr>
          <a:xfrm>
            <a:off x="4444763" y="3026321"/>
            <a:ext cx="308616" cy="617232"/>
          </a:xfrm>
          <a:custGeom>
            <a:avLst/>
            <a:gdLst>
              <a:gd name="connsiteX0" fmla="*/ 0 w 683568"/>
              <a:gd name="connsiteY0" fmla="*/ 0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5" fmla="*/ 308616 w 683568"/>
              <a:gd name="connsiteY5" fmla="*/ 308616 h 617232"/>
              <a:gd name="connsiteX6" fmla="*/ 0 w 683568"/>
              <a:gd name="connsiteY6" fmla="*/ 0 h 617232"/>
              <a:gd name="connsiteX0" fmla="*/ 0 w 683568"/>
              <a:gd name="connsiteY0" fmla="*/ 0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5" fmla="*/ 0 w 683568"/>
              <a:gd name="connsiteY5" fmla="*/ 0 h 617232"/>
              <a:gd name="connsiteX0" fmla="*/ 0 w 683568"/>
              <a:gd name="connsiteY0" fmla="*/ 617232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0" fmla="*/ 0 w 308616"/>
              <a:gd name="connsiteY0" fmla="*/ 617232 h 617232"/>
              <a:gd name="connsiteX1" fmla="*/ 0 w 308616"/>
              <a:gd name="connsiteY1" fmla="*/ 0 h 617232"/>
              <a:gd name="connsiteX2" fmla="*/ 308616 w 308616"/>
              <a:gd name="connsiteY2" fmla="*/ 308616 h 617232"/>
              <a:gd name="connsiteX3" fmla="*/ 0 w 308616"/>
              <a:gd name="connsiteY3" fmla="*/ 617232 h 617232"/>
            </a:gdLst>
            <a:ahLst/>
            <a:cxnLst>
              <a:cxn ang="0">
                <a:pos x="connsiteX0" y="connsiteY0"/>
              </a:cxn>
              <a:cxn ang="0">
                <a:pos x="connsiteX1" y="connsiteY1"/>
              </a:cxn>
              <a:cxn ang="0">
                <a:pos x="connsiteX2" y="connsiteY2"/>
              </a:cxn>
              <a:cxn ang="0">
                <a:pos x="connsiteX3" y="connsiteY3"/>
              </a:cxn>
            </a:cxnLst>
            <a:rect l="l" t="t" r="r" b="b"/>
            <a:pathLst>
              <a:path w="308616" h="617232">
                <a:moveTo>
                  <a:pt x="0" y="617232"/>
                </a:moveTo>
                <a:lnTo>
                  <a:pt x="0" y="0"/>
                </a:lnTo>
                <a:lnTo>
                  <a:pt x="308616" y="308616"/>
                </a:lnTo>
                <a:lnTo>
                  <a:pt x="0" y="617232"/>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Text Placeholder 6"/>
          <p:cNvSpPr>
            <a:spLocks noGrp="1"/>
          </p:cNvSpPr>
          <p:nvPr>
            <p:ph type="body" sz="quarter" idx="23" hasCustomPrompt="1"/>
          </p:nvPr>
        </p:nvSpPr>
        <p:spPr>
          <a:xfrm>
            <a:off x="642629" y="2931126"/>
            <a:ext cx="4417483" cy="1151334"/>
          </a:xfrm>
          <a:prstGeom prst="rect">
            <a:avLst/>
          </a:prstGeom>
        </p:spPr>
        <p:txBody>
          <a:bodyPr/>
          <a:lstStyle>
            <a:lvl1pPr algn="ctr">
              <a:defRPr sz="3600">
                <a:solidFill>
                  <a:schemeClr val="tx1">
                    <a:lumMod val="75000"/>
                    <a:lumOff val="25000"/>
                  </a:schemeClr>
                </a:solidFill>
              </a:defRPr>
            </a:lvl1pPr>
          </a:lstStyle>
          <a:p>
            <a:pPr lvl="0"/>
            <a:r>
              <a:rPr lang="en-US" dirty="0" smtClean="0"/>
              <a:t>Title will go</a:t>
            </a:r>
            <a:br>
              <a:rPr lang="en-US" dirty="0" smtClean="0"/>
            </a:br>
            <a:r>
              <a:rPr lang="en-US" dirty="0" smtClean="0"/>
              <a:t>HERE</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6043" y="256225"/>
            <a:ext cx="1491532" cy="1325630"/>
          </a:xfrm>
          <a:prstGeom prst="rect">
            <a:avLst/>
          </a:prstGeom>
        </p:spPr>
      </p:pic>
    </p:spTree>
    <p:extLst>
      <p:ext uri="{BB962C8B-B14F-4D97-AF65-F5344CB8AC3E}">
        <p14:creationId xmlns:p14="http://schemas.microsoft.com/office/powerpoint/2010/main" val="3622291848"/>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s texts 1">
    <p:spTree>
      <p:nvGrpSpPr>
        <p:cNvPr id="1" name=""/>
        <p:cNvGrpSpPr/>
        <p:nvPr/>
      </p:nvGrpSpPr>
      <p:grpSpPr>
        <a:xfrm>
          <a:off x="0" y="0"/>
          <a:ext cx="0" cy="0"/>
          <a:chOff x="0" y="0"/>
          <a:chExt cx="0" cy="0"/>
        </a:xfrm>
      </p:grpSpPr>
      <p:sp>
        <p:nvSpPr>
          <p:cNvPr id="13" name="Rectangle 12"/>
          <p:cNvSpPr/>
          <p:nvPr userDrawn="1"/>
        </p:nvSpPr>
        <p:spPr>
          <a:xfrm rot="2700000">
            <a:off x="1147707" y="757941"/>
            <a:ext cx="3190983" cy="3250852"/>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5" name="Rectangle 14"/>
          <p:cNvSpPr/>
          <p:nvPr userDrawn="1"/>
        </p:nvSpPr>
        <p:spPr>
          <a:xfrm rot="2700000">
            <a:off x="2071948" y="3891255"/>
            <a:ext cx="1317104" cy="1353025"/>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6" name="Rectangle 15"/>
          <p:cNvSpPr/>
          <p:nvPr userDrawn="1"/>
        </p:nvSpPr>
        <p:spPr>
          <a:xfrm rot="2700000">
            <a:off x="2323395" y="5027582"/>
            <a:ext cx="814210" cy="874079"/>
          </a:xfrm>
          <a:prstGeom prst="rect">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Text Placeholder 6"/>
          <p:cNvSpPr>
            <a:spLocks noGrp="1"/>
          </p:cNvSpPr>
          <p:nvPr>
            <p:ph type="body" sz="quarter" idx="10" hasCustomPrompt="1"/>
          </p:nvPr>
        </p:nvSpPr>
        <p:spPr>
          <a:xfrm>
            <a:off x="405565" y="1949004"/>
            <a:ext cx="4417483" cy="1151334"/>
          </a:xfrm>
          <a:prstGeom prst="rect">
            <a:avLst/>
          </a:prstGeom>
        </p:spPr>
        <p:txBody>
          <a:bodyPr/>
          <a:lstStyle>
            <a:lvl1pPr algn="ctr">
              <a:defRPr sz="3600">
                <a:solidFill>
                  <a:schemeClr val="tx1">
                    <a:lumMod val="75000"/>
                    <a:lumOff val="25000"/>
                  </a:schemeClr>
                </a:solidFill>
              </a:defRPr>
            </a:lvl1pPr>
          </a:lstStyle>
          <a:p>
            <a:pPr lvl="0"/>
            <a:r>
              <a:rPr lang="en-US" dirty="0" smtClean="0"/>
              <a:t>Title will go</a:t>
            </a:r>
            <a:br>
              <a:rPr lang="en-US" dirty="0" smtClean="0"/>
            </a:br>
            <a:r>
              <a:rPr lang="en-US" dirty="0" smtClean="0"/>
              <a:t>HERE</a:t>
            </a:r>
            <a:endParaRPr lang="en-GB" dirty="0"/>
          </a:p>
        </p:txBody>
      </p:sp>
      <p:sp>
        <p:nvSpPr>
          <p:cNvPr id="38" name="Text Placeholder 30"/>
          <p:cNvSpPr>
            <a:spLocks noGrp="1"/>
          </p:cNvSpPr>
          <p:nvPr>
            <p:ph type="body" sz="quarter" idx="18" hasCustomPrompt="1"/>
          </p:nvPr>
        </p:nvSpPr>
        <p:spPr>
          <a:xfrm>
            <a:off x="6096001" y="2124398"/>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39" name="Text Placeholder 30"/>
          <p:cNvSpPr>
            <a:spLocks noGrp="1"/>
          </p:cNvSpPr>
          <p:nvPr>
            <p:ph type="body" sz="quarter" idx="19" hasCustomPrompt="1"/>
          </p:nvPr>
        </p:nvSpPr>
        <p:spPr>
          <a:xfrm>
            <a:off x="6096001" y="2996953"/>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40" name="Text Placeholder 30"/>
          <p:cNvSpPr>
            <a:spLocks noGrp="1"/>
          </p:cNvSpPr>
          <p:nvPr>
            <p:ph type="body" sz="quarter" idx="20" hasCustomPrompt="1"/>
          </p:nvPr>
        </p:nvSpPr>
        <p:spPr>
          <a:xfrm>
            <a:off x="6096001" y="3884722"/>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41" name="Text Placeholder 30"/>
          <p:cNvSpPr>
            <a:spLocks noGrp="1"/>
          </p:cNvSpPr>
          <p:nvPr>
            <p:ph type="body" sz="quarter" idx="21" hasCustomPrompt="1"/>
          </p:nvPr>
        </p:nvSpPr>
        <p:spPr>
          <a:xfrm>
            <a:off x="6096001" y="4785443"/>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42" name="Text Placeholder 30"/>
          <p:cNvSpPr>
            <a:spLocks noGrp="1"/>
          </p:cNvSpPr>
          <p:nvPr>
            <p:ph type="body" sz="quarter" idx="22" hasCustomPrompt="1"/>
          </p:nvPr>
        </p:nvSpPr>
        <p:spPr>
          <a:xfrm>
            <a:off x="6096001" y="5661249"/>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44" name="Text Placeholder 2"/>
          <p:cNvSpPr>
            <a:spLocks noGrp="1"/>
          </p:cNvSpPr>
          <p:nvPr>
            <p:ph type="body" sz="quarter" idx="11" hasCustomPrompt="1"/>
          </p:nvPr>
        </p:nvSpPr>
        <p:spPr>
          <a:xfrm>
            <a:off x="6096000" y="1124744"/>
            <a:ext cx="5952067" cy="648072"/>
          </a:xfrm>
        </p:spPr>
        <p:txBody>
          <a:bodyPr/>
          <a:lstStyle>
            <a:lvl1pPr>
              <a:defRPr baseline="0">
                <a:solidFill>
                  <a:schemeClr val="tx1">
                    <a:lumMod val="75000"/>
                    <a:lumOff val="25000"/>
                  </a:schemeClr>
                </a:solidFill>
              </a:defRPr>
            </a:lvl1pPr>
          </a:lstStyle>
          <a:p>
            <a:pPr lvl="0"/>
            <a:r>
              <a:rPr lang="en-US" dirty="0" smtClean="0"/>
              <a:t>Here you can put some text with bullets:</a:t>
            </a:r>
            <a:endParaRPr lang="en-GB"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9789" y="123150"/>
            <a:ext cx="1491532" cy="1325630"/>
          </a:xfrm>
          <a:prstGeom prst="rect">
            <a:avLst/>
          </a:prstGeom>
        </p:spPr>
      </p:pic>
    </p:spTree>
    <p:extLst>
      <p:ext uri="{BB962C8B-B14F-4D97-AF65-F5344CB8AC3E}">
        <p14:creationId xmlns:p14="http://schemas.microsoft.com/office/powerpoint/2010/main" val="4141846906"/>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Bullets texts 2">
    <p:spTree>
      <p:nvGrpSpPr>
        <p:cNvPr id="1" name=""/>
        <p:cNvGrpSpPr/>
        <p:nvPr/>
      </p:nvGrpSpPr>
      <p:grpSpPr>
        <a:xfrm>
          <a:off x="0" y="0"/>
          <a:ext cx="0" cy="0"/>
          <a:chOff x="0" y="0"/>
          <a:chExt cx="0" cy="0"/>
        </a:xfrm>
      </p:grpSpPr>
      <p:cxnSp>
        <p:nvCxnSpPr>
          <p:cNvPr id="10" name="Straight Connector 9"/>
          <p:cNvCxnSpPr/>
          <p:nvPr/>
        </p:nvCxnSpPr>
        <p:spPr>
          <a:xfrm>
            <a:off x="2851371" y="-2"/>
            <a:ext cx="0" cy="6858002"/>
          </a:xfrm>
          <a:prstGeom prst="line">
            <a:avLst/>
          </a:prstGeom>
          <a:ln>
            <a:solidFill>
              <a:srgbClr val="1A95A6"/>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0" hasCustomPrompt="1"/>
          </p:nvPr>
        </p:nvSpPr>
        <p:spPr>
          <a:xfrm>
            <a:off x="642631" y="2853730"/>
            <a:ext cx="4417483" cy="1151334"/>
          </a:xfrm>
          <a:prstGeom prst="rect">
            <a:avLst/>
          </a:prstGeom>
        </p:spPr>
        <p:txBody>
          <a:bodyPr/>
          <a:lstStyle>
            <a:lvl1pPr algn="ctr">
              <a:defRPr sz="3600">
                <a:solidFill>
                  <a:schemeClr val="bg1"/>
                </a:solidFill>
              </a:defRPr>
            </a:lvl1pPr>
          </a:lstStyle>
          <a:p>
            <a:pPr lvl="0"/>
            <a:r>
              <a:rPr lang="en-US" dirty="0" smtClean="0"/>
              <a:t>Title will go</a:t>
            </a:r>
            <a:br>
              <a:rPr lang="en-US" dirty="0" smtClean="0"/>
            </a:br>
            <a:r>
              <a:rPr lang="en-US" dirty="0" smtClean="0"/>
              <a:t>HERE</a:t>
            </a:r>
            <a:endParaRPr lang="en-GB" dirty="0"/>
          </a:p>
        </p:txBody>
      </p:sp>
      <p:sp>
        <p:nvSpPr>
          <p:cNvPr id="15" name="Text Placeholder 30"/>
          <p:cNvSpPr>
            <a:spLocks noGrp="1"/>
          </p:cNvSpPr>
          <p:nvPr>
            <p:ph type="body" sz="quarter" idx="18" hasCustomPrompt="1"/>
          </p:nvPr>
        </p:nvSpPr>
        <p:spPr>
          <a:xfrm>
            <a:off x="6096001" y="2124398"/>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16" name="Text Placeholder 30"/>
          <p:cNvSpPr>
            <a:spLocks noGrp="1"/>
          </p:cNvSpPr>
          <p:nvPr>
            <p:ph type="body" sz="quarter" idx="19" hasCustomPrompt="1"/>
          </p:nvPr>
        </p:nvSpPr>
        <p:spPr>
          <a:xfrm>
            <a:off x="6096001" y="2996953"/>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17" name="Text Placeholder 30"/>
          <p:cNvSpPr>
            <a:spLocks noGrp="1"/>
          </p:cNvSpPr>
          <p:nvPr>
            <p:ph type="body" sz="quarter" idx="20" hasCustomPrompt="1"/>
          </p:nvPr>
        </p:nvSpPr>
        <p:spPr>
          <a:xfrm>
            <a:off x="6096001" y="3884722"/>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23" name="Text Placeholder 30"/>
          <p:cNvSpPr>
            <a:spLocks noGrp="1"/>
          </p:cNvSpPr>
          <p:nvPr>
            <p:ph type="body" sz="quarter" idx="21" hasCustomPrompt="1"/>
          </p:nvPr>
        </p:nvSpPr>
        <p:spPr>
          <a:xfrm>
            <a:off x="6096001" y="4785443"/>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24" name="Text Placeholder 30"/>
          <p:cNvSpPr>
            <a:spLocks noGrp="1"/>
          </p:cNvSpPr>
          <p:nvPr>
            <p:ph type="body" sz="quarter" idx="22" hasCustomPrompt="1"/>
          </p:nvPr>
        </p:nvSpPr>
        <p:spPr>
          <a:xfrm>
            <a:off x="6096001" y="5661249"/>
            <a:ext cx="5856817" cy="800547"/>
          </a:xfrm>
          <a:prstGeom prst="rect">
            <a:avLst/>
          </a:prstGeom>
        </p:spPr>
        <p:txBody>
          <a:bodyPr/>
          <a:lstStyle>
            <a:lvl1pPr marL="89100" indent="0">
              <a:lnSpc>
                <a:spcPct val="100000"/>
              </a:lnSpc>
              <a:spcBef>
                <a:spcPts val="1200"/>
              </a:spcBef>
              <a:buClr>
                <a:schemeClr val="accent5">
                  <a:lumMod val="75000"/>
                </a:schemeClr>
              </a:buClr>
              <a:buFont typeface="Wingdings" panose="05000000000000000000" pitchFamily="2" charset="2"/>
              <a:buNone/>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26" name="Text Placeholder 2"/>
          <p:cNvSpPr>
            <a:spLocks noGrp="1"/>
          </p:cNvSpPr>
          <p:nvPr>
            <p:ph type="body" sz="quarter" idx="11" hasCustomPrompt="1"/>
          </p:nvPr>
        </p:nvSpPr>
        <p:spPr>
          <a:xfrm>
            <a:off x="6096000" y="1124744"/>
            <a:ext cx="5952067" cy="648072"/>
          </a:xfrm>
        </p:spPr>
        <p:txBody>
          <a:bodyPr/>
          <a:lstStyle>
            <a:lvl1pPr>
              <a:defRPr baseline="0">
                <a:solidFill>
                  <a:schemeClr val="tx1">
                    <a:lumMod val="75000"/>
                    <a:lumOff val="25000"/>
                  </a:schemeClr>
                </a:solidFill>
              </a:defRPr>
            </a:lvl1pPr>
          </a:lstStyle>
          <a:p>
            <a:pPr lvl="0"/>
            <a:r>
              <a:rPr lang="en-US" dirty="0" smtClean="0"/>
              <a:t>Here you can put some text with bullets:</a:t>
            </a:r>
            <a:endParaRPr lang="en-GB" dirty="0"/>
          </a:p>
        </p:txBody>
      </p:sp>
      <p:sp>
        <p:nvSpPr>
          <p:cNvPr id="13" name="Rectangle 12"/>
          <p:cNvSpPr/>
          <p:nvPr userDrawn="1"/>
        </p:nvSpPr>
        <p:spPr>
          <a:xfrm rot="2700000">
            <a:off x="1364311" y="1736320"/>
            <a:ext cx="2974117" cy="3004052"/>
          </a:xfrm>
          <a:prstGeom prst="rect">
            <a:avLst/>
          </a:prstGeom>
          <a:solidFill>
            <a:srgbClr val="1A9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Chevron 5"/>
          <p:cNvSpPr/>
          <p:nvPr userDrawn="1"/>
        </p:nvSpPr>
        <p:spPr>
          <a:xfrm>
            <a:off x="4558761" y="2900031"/>
            <a:ext cx="308616" cy="617232"/>
          </a:xfrm>
          <a:custGeom>
            <a:avLst/>
            <a:gdLst>
              <a:gd name="connsiteX0" fmla="*/ 0 w 683568"/>
              <a:gd name="connsiteY0" fmla="*/ 0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5" fmla="*/ 308616 w 683568"/>
              <a:gd name="connsiteY5" fmla="*/ 308616 h 617232"/>
              <a:gd name="connsiteX6" fmla="*/ 0 w 683568"/>
              <a:gd name="connsiteY6" fmla="*/ 0 h 617232"/>
              <a:gd name="connsiteX0" fmla="*/ 0 w 683568"/>
              <a:gd name="connsiteY0" fmla="*/ 0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5" fmla="*/ 0 w 683568"/>
              <a:gd name="connsiteY5" fmla="*/ 0 h 617232"/>
              <a:gd name="connsiteX0" fmla="*/ 0 w 683568"/>
              <a:gd name="connsiteY0" fmla="*/ 617232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0" fmla="*/ 0 w 308616"/>
              <a:gd name="connsiteY0" fmla="*/ 617232 h 617232"/>
              <a:gd name="connsiteX1" fmla="*/ 0 w 308616"/>
              <a:gd name="connsiteY1" fmla="*/ 0 h 617232"/>
              <a:gd name="connsiteX2" fmla="*/ 308616 w 308616"/>
              <a:gd name="connsiteY2" fmla="*/ 308616 h 617232"/>
              <a:gd name="connsiteX3" fmla="*/ 0 w 308616"/>
              <a:gd name="connsiteY3" fmla="*/ 617232 h 617232"/>
            </a:gdLst>
            <a:ahLst/>
            <a:cxnLst>
              <a:cxn ang="0">
                <a:pos x="connsiteX0" y="connsiteY0"/>
              </a:cxn>
              <a:cxn ang="0">
                <a:pos x="connsiteX1" y="connsiteY1"/>
              </a:cxn>
              <a:cxn ang="0">
                <a:pos x="connsiteX2" y="connsiteY2"/>
              </a:cxn>
              <a:cxn ang="0">
                <a:pos x="connsiteX3" y="connsiteY3"/>
              </a:cxn>
            </a:cxnLst>
            <a:rect l="l" t="t" r="r" b="b"/>
            <a:pathLst>
              <a:path w="308616" h="617232">
                <a:moveTo>
                  <a:pt x="0" y="617232"/>
                </a:moveTo>
                <a:lnTo>
                  <a:pt x="0" y="0"/>
                </a:lnTo>
                <a:lnTo>
                  <a:pt x="308616" y="308616"/>
                </a:lnTo>
                <a:lnTo>
                  <a:pt x="0" y="617232"/>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Text Placeholder 6"/>
          <p:cNvSpPr>
            <a:spLocks noGrp="1"/>
          </p:cNvSpPr>
          <p:nvPr>
            <p:ph type="body" sz="quarter" idx="23" hasCustomPrompt="1"/>
          </p:nvPr>
        </p:nvSpPr>
        <p:spPr>
          <a:xfrm>
            <a:off x="547489" y="2821559"/>
            <a:ext cx="4417483" cy="1151334"/>
          </a:xfrm>
          <a:prstGeom prst="rect">
            <a:avLst/>
          </a:prstGeom>
        </p:spPr>
        <p:txBody>
          <a:bodyPr/>
          <a:lstStyle>
            <a:lvl1pPr algn="ctr">
              <a:defRPr sz="3600">
                <a:solidFill>
                  <a:schemeClr val="tx1">
                    <a:lumMod val="75000"/>
                    <a:lumOff val="25000"/>
                  </a:schemeClr>
                </a:solidFill>
              </a:defRPr>
            </a:lvl1pPr>
          </a:lstStyle>
          <a:p>
            <a:pPr lvl="0"/>
            <a:r>
              <a:rPr lang="en-US" dirty="0" smtClean="0"/>
              <a:t>Title will go</a:t>
            </a:r>
            <a:br>
              <a:rPr lang="en-US" dirty="0" smtClean="0"/>
            </a:br>
            <a:r>
              <a:rPr lang="en-US" dirty="0" smtClean="0"/>
              <a:t>HERE</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810" y="149045"/>
            <a:ext cx="1491532" cy="1325630"/>
          </a:xfrm>
          <a:prstGeom prst="rect">
            <a:avLst/>
          </a:prstGeom>
        </p:spPr>
      </p:pic>
    </p:spTree>
    <p:extLst>
      <p:ext uri="{BB962C8B-B14F-4D97-AF65-F5344CB8AC3E}">
        <p14:creationId xmlns:p14="http://schemas.microsoft.com/office/powerpoint/2010/main" val="2406916547"/>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8C4CB-7450-4A67-9804-5D62F7F0D50C}" type="datetimeFigureOut">
              <a:rPr lang="en-US" smtClean="0"/>
              <a:t>26/06/18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D266F-BE1B-4315-B779-BEB30B5E11DA}" type="slidenum">
              <a:rPr lang="en-US" smtClean="0"/>
              <a:t>‹#›</a:t>
            </a:fld>
            <a:endParaRPr lang="en-US"/>
          </a:p>
        </p:txBody>
      </p:sp>
    </p:spTree>
    <p:extLst>
      <p:ext uri="{BB962C8B-B14F-4D97-AF65-F5344CB8AC3E}">
        <p14:creationId xmlns:p14="http://schemas.microsoft.com/office/powerpoint/2010/main" val="1938540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98C4CB-7450-4A67-9804-5D62F7F0D50C}" type="datetimeFigureOut">
              <a:rPr lang="en-US" smtClean="0"/>
              <a:t>26/06/18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D266F-BE1B-4315-B779-BEB30B5E11DA}" type="slidenum">
              <a:rPr lang="en-US" smtClean="0"/>
              <a:t>‹#›</a:t>
            </a:fld>
            <a:endParaRPr lang="en-US"/>
          </a:p>
        </p:txBody>
      </p:sp>
    </p:spTree>
    <p:extLst>
      <p:ext uri="{BB962C8B-B14F-4D97-AF65-F5344CB8AC3E}">
        <p14:creationId xmlns:p14="http://schemas.microsoft.com/office/powerpoint/2010/main" val="4002471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98C4CB-7450-4A67-9804-5D62F7F0D50C}" type="datetimeFigureOut">
              <a:rPr lang="en-US" smtClean="0"/>
              <a:t>26/06/18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D266F-BE1B-4315-B779-BEB30B5E11DA}" type="slidenum">
              <a:rPr lang="en-US" smtClean="0"/>
              <a:t>‹#›</a:t>
            </a:fld>
            <a:endParaRPr lang="en-US"/>
          </a:p>
        </p:txBody>
      </p:sp>
    </p:spTree>
    <p:extLst>
      <p:ext uri="{BB962C8B-B14F-4D97-AF65-F5344CB8AC3E}">
        <p14:creationId xmlns:p14="http://schemas.microsoft.com/office/powerpoint/2010/main" val="778208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98C4CB-7450-4A67-9804-5D62F7F0D50C}" type="datetimeFigureOut">
              <a:rPr lang="en-US" smtClean="0"/>
              <a:t>26/06/18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2D266F-BE1B-4315-B779-BEB30B5E11DA}" type="slidenum">
              <a:rPr lang="en-US" smtClean="0"/>
              <a:t>‹#›</a:t>
            </a:fld>
            <a:endParaRPr lang="en-US"/>
          </a:p>
        </p:txBody>
      </p:sp>
    </p:spTree>
    <p:extLst>
      <p:ext uri="{BB962C8B-B14F-4D97-AF65-F5344CB8AC3E}">
        <p14:creationId xmlns:p14="http://schemas.microsoft.com/office/powerpoint/2010/main" val="4246388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98C4CB-7450-4A67-9804-5D62F7F0D50C}" type="datetimeFigureOut">
              <a:rPr lang="en-US" smtClean="0"/>
              <a:t>26/06/18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2D266F-BE1B-4315-B779-BEB30B5E11DA}" type="slidenum">
              <a:rPr lang="en-US" smtClean="0"/>
              <a:t>‹#›</a:t>
            </a:fld>
            <a:endParaRPr lang="en-US"/>
          </a:p>
        </p:txBody>
      </p:sp>
    </p:spTree>
    <p:extLst>
      <p:ext uri="{BB962C8B-B14F-4D97-AF65-F5344CB8AC3E}">
        <p14:creationId xmlns:p14="http://schemas.microsoft.com/office/powerpoint/2010/main" val="428222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8C4CB-7450-4A67-9804-5D62F7F0D50C}" type="datetimeFigureOut">
              <a:rPr lang="en-US" smtClean="0"/>
              <a:t>26/06/18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2D266F-BE1B-4315-B779-BEB30B5E11DA}" type="slidenum">
              <a:rPr lang="en-US" smtClean="0"/>
              <a:t>‹#›</a:t>
            </a:fld>
            <a:endParaRPr lang="en-US"/>
          </a:p>
        </p:txBody>
      </p:sp>
    </p:spTree>
    <p:extLst>
      <p:ext uri="{BB962C8B-B14F-4D97-AF65-F5344CB8AC3E}">
        <p14:creationId xmlns:p14="http://schemas.microsoft.com/office/powerpoint/2010/main" val="3316572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8C4CB-7450-4A67-9804-5D62F7F0D50C}" type="datetimeFigureOut">
              <a:rPr lang="en-US" smtClean="0"/>
              <a:t>26/06/18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D266F-BE1B-4315-B779-BEB30B5E11DA}" type="slidenum">
              <a:rPr lang="en-US" smtClean="0"/>
              <a:t>‹#›</a:t>
            </a:fld>
            <a:endParaRPr lang="en-US"/>
          </a:p>
        </p:txBody>
      </p:sp>
    </p:spTree>
    <p:extLst>
      <p:ext uri="{BB962C8B-B14F-4D97-AF65-F5344CB8AC3E}">
        <p14:creationId xmlns:p14="http://schemas.microsoft.com/office/powerpoint/2010/main" val="82134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8C4CB-7450-4A67-9804-5D62F7F0D50C}" type="datetimeFigureOut">
              <a:rPr lang="en-US" smtClean="0"/>
              <a:t>26/06/18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D266F-BE1B-4315-B779-BEB30B5E11DA}" type="slidenum">
              <a:rPr lang="en-US" smtClean="0"/>
              <a:t>‹#›</a:t>
            </a:fld>
            <a:endParaRPr lang="en-US"/>
          </a:p>
        </p:txBody>
      </p:sp>
    </p:spTree>
    <p:extLst>
      <p:ext uri="{BB962C8B-B14F-4D97-AF65-F5344CB8AC3E}">
        <p14:creationId xmlns:p14="http://schemas.microsoft.com/office/powerpoint/2010/main" val="1444446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8C4CB-7450-4A67-9804-5D62F7F0D50C}" type="datetimeFigureOut">
              <a:rPr lang="en-US" smtClean="0"/>
              <a:t>26/06/18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D266F-BE1B-4315-B779-BEB30B5E11DA}" type="slidenum">
              <a:rPr lang="en-US" smtClean="0"/>
              <a:t>‹#›</a:t>
            </a:fld>
            <a:endParaRPr lang="en-US"/>
          </a:p>
        </p:txBody>
      </p:sp>
    </p:spTree>
    <p:extLst>
      <p:ext uri="{BB962C8B-B14F-4D97-AF65-F5344CB8AC3E}">
        <p14:creationId xmlns:p14="http://schemas.microsoft.com/office/powerpoint/2010/main" val="3412431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7890" y="2365694"/>
            <a:ext cx="9144000" cy="1748275"/>
          </a:xfrm>
        </p:spPr>
        <p:txBody>
          <a:bodyPr>
            <a:normAutofit fontScale="90000"/>
          </a:bodyPr>
          <a:lstStyle/>
          <a:p>
            <a:r>
              <a:rPr lang="en-US" dirty="0" smtClean="0"/>
              <a:t>Quality Assurance of Products developed outside Due Process</a:t>
            </a:r>
            <a:endParaRPr lang="en-US" dirty="0"/>
          </a:p>
        </p:txBody>
      </p:sp>
      <p:sp>
        <p:nvSpPr>
          <p:cNvPr id="3" name="Subtitle 2"/>
          <p:cNvSpPr>
            <a:spLocks noGrp="1"/>
          </p:cNvSpPr>
          <p:nvPr>
            <p:ph type="subTitle" idx="1"/>
          </p:nvPr>
        </p:nvSpPr>
        <p:spPr>
          <a:xfrm>
            <a:off x="1524000" y="4353886"/>
            <a:ext cx="9144000" cy="903914"/>
          </a:xfrm>
        </p:spPr>
        <p:txBody>
          <a:bodyPr/>
          <a:lstStyle/>
          <a:p>
            <a:r>
              <a:rPr lang="en-US" dirty="0" smtClean="0"/>
              <a:t>INTOSAI-</a:t>
            </a:r>
            <a:r>
              <a:rPr lang="en-US" dirty="0" smtClean="0"/>
              <a:t>Regions Coordination </a:t>
            </a:r>
            <a:r>
              <a:rPr lang="en-US" dirty="0" smtClean="0"/>
              <a:t>Platform</a:t>
            </a:r>
          </a:p>
          <a:p>
            <a:r>
              <a:rPr lang="en-US" dirty="0" smtClean="0"/>
              <a:t>Oslo, June 2018</a:t>
            </a:r>
            <a:endParaRPr lang="en-US" dirty="0"/>
          </a:p>
        </p:txBody>
      </p:sp>
    </p:spTree>
    <p:extLst>
      <p:ext uri="{BB962C8B-B14F-4D97-AF65-F5344CB8AC3E}">
        <p14:creationId xmlns:p14="http://schemas.microsoft.com/office/powerpoint/2010/main" val="243831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42631" y="2853729"/>
            <a:ext cx="4417483" cy="1089389"/>
          </a:xfrm>
        </p:spPr>
        <p:style>
          <a:lnRef idx="2">
            <a:schemeClr val="dk1"/>
          </a:lnRef>
          <a:fillRef idx="1">
            <a:schemeClr val="lt1"/>
          </a:fillRef>
          <a:effectRef idx="0">
            <a:schemeClr val="dk1"/>
          </a:effectRef>
          <a:fontRef idx="minor">
            <a:schemeClr val="dk1"/>
          </a:fontRef>
        </p:style>
        <p:txBody>
          <a:bodyPr/>
          <a:lstStyle/>
          <a:p>
            <a:endParaRPr lang="en-US" dirty="0"/>
          </a:p>
        </p:txBody>
      </p:sp>
      <p:sp>
        <p:nvSpPr>
          <p:cNvPr id="3" name="Text Placeholder 2"/>
          <p:cNvSpPr>
            <a:spLocks noGrp="1"/>
          </p:cNvSpPr>
          <p:nvPr>
            <p:ph type="body" sz="quarter" idx="18"/>
          </p:nvPr>
        </p:nvSpPr>
        <p:spPr>
          <a:xfrm>
            <a:off x="5316119" y="2124398"/>
            <a:ext cx="6636700" cy="800547"/>
          </a:xfrm>
        </p:spPr>
        <p:txBody>
          <a:bodyPr/>
          <a:lstStyle/>
          <a:p>
            <a:pPr marL="546300" indent="-457200">
              <a:buFont typeface="Arial"/>
              <a:buChar char="•"/>
            </a:pPr>
            <a:r>
              <a:rPr lang="en-US" dirty="0" smtClean="0"/>
              <a:t>Transparent and open public exposure</a:t>
            </a:r>
            <a:endParaRPr lang="en-US" dirty="0"/>
          </a:p>
        </p:txBody>
      </p:sp>
      <p:sp>
        <p:nvSpPr>
          <p:cNvPr id="4" name="Text Placeholder 3"/>
          <p:cNvSpPr>
            <a:spLocks noGrp="1"/>
          </p:cNvSpPr>
          <p:nvPr>
            <p:ph type="body" sz="quarter" idx="19"/>
          </p:nvPr>
        </p:nvSpPr>
        <p:spPr>
          <a:xfrm>
            <a:off x="5301351" y="2996953"/>
            <a:ext cx="6651468" cy="1965175"/>
          </a:xfrm>
        </p:spPr>
        <p:txBody>
          <a:bodyPr>
            <a:normAutofit fontScale="92500" lnSpcReduction="20000"/>
          </a:bodyPr>
          <a:lstStyle/>
          <a:p>
            <a:pPr marL="546300" indent="-457200">
              <a:buFont typeface="Arial"/>
              <a:buChar char="•"/>
            </a:pPr>
            <a:r>
              <a:rPr lang="en-US" dirty="0" smtClean="0"/>
              <a:t>Oversight and approval throughout the process by FIPP</a:t>
            </a:r>
          </a:p>
          <a:p>
            <a:pPr marL="546300" indent="-457200">
              <a:buFont typeface="Arial"/>
              <a:buChar char="•"/>
            </a:pPr>
            <a:r>
              <a:rPr lang="en-US" dirty="0" smtClean="0"/>
              <a:t>Assurance from the responsible Goal Chair to the GB that due process has been followed</a:t>
            </a:r>
          </a:p>
          <a:p>
            <a:endParaRPr lang="en-US" dirty="0"/>
          </a:p>
        </p:txBody>
      </p:sp>
      <p:sp>
        <p:nvSpPr>
          <p:cNvPr id="8" name="Text Placeholder 7"/>
          <p:cNvSpPr>
            <a:spLocks noGrp="1"/>
          </p:cNvSpPr>
          <p:nvPr>
            <p:ph type="body" sz="quarter" idx="11"/>
          </p:nvPr>
        </p:nvSpPr>
        <p:spPr>
          <a:xfrm>
            <a:off x="5419488" y="1124744"/>
            <a:ext cx="6628580" cy="4812087"/>
          </a:xfrm>
        </p:spPr>
        <p:txBody>
          <a:bodyPr>
            <a:normAutofit/>
          </a:bodyPr>
          <a:lstStyle/>
          <a:p>
            <a:r>
              <a:rPr lang="en-US" dirty="0" smtClean="0"/>
              <a:t>  Quality assurance built into the project proposal</a:t>
            </a:r>
          </a:p>
        </p:txBody>
      </p:sp>
      <p:sp>
        <p:nvSpPr>
          <p:cNvPr id="9" name="Text Placeholder 8"/>
          <p:cNvSpPr>
            <a:spLocks noGrp="1"/>
          </p:cNvSpPr>
          <p:nvPr>
            <p:ph type="body" sz="quarter" idx="23"/>
          </p:nvPr>
        </p:nvSpPr>
        <p:spPr>
          <a:xfrm>
            <a:off x="547489" y="2997953"/>
            <a:ext cx="4417483" cy="767948"/>
          </a:xfrm>
        </p:spPr>
        <p:txBody>
          <a:bodyPr>
            <a:normAutofit/>
          </a:bodyPr>
          <a:lstStyle/>
          <a:p>
            <a:pPr marL="0" indent="0">
              <a:buNone/>
            </a:pPr>
            <a:r>
              <a:rPr lang="en-US" dirty="0" smtClean="0"/>
              <a:t>Revised Due Process</a:t>
            </a:r>
            <a:endParaRPr lang="en-US" dirty="0"/>
          </a:p>
        </p:txBody>
      </p:sp>
    </p:spTree>
    <p:extLst>
      <p:ext uri="{BB962C8B-B14F-4D97-AF65-F5344CB8AC3E}">
        <p14:creationId xmlns:p14="http://schemas.microsoft.com/office/powerpoint/2010/main" val="1107531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51098" y="2929930"/>
            <a:ext cx="4417483" cy="1151334"/>
          </a:xfrm>
        </p:spPr>
        <p:txBody>
          <a:bodyPr>
            <a:noAutofit/>
          </a:bodyPr>
          <a:lstStyle/>
          <a:p>
            <a:pPr marL="0" indent="0">
              <a:buNone/>
            </a:pPr>
            <a:r>
              <a:rPr lang="en-GB" sz="2400" b="1" dirty="0" smtClean="0"/>
              <a:t>Outside Due Process </a:t>
            </a:r>
            <a:endParaRPr lang="en-GB" sz="2400" b="1" dirty="0"/>
          </a:p>
        </p:txBody>
      </p:sp>
      <p:sp>
        <p:nvSpPr>
          <p:cNvPr id="18" name="Text Placeholder 17"/>
          <p:cNvSpPr>
            <a:spLocks noGrp="1"/>
          </p:cNvSpPr>
          <p:nvPr>
            <p:ph type="body" sz="quarter" idx="21"/>
          </p:nvPr>
        </p:nvSpPr>
        <p:spPr>
          <a:xfrm>
            <a:off x="5109379" y="382303"/>
            <a:ext cx="6718983" cy="6292939"/>
          </a:xfrm>
        </p:spPr>
        <p:txBody>
          <a:bodyPr>
            <a:noAutofit/>
          </a:bodyPr>
          <a:lstStyle/>
          <a:p>
            <a:pPr marL="546300" indent="-457200" algn="just">
              <a:buFont typeface="Arial" panose="020B0604020202020204" pitchFamily="34" charset="0"/>
              <a:buChar char="•"/>
            </a:pPr>
            <a:r>
              <a:rPr lang="en-GB" dirty="0"/>
              <a:t>The 70th  </a:t>
            </a:r>
            <a:r>
              <a:rPr lang="en-GB" dirty="0"/>
              <a:t>INTOSAI Governing </a:t>
            </a:r>
            <a:r>
              <a:rPr lang="en-GB" dirty="0"/>
              <a:t>Board</a:t>
            </a:r>
            <a:r>
              <a:rPr lang="en-GB" dirty="0"/>
              <a:t> a</a:t>
            </a:r>
            <a:r>
              <a:rPr lang="en-GB" dirty="0"/>
              <a:t>pproved the Joint Paper on quality assuring public goods developed and published </a:t>
            </a:r>
            <a:r>
              <a:rPr lang="en-GB" b="1" dirty="0"/>
              <a:t>outside due process</a:t>
            </a:r>
          </a:p>
          <a:p>
            <a:pPr marL="432000" indent="-342900" algn="just">
              <a:buFont typeface="Wingdings" panose="05000000000000000000" pitchFamily="2" charset="2"/>
              <a:buChar char="§"/>
            </a:pPr>
            <a:r>
              <a:rPr lang="en-GB" sz="2800" dirty="0" smtClean="0"/>
              <a:t>All </a:t>
            </a:r>
            <a:r>
              <a:rPr lang="en-GB" sz="2800" b="1" u="sng" dirty="0">
                <a:solidFill>
                  <a:schemeClr val="tx1">
                    <a:lumMod val="75000"/>
                    <a:lumOff val="25000"/>
                  </a:schemeClr>
                </a:solidFill>
              </a:rPr>
              <a:t>new public goods </a:t>
            </a:r>
            <a:r>
              <a:rPr lang="en-GB" sz="2800" dirty="0"/>
              <a:t>published on or after 1 December 2017 to conform to these principles and carry quality assurance statement</a:t>
            </a:r>
          </a:p>
          <a:p>
            <a:pPr marL="432000" indent="-342900" algn="just">
              <a:buFont typeface="Wingdings" panose="05000000000000000000" pitchFamily="2" charset="2"/>
              <a:buChar char="§"/>
            </a:pPr>
            <a:r>
              <a:rPr lang="en-GB" sz="2800" dirty="0"/>
              <a:t>Goal chairs and IDI to oversee  process for their own products </a:t>
            </a:r>
            <a:endParaRPr lang="en-GB" sz="2800" dirty="0" smtClean="0"/>
          </a:p>
          <a:p>
            <a:pPr marL="432000" indent="-342900" algn="just">
              <a:buFont typeface="Wingdings" panose="05000000000000000000" pitchFamily="2" charset="2"/>
              <a:buChar char="§"/>
            </a:pPr>
            <a:r>
              <a:rPr lang="en-US" sz="2800" dirty="0" smtClean="0"/>
              <a:t>Draft </a:t>
            </a:r>
            <a:r>
              <a:rPr lang="en-US" sz="2800" dirty="0"/>
              <a:t>of certificate to be signed by the Goal chair and  affixed on the document agreed to by the Goal Chairs. </a:t>
            </a:r>
          </a:p>
          <a:p>
            <a:pPr algn="just"/>
            <a:r>
              <a:rPr lang="en-US" dirty="0"/>
              <a:t> </a:t>
            </a:r>
          </a:p>
          <a:p>
            <a:r>
              <a:rPr lang="en-US" b="1" dirty="0"/>
              <a:t> </a:t>
            </a:r>
            <a:endParaRPr lang="en-US" sz="2400" dirty="0"/>
          </a:p>
          <a:p>
            <a:pPr marL="432000" indent="-342900">
              <a:buFont typeface="Wingdings" panose="05000000000000000000" pitchFamily="2" charset="2"/>
              <a:buChar char="§"/>
            </a:pPr>
            <a:endParaRPr lang="en-GB" sz="2800" dirty="0"/>
          </a:p>
        </p:txBody>
      </p:sp>
    </p:spTree>
    <p:extLst>
      <p:ext uri="{BB962C8B-B14F-4D97-AF65-F5344CB8AC3E}">
        <p14:creationId xmlns:p14="http://schemas.microsoft.com/office/powerpoint/2010/main" val="13141912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42239" y="2652912"/>
            <a:ext cx="3094138" cy="1728192"/>
          </a:xfrm>
        </p:spPr>
        <p:txBody>
          <a:bodyPr>
            <a:noAutofit/>
          </a:bodyPr>
          <a:lstStyle/>
          <a:p>
            <a:pPr marL="0" indent="0">
              <a:buNone/>
            </a:pPr>
            <a:r>
              <a:rPr lang="en-GB" sz="2400" b="1" dirty="0" smtClean="0"/>
              <a:t>5 Elements of </a:t>
            </a:r>
            <a:r>
              <a:rPr lang="en-GB" sz="2400" b="1" dirty="0"/>
              <a:t>quality </a:t>
            </a:r>
            <a:r>
              <a:rPr lang="en-GB" sz="2400" b="1" dirty="0" smtClean="0"/>
              <a:t>assurance system </a:t>
            </a:r>
            <a:r>
              <a:rPr lang="fr-CH" sz="2400" b="1" dirty="0"/>
              <a:t>for public </a:t>
            </a:r>
            <a:r>
              <a:rPr lang="en-GB" sz="2400" b="1" dirty="0"/>
              <a:t>goods outside </a:t>
            </a:r>
            <a:r>
              <a:rPr lang="fr-CH" sz="2400" b="1" dirty="0"/>
              <a:t>Due </a:t>
            </a:r>
            <a:r>
              <a:rPr lang="en-GB" sz="2400" b="1" dirty="0"/>
              <a:t>Process </a:t>
            </a:r>
            <a:endParaRPr lang="en-GB" sz="2400" dirty="0"/>
          </a:p>
          <a:p>
            <a:pPr marL="0" indent="0">
              <a:buNone/>
            </a:pPr>
            <a:r>
              <a:rPr lang="fr-CH" sz="1800" dirty="0" smtClean="0"/>
              <a:t> </a:t>
            </a:r>
            <a:endParaRPr lang="en-GB" sz="1800" dirty="0"/>
          </a:p>
        </p:txBody>
      </p:sp>
      <p:sp>
        <p:nvSpPr>
          <p:cNvPr id="3" name="Text Placeholder 2"/>
          <p:cNvSpPr>
            <a:spLocks noGrp="1"/>
          </p:cNvSpPr>
          <p:nvPr>
            <p:ph type="body" sz="quarter" idx="18"/>
          </p:nvPr>
        </p:nvSpPr>
        <p:spPr>
          <a:xfrm>
            <a:off x="4843574" y="1054084"/>
            <a:ext cx="7132459" cy="5803916"/>
          </a:xfrm>
        </p:spPr>
        <p:txBody>
          <a:bodyPr>
            <a:noAutofit/>
          </a:bodyPr>
          <a:lstStyle/>
          <a:p>
            <a:pPr marL="432000" indent="-342900" algn="just">
              <a:buFont typeface="Wingdings" panose="05000000000000000000" pitchFamily="2" charset="2"/>
              <a:buChar char="§"/>
            </a:pPr>
            <a:r>
              <a:rPr lang="en-GB" sz="3200" dirty="0" smtClean="0"/>
              <a:t>Different levels of quality assurance for different public goods</a:t>
            </a:r>
          </a:p>
          <a:p>
            <a:pPr marL="432000" indent="-342900" algn="just">
              <a:buFont typeface="Wingdings" panose="05000000000000000000" pitchFamily="2" charset="2"/>
              <a:buChar char="§"/>
            </a:pPr>
            <a:r>
              <a:rPr lang="en-GB" sz="3200" dirty="0" smtClean="0"/>
              <a:t>Will not cover products such as draft , blogs, postings etc.</a:t>
            </a:r>
          </a:p>
          <a:p>
            <a:pPr marL="432000" indent="-342900" algn="just">
              <a:buFont typeface="Wingdings" panose="05000000000000000000" pitchFamily="2" charset="2"/>
              <a:buChar char="§"/>
            </a:pPr>
            <a:r>
              <a:rPr lang="en-GB" sz="3200" dirty="0" smtClean="0"/>
              <a:t>All public goods to be accompanied by a statement of quality assurance</a:t>
            </a:r>
          </a:p>
          <a:p>
            <a:pPr marL="432000" indent="-342900" algn="just">
              <a:buFont typeface="Wingdings" panose="05000000000000000000" pitchFamily="2" charset="2"/>
              <a:buChar char="§"/>
            </a:pPr>
            <a:r>
              <a:rPr lang="en-GB" sz="3200" dirty="0" smtClean="0"/>
              <a:t>The statement might include either a revision or an expiry clause</a:t>
            </a:r>
          </a:p>
          <a:p>
            <a:pPr marL="432000" indent="-342900" algn="just">
              <a:buFont typeface="Wingdings" panose="05000000000000000000" pitchFamily="2" charset="2"/>
              <a:buChar char="§"/>
            </a:pPr>
            <a:r>
              <a:rPr lang="en-GB" sz="3200" dirty="0" smtClean="0"/>
              <a:t>Apply to all public goods published on or after 1</a:t>
            </a:r>
            <a:r>
              <a:rPr lang="en-GB" sz="3200" baseline="30000" dirty="0" smtClean="0"/>
              <a:t>st</a:t>
            </a:r>
            <a:r>
              <a:rPr lang="en-GB" sz="3200" dirty="0" smtClean="0"/>
              <a:t> Dec 2017</a:t>
            </a:r>
            <a:endParaRPr lang="en-GB" sz="2800" dirty="0"/>
          </a:p>
          <a:p>
            <a:endParaRPr lang="en-GB" dirty="0"/>
          </a:p>
        </p:txBody>
      </p:sp>
    </p:spTree>
    <p:extLst>
      <p:ext uri="{BB962C8B-B14F-4D97-AF65-F5344CB8AC3E}">
        <p14:creationId xmlns:p14="http://schemas.microsoft.com/office/powerpoint/2010/main" val="30081992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1286934" y="1652417"/>
            <a:ext cx="2997200" cy="1498161"/>
          </a:xfrm>
        </p:spPr>
        <p:txBody>
          <a:bodyPr>
            <a:normAutofit/>
          </a:bodyPr>
          <a:lstStyle/>
          <a:p>
            <a:pPr marL="0" indent="0" algn="ctr">
              <a:buNone/>
            </a:pPr>
            <a:r>
              <a:rPr lang="en-GB" b="1" dirty="0" smtClean="0"/>
              <a:t>Different levels of quality assurance for different goods</a:t>
            </a:r>
            <a:endParaRPr lang="en-GB" b="1" dirty="0"/>
          </a:p>
        </p:txBody>
      </p:sp>
      <p:sp>
        <p:nvSpPr>
          <p:cNvPr id="3" name="Text Placeholder 2"/>
          <p:cNvSpPr>
            <a:spLocks noGrp="1"/>
          </p:cNvSpPr>
          <p:nvPr>
            <p:ph type="body" sz="quarter" idx="18"/>
          </p:nvPr>
        </p:nvSpPr>
        <p:spPr>
          <a:xfrm>
            <a:off x="4991244" y="769762"/>
            <a:ext cx="6984789" cy="5743029"/>
          </a:xfrm>
        </p:spPr>
        <p:txBody>
          <a:bodyPr>
            <a:noAutofit/>
          </a:bodyPr>
          <a:lstStyle/>
          <a:p>
            <a:pPr algn="just"/>
            <a:endParaRPr lang="en-GB" sz="2800" b="1" dirty="0"/>
          </a:p>
          <a:p>
            <a:pPr marL="432000" indent="-342900" algn="just">
              <a:buFont typeface="Wingdings" panose="05000000000000000000" pitchFamily="2" charset="2"/>
              <a:buChar char="§"/>
            </a:pPr>
            <a:r>
              <a:rPr lang="en-GB" sz="2800" dirty="0"/>
              <a:t>Products </a:t>
            </a:r>
            <a:r>
              <a:rPr lang="en-GB" sz="2800" dirty="0" smtClean="0"/>
              <a:t>subjected </a:t>
            </a:r>
            <a:r>
              <a:rPr lang="en-GB" sz="2800" dirty="0"/>
              <a:t>to </a:t>
            </a:r>
            <a:r>
              <a:rPr lang="en-GB" sz="2800" dirty="0" smtClean="0"/>
              <a:t>quality assurance process </a:t>
            </a:r>
            <a:r>
              <a:rPr lang="en-GB" b="1" i="1" dirty="0" smtClean="0"/>
              <a:t>equivalent</a:t>
            </a:r>
            <a:r>
              <a:rPr lang="en-GB" dirty="0" smtClean="0"/>
              <a:t> to INTOSAI due process</a:t>
            </a:r>
            <a:endParaRPr lang="fr-BE" sz="2800" dirty="0"/>
          </a:p>
          <a:p>
            <a:pPr marL="432000" indent="-342900" algn="just">
              <a:buFont typeface="Wingdings" panose="05000000000000000000" pitchFamily="2" charset="2"/>
              <a:buChar char="§"/>
            </a:pPr>
            <a:r>
              <a:rPr lang="en-GB" sz="2800" dirty="0"/>
              <a:t>Products </a:t>
            </a:r>
            <a:r>
              <a:rPr lang="en-GB" sz="2800" dirty="0" smtClean="0"/>
              <a:t>subjected </a:t>
            </a:r>
            <a:r>
              <a:rPr lang="en-GB" sz="2800" dirty="0"/>
              <a:t>to </a:t>
            </a:r>
            <a:r>
              <a:rPr lang="en-GB" sz="2800" b="1" i="1" dirty="0"/>
              <a:t>more limited </a:t>
            </a:r>
            <a:r>
              <a:rPr lang="en-GB" sz="2800" dirty="0"/>
              <a:t>quality </a:t>
            </a:r>
            <a:r>
              <a:rPr lang="en-GB" sz="2800" dirty="0" smtClean="0"/>
              <a:t>assurance processes involving stakeholders from  outside the body or WG responsible for product’s initial development</a:t>
            </a:r>
            <a:endParaRPr lang="en-GB" sz="2800" dirty="0"/>
          </a:p>
          <a:p>
            <a:pPr marL="432000" indent="-342900" algn="just">
              <a:buFont typeface="Wingdings" panose="05000000000000000000" pitchFamily="2" charset="2"/>
              <a:buChar char="§"/>
            </a:pPr>
            <a:r>
              <a:rPr lang="en-GB" sz="2800" dirty="0"/>
              <a:t>Products </a:t>
            </a:r>
            <a:r>
              <a:rPr lang="en-GB" sz="2800" dirty="0" smtClean="0"/>
              <a:t>subjected </a:t>
            </a:r>
            <a:r>
              <a:rPr lang="en-GB" sz="2800" dirty="0"/>
              <a:t>to </a:t>
            </a:r>
            <a:r>
              <a:rPr lang="en-GB" sz="2800" b="1" i="1" dirty="0"/>
              <a:t>rigorous</a:t>
            </a:r>
            <a:r>
              <a:rPr lang="en-GB" sz="2800" dirty="0"/>
              <a:t> quality </a:t>
            </a:r>
            <a:r>
              <a:rPr lang="fr-BE" sz="2800" dirty="0"/>
              <a:t>control </a:t>
            </a:r>
            <a:r>
              <a:rPr lang="en-GB" sz="2800" dirty="0"/>
              <a:t>measures within </a:t>
            </a:r>
            <a:r>
              <a:rPr lang="en-GB" sz="2800" dirty="0" smtClean="0"/>
              <a:t>the body </a:t>
            </a:r>
            <a:r>
              <a:rPr lang="en-GB" sz="2800" dirty="0"/>
              <a:t>or working </a:t>
            </a:r>
            <a:r>
              <a:rPr lang="en-GB" sz="2800" dirty="0" smtClean="0"/>
              <a:t>group responsible for their development</a:t>
            </a:r>
            <a:endParaRPr lang="en-GB" sz="2800" dirty="0"/>
          </a:p>
        </p:txBody>
      </p:sp>
    </p:spTree>
    <p:extLst>
      <p:ext uri="{BB962C8B-B14F-4D97-AF65-F5344CB8AC3E}">
        <p14:creationId xmlns:p14="http://schemas.microsoft.com/office/powerpoint/2010/main" val="24593695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32903" y="365125"/>
            <a:ext cx="11887431" cy="757261"/>
          </a:xfrm>
        </p:spPr>
        <p:txBody>
          <a:bodyPr>
            <a:noAutofit/>
          </a:bodyPr>
          <a:lstStyle/>
          <a:p>
            <a:r>
              <a:rPr lang="en-US" sz="2800" b="1" u="sng" dirty="0"/>
              <a:t>Quality Assurance Certificate of the Chair of the Working Group/</a:t>
            </a:r>
            <a:r>
              <a:rPr lang="en-US" sz="2800" b="1" u="sng" dirty="0" smtClean="0"/>
              <a:t>Subcommittee</a:t>
            </a:r>
            <a:endParaRPr lang="en-US" sz="2800" b="1" dirty="0"/>
          </a:p>
        </p:txBody>
      </p:sp>
      <p:sp>
        <p:nvSpPr>
          <p:cNvPr id="11" name="Content Placeholder 10"/>
          <p:cNvSpPr>
            <a:spLocks noGrp="1"/>
          </p:cNvSpPr>
          <p:nvPr>
            <p:ph idx="1"/>
          </p:nvPr>
        </p:nvSpPr>
        <p:spPr>
          <a:xfrm>
            <a:off x="354408" y="1225764"/>
            <a:ext cx="11488721" cy="5632236"/>
          </a:xfrm>
        </p:spPr>
        <p:txBody>
          <a:bodyPr>
            <a:normAutofit fontScale="85000" lnSpcReduction="20000"/>
          </a:bodyPr>
          <a:lstStyle/>
          <a:p>
            <a:pPr marL="0" indent="0">
              <a:buNone/>
            </a:pPr>
            <a:r>
              <a:rPr lang="en-US" dirty="0" smtClean="0"/>
              <a:t>This </a:t>
            </a:r>
            <a:r>
              <a:rPr lang="en-US" dirty="0"/>
              <a:t>is to certify that </a:t>
            </a:r>
            <a:r>
              <a:rPr lang="en-US" b="1" i="1" dirty="0"/>
              <a:t>&lt;&lt;name of the non-IFPP document&gt;&gt;</a:t>
            </a:r>
            <a:r>
              <a:rPr lang="en-US" dirty="0"/>
              <a:t> which is placed at level </a:t>
            </a:r>
            <a:r>
              <a:rPr lang="en-US" b="1" i="1" dirty="0"/>
              <a:t>&lt;&lt;level of QA according to the paper on Quality Assurance on Public goods developed outside the Due Process&gt;&gt;</a:t>
            </a:r>
            <a:r>
              <a:rPr lang="en-US" dirty="0"/>
              <a:t> of Quality Assurance as defined in the paper on ‘’Quality Assurance on Public goods developed outside Due Process’’ approved by the INTOSAI Governing Board in November 2017 has been developed by following the Quality Assurance processes as detailed below:</a:t>
            </a:r>
            <a:endParaRPr lang="en-IN" dirty="0"/>
          </a:p>
          <a:p>
            <a:pPr marL="0" indent="0">
              <a:buNone/>
            </a:pPr>
            <a:r>
              <a:rPr lang="en-US" b="1" i="1" dirty="0"/>
              <a:t>&lt;&lt;list of the key quality assurance processes followed in developing the document as</a:t>
            </a:r>
            <a:endParaRPr lang="en-IN" dirty="0"/>
          </a:p>
          <a:p>
            <a:pPr marL="0" indent="0">
              <a:buNone/>
            </a:pPr>
            <a:r>
              <a:rPr lang="en-US" b="1" i="1" dirty="0"/>
              <a:t>(</a:t>
            </a:r>
            <a:r>
              <a:rPr lang="en-US" b="1" i="1" dirty="0" err="1"/>
              <a:t>i</a:t>
            </a:r>
            <a:r>
              <a:rPr lang="en-US" b="1" i="1" dirty="0"/>
              <a:t>)………………….</a:t>
            </a:r>
            <a:r>
              <a:rPr lang="en-US" b="1" i="1" dirty="0" smtClean="0"/>
              <a:t>.(</a:t>
            </a:r>
            <a:r>
              <a:rPr lang="en-US" b="1" i="1" dirty="0"/>
              <a:t>ii)……………….</a:t>
            </a:r>
            <a:r>
              <a:rPr lang="en-US" b="1" i="1" dirty="0" smtClean="0"/>
              <a:t>.(</a:t>
            </a:r>
            <a:r>
              <a:rPr lang="en-US" b="1" i="1" dirty="0"/>
              <a:t>iii)……………..&gt;&gt;</a:t>
            </a:r>
            <a:endParaRPr lang="en-IN" dirty="0"/>
          </a:p>
          <a:p>
            <a:pPr marL="0" indent="0">
              <a:buNone/>
            </a:pPr>
            <a:endParaRPr lang="en-IN" dirty="0"/>
          </a:p>
          <a:p>
            <a:r>
              <a:rPr lang="en-US" dirty="0"/>
              <a:t>The product developed is consistent with relevant INTOSAI Principles and Standards. The structure of the product is in line with the drafting convention of non-IFPP documents. </a:t>
            </a:r>
            <a:endParaRPr lang="en-IN" dirty="0"/>
          </a:p>
          <a:p>
            <a:r>
              <a:rPr lang="en-US" dirty="0"/>
              <a:t>The product is valid till </a:t>
            </a:r>
            <a:r>
              <a:rPr lang="en-US" b="1" i="1" dirty="0"/>
              <a:t>&lt;&lt;last date till which the product will be valid&gt;&gt;</a:t>
            </a:r>
            <a:r>
              <a:rPr lang="en-US" dirty="0"/>
              <a:t> and if it is not reviewed and updated by </a:t>
            </a:r>
            <a:r>
              <a:rPr lang="en-US" b="1" i="1" dirty="0"/>
              <a:t>&lt;&lt;last date till which the product will be valid&gt;&gt;</a:t>
            </a:r>
            <a:r>
              <a:rPr lang="en-US" dirty="0"/>
              <a:t>, it will cease to be a public good of INTOSAI developed outside the Due Process</a:t>
            </a:r>
            <a:r>
              <a:rPr lang="en-US" dirty="0" smtClean="0"/>
              <a:t>.</a:t>
            </a:r>
            <a:endParaRPr lang="en-IN" dirty="0"/>
          </a:p>
          <a:p>
            <a:r>
              <a:rPr lang="en-US" b="1" dirty="0"/>
              <a:t>[Signature of Chair(s) of the Working Group(s)/Subcommittee(s)/</a:t>
            </a:r>
            <a:r>
              <a:rPr lang="en-US" b="1" dirty="0" err="1"/>
              <a:t>Workstream</a:t>
            </a:r>
            <a:r>
              <a:rPr lang="en-US" b="1" dirty="0"/>
              <a:t>(s)]</a:t>
            </a:r>
            <a:endParaRPr lang="en-IN" dirty="0"/>
          </a:p>
          <a:p>
            <a:r>
              <a:rPr lang="en-US" b="1" dirty="0"/>
              <a:t>[Name of the INTOSAI Organ</a:t>
            </a:r>
            <a:r>
              <a:rPr lang="en-US" b="1" dirty="0" smtClean="0"/>
              <a:t>]</a:t>
            </a:r>
            <a:endParaRPr lang="en-IN" dirty="0"/>
          </a:p>
        </p:txBody>
      </p:sp>
    </p:spTree>
    <p:extLst>
      <p:ext uri="{BB962C8B-B14F-4D97-AF65-F5344CB8AC3E}">
        <p14:creationId xmlns:p14="http://schemas.microsoft.com/office/powerpoint/2010/main" val="2016965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8147"/>
            <a:ext cx="10515600" cy="738411"/>
          </a:xfrm>
        </p:spPr>
        <p:txBody>
          <a:bodyPr>
            <a:normAutofit fontScale="90000"/>
          </a:bodyPr>
          <a:lstStyle/>
          <a:p>
            <a:r>
              <a:rPr lang="en-US" b="1" u="sng" dirty="0"/>
              <a:t>Quality Assurance Certificate of the Goal Chair</a:t>
            </a:r>
            <a:r>
              <a:rPr lang="en-IN" dirty="0"/>
              <a:t/>
            </a:r>
            <a:br>
              <a:rPr lang="en-IN" dirty="0"/>
            </a:br>
            <a:endParaRPr lang="en-US" dirty="0"/>
          </a:p>
        </p:txBody>
      </p:sp>
      <p:sp>
        <p:nvSpPr>
          <p:cNvPr id="3" name="Content Placeholder 2"/>
          <p:cNvSpPr>
            <a:spLocks noGrp="1"/>
          </p:cNvSpPr>
          <p:nvPr>
            <p:ph idx="1"/>
          </p:nvPr>
        </p:nvSpPr>
        <p:spPr>
          <a:xfrm>
            <a:off x="324873" y="738412"/>
            <a:ext cx="11621626" cy="5995904"/>
          </a:xfrm>
        </p:spPr>
        <p:txBody>
          <a:bodyPr>
            <a:normAutofit fontScale="85000" lnSpcReduction="20000"/>
          </a:bodyPr>
          <a:lstStyle/>
          <a:p>
            <a:pPr marL="0" indent="0">
              <a:buNone/>
            </a:pPr>
            <a:r>
              <a:rPr lang="en-US" dirty="0" smtClean="0"/>
              <a:t>Based </a:t>
            </a:r>
            <a:r>
              <a:rPr lang="en-US" dirty="0"/>
              <a:t>on the assurance provided by the Chair of the Working group on </a:t>
            </a:r>
            <a:r>
              <a:rPr lang="en-US" b="1" i="1" dirty="0"/>
              <a:t>&lt;&lt;name of the working group&gt;&gt;</a:t>
            </a:r>
            <a:r>
              <a:rPr lang="en-US" dirty="0"/>
              <a:t> and the assessment by the Goal Chair, it is certified that </a:t>
            </a:r>
            <a:r>
              <a:rPr lang="en-US" b="1" i="1" dirty="0"/>
              <a:t>&lt;&lt;name of the non-IFPP document&gt;&gt; </a:t>
            </a:r>
            <a:r>
              <a:rPr lang="en-US" dirty="0"/>
              <a:t>which is placed at level </a:t>
            </a:r>
            <a:r>
              <a:rPr lang="en-US" b="1" i="1" dirty="0"/>
              <a:t>&lt;&lt;level of QA according to the paper on Quality Assurance on Public goods developed outside the Due Process&gt;&gt;</a:t>
            </a:r>
            <a:r>
              <a:rPr lang="en-US" dirty="0"/>
              <a:t> of Quality Assurance as defined in the paper on ‘’Quality Assurance on Public goods developed outside Due Process’’ approved by the INTOSAI Governing Board in November 2017 has been developed by following the Quality Assurance processes as detailed below:</a:t>
            </a:r>
            <a:endParaRPr lang="en-IN" dirty="0"/>
          </a:p>
          <a:p>
            <a:r>
              <a:rPr lang="en-US" b="1" i="1" dirty="0"/>
              <a:t>&lt;&lt;list of the key quality assurance processes followed in developing the document as</a:t>
            </a:r>
            <a:endParaRPr lang="en-IN" dirty="0"/>
          </a:p>
          <a:p>
            <a:r>
              <a:rPr lang="en-US" b="1" i="1" dirty="0"/>
              <a:t>(</a:t>
            </a:r>
            <a:r>
              <a:rPr lang="en-US" b="1" i="1" dirty="0" err="1"/>
              <a:t>i</a:t>
            </a:r>
            <a:r>
              <a:rPr lang="en-US" b="1" i="1" dirty="0"/>
              <a:t>)…………………..</a:t>
            </a:r>
            <a:endParaRPr lang="en-IN" dirty="0"/>
          </a:p>
          <a:p>
            <a:r>
              <a:rPr lang="en-US" b="1" i="1" dirty="0"/>
              <a:t>(ii)………………..</a:t>
            </a:r>
            <a:endParaRPr lang="en-IN" dirty="0"/>
          </a:p>
          <a:p>
            <a:r>
              <a:rPr lang="en-US" b="1" i="1" dirty="0"/>
              <a:t>(iii)……………..&gt;&gt;</a:t>
            </a:r>
            <a:endParaRPr lang="en-IN" dirty="0"/>
          </a:p>
          <a:p>
            <a:r>
              <a:rPr lang="en-US" dirty="0"/>
              <a:t>The product is valid till </a:t>
            </a:r>
            <a:r>
              <a:rPr lang="en-US" b="1" i="1" dirty="0"/>
              <a:t>&lt;&lt;last date till which the product will be valid&gt;&gt;</a:t>
            </a:r>
            <a:r>
              <a:rPr lang="en-US" dirty="0"/>
              <a:t> and if it is not reviewed and updated by </a:t>
            </a:r>
            <a:r>
              <a:rPr lang="en-US" b="1" i="1" dirty="0"/>
              <a:t>&lt;&lt;last date till which the product will be valid&gt;&gt;</a:t>
            </a:r>
            <a:r>
              <a:rPr lang="en-US" dirty="0"/>
              <a:t>, it will cease to be a public good of INTOSAI developed outside the Due Process.</a:t>
            </a:r>
            <a:endParaRPr lang="en-IN" dirty="0"/>
          </a:p>
          <a:p>
            <a:r>
              <a:rPr lang="en-US" dirty="0"/>
              <a:t> </a:t>
            </a:r>
            <a:endParaRPr lang="en-IN" dirty="0"/>
          </a:p>
          <a:p>
            <a:r>
              <a:rPr lang="en-US" b="1" dirty="0"/>
              <a:t>[Signature of the Goal Chair(s)]</a:t>
            </a:r>
            <a:endParaRPr lang="en-IN" dirty="0"/>
          </a:p>
          <a:p>
            <a:r>
              <a:rPr lang="en-US" b="1" dirty="0"/>
              <a:t>[Name of the Goal </a:t>
            </a:r>
            <a:r>
              <a:rPr lang="en-US" b="1" dirty="0" smtClean="0"/>
              <a:t>Committee]</a:t>
            </a:r>
          </a:p>
          <a:p>
            <a:pPr marL="0" indent="0">
              <a:buNone/>
            </a:pPr>
            <a:endParaRPr lang="en-US" dirty="0"/>
          </a:p>
        </p:txBody>
      </p:sp>
    </p:spTree>
    <p:extLst>
      <p:ext uri="{BB962C8B-B14F-4D97-AF65-F5344CB8AC3E}">
        <p14:creationId xmlns:p14="http://schemas.microsoft.com/office/powerpoint/2010/main" val="215126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291905" y="2929930"/>
            <a:ext cx="3212983" cy="1151334"/>
          </a:xfrm>
        </p:spPr>
        <p:txBody>
          <a:bodyPr>
            <a:noAutofit/>
          </a:bodyPr>
          <a:lstStyle/>
          <a:p>
            <a:pPr marL="0" indent="0">
              <a:buNone/>
            </a:pPr>
            <a:r>
              <a:rPr lang="en-GB" sz="2400" b="1" dirty="0" smtClean="0"/>
              <a:t>For Consideration of </a:t>
            </a:r>
            <a:r>
              <a:rPr lang="en-GB" sz="2400" b="1" dirty="0"/>
              <a:t>the Regions </a:t>
            </a:r>
          </a:p>
        </p:txBody>
      </p:sp>
      <p:sp>
        <p:nvSpPr>
          <p:cNvPr id="18" name="Text Placeholder 17"/>
          <p:cNvSpPr>
            <a:spLocks noGrp="1"/>
          </p:cNvSpPr>
          <p:nvPr>
            <p:ph type="body" sz="quarter" idx="21"/>
          </p:nvPr>
        </p:nvSpPr>
        <p:spPr>
          <a:xfrm>
            <a:off x="5153681" y="998666"/>
            <a:ext cx="6748517" cy="5469821"/>
          </a:xfrm>
        </p:spPr>
        <p:txBody>
          <a:bodyPr>
            <a:noAutofit/>
          </a:bodyPr>
          <a:lstStyle/>
          <a:p>
            <a:pPr lvl="1" indent="0">
              <a:buNone/>
            </a:pPr>
            <a:r>
              <a:rPr lang="en-US" dirty="0" smtClean="0"/>
              <a:t> </a:t>
            </a:r>
            <a:endParaRPr lang="en-US" sz="1800" dirty="0"/>
          </a:p>
          <a:p>
            <a:pPr marL="432000" lvl="1" indent="-342900" algn="just">
              <a:lnSpc>
                <a:spcPct val="100000"/>
              </a:lnSpc>
              <a:spcBef>
                <a:spcPts val="1200"/>
              </a:spcBef>
              <a:buClr>
                <a:schemeClr val="accent5">
                  <a:lumMod val="75000"/>
                </a:schemeClr>
              </a:buClr>
              <a:buFont typeface="Wingdings" panose="05000000000000000000" pitchFamily="2" charset="2"/>
              <a:buChar char="§"/>
            </a:pPr>
            <a:r>
              <a:rPr lang="en-US" sz="2800" dirty="0" smtClean="0"/>
              <a:t>Should the Regions also adopt a </a:t>
            </a:r>
            <a:r>
              <a:rPr lang="en-US" sz="2800" dirty="0"/>
              <a:t>similar practice in respect of documents produced by </a:t>
            </a:r>
            <a:r>
              <a:rPr lang="en-US" sz="2800" dirty="0" smtClean="0"/>
              <a:t>them?</a:t>
            </a:r>
            <a:endParaRPr lang="en-US" sz="2800" dirty="0"/>
          </a:p>
          <a:p>
            <a:pPr marL="432000" lvl="1" indent="-342900" algn="just">
              <a:lnSpc>
                <a:spcPct val="100000"/>
              </a:lnSpc>
              <a:spcBef>
                <a:spcPts val="1200"/>
              </a:spcBef>
              <a:buClr>
                <a:schemeClr val="accent5">
                  <a:lumMod val="75000"/>
                </a:schemeClr>
              </a:buClr>
              <a:buFont typeface="Wingdings" panose="05000000000000000000" pitchFamily="2" charset="2"/>
              <a:buChar char="§"/>
            </a:pPr>
            <a:r>
              <a:rPr lang="en-US" sz="2800" dirty="0" smtClean="0"/>
              <a:t>What should be the protocol </a:t>
            </a:r>
            <a:r>
              <a:rPr lang="en-US" sz="2800" dirty="0"/>
              <a:t>for  </a:t>
            </a:r>
            <a:r>
              <a:rPr lang="en-US" sz="2800" dirty="0" smtClean="0"/>
              <a:t>QA for </a:t>
            </a:r>
            <a:r>
              <a:rPr lang="en-US" sz="2800" dirty="0"/>
              <a:t>GPGs developed jointly by Working Groups/sub-committees/Works streams and </a:t>
            </a:r>
            <a:r>
              <a:rPr lang="en-US" sz="2800" dirty="0" smtClean="0"/>
              <a:t>Regions?</a:t>
            </a:r>
          </a:p>
          <a:p>
            <a:pPr marL="89100" lvl="1" indent="0" algn="just">
              <a:lnSpc>
                <a:spcPct val="100000"/>
              </a:lnSpc>
              <a:spcBef>
                <a:spcPts val="1200"/>
              </a:spcBef>
              <a:buClr>
                <a:schemeClr val="accent5">
                  <a:lumMod val="75000"/>
                </a:schemeClr>
              </a:buClr>
              <a:buNone/>
            </a:pPr>
            <a:endParaRPr lang="en-US" sz="2800" dirty="0"/>
          </a:p>
          <a:p>
            <a:pPr marL="432000" indent="-342900" algn="just">
              <a:buFont typeface="Wingdings" panose="05000000000000000000" pitchFamily="2" charset="2"/>
              <a:buChar char="§"/>
            </a:pPr>
            <a:endParaRPr lang="en-US" dirty="0"/>
          </a:p>
        </p:txBody>
      </p:sp>
    </p:spTree>
    <p:extLst>
      <p:ext uri="{BB962C8B-B14F-4D97-AF65-F5344CB8AC3E}">
        <p14:creationId xmlns:p14="http://schemas.microsoft.com/office/powerpoint/2010/main" val="5964167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TotalTime>
  <Words>808</Words>
  <Application>Microsoft Macintosh PowerPoint</Application>
  <PresentationFormat>Custom</PresentationFormat>
  <Paragraphs>54</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Quality Assurance of Products developed outside Due Process</vt:lpstr>
      <vt:lpstr>PowerPoint Presentation</vt:lpstr>
      <vt:lpstr>PowerPoint Presentation</vt:lpstr>
      <vt:lpstr>PowerPoint Presentation</vt:lpstr>
      <vt:lpstr>PowerPoint Presentation</vt:lpstr>
      <vt:lpstr>Quality Assurance Certificate of the Chair of the Working Group/Subcommittee</vt:lpstr>
      <vt:lpstr>Quality Assurance Certificate of the Goal Chair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PK Tiwari</cp:lastModifiedBy>
  <cp:revision>12</cp:revision>
  <dcterms:created xsi:type="dcterms:W3CDTF">2018-06-11T10:32:27Z</dcterms:created>
  <dcterms:modified xsi:type="dcterms:W3CDTF">2018-06-26T04:19:29Z</dcterms:modified>
</cp:coreProperties>
</file>