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86" r:id="rId3"/>
    <p:sldId id="288" r:id="rId4"/>
    <p:sldId id="287" r:id="rId5"/>
    <p:sldId id="285" r:id="rId6"/>
    <p:sldId id="289" r:id="rId7"/>
    <p:sldId id="290" r:id="rId8"/>
    <p:sldId id="281" r:id="rId9"/>
    <p:sldId id="277" r:id="rId10"/>
    <p:sldId id="283" r:id="rId11"/>
    <p:sldId id="264" r:id="rId12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5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EEF698-F7EF-4833-892B-2219A28A2B4E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367E88-A0D1-4169-A496-17EEF260B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04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24ED49-02FC-44CB-91DE-4044913672E2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47F457-FA4D-4105-89F7-C30A91C0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42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297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312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492875"/>
            <a:ext cx="4293637" cy="365125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82313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Billede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62601"/>
            <a:ext cx="2743200" cy="365125"/>
          </a:xfrm>
        </p:spPr>
        <p:txBody>
          <a:bodyPr/>
          <a:lstStyle/>
          <a:p>
            <a:fld id="{C764DE79-268F-4C1A-8933-263129D2AF90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503436"/>
            <a:ext cx="4424265" cy="354563"/>
          </a:xfrm>
        </p:spPr>
        <p:txBody>
          <a:bodyPr/>
          <a:lstStyle/>
          <a:p>
            <a:r>
              <a:rPr lang="en-US" dirty="0" smtClean="0"/>
              <a:t>INTOSAI Knowledge Sharing and Knowledge Services Committee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92874"/>
            <a:ext cx="27432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Billede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Billede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5" name="Billede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7" name="Billede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3" name="Billede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0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25551" y="6463037"/>
            <a:ext cx="4327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INTOSAI Knowledge Sharing and Knowledge Services Committee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2166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Billede 5"/>
          <p:cNvPicPr/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455314" y="369957"/>
            <a:ext cx="144016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 userDrawn="1"/>
        </p:nvSpPr>
        <p:spPr>
          <a:xfrm>
            <a:off x="10431323" y="114336"/>
            <a:ext cx="14599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kern="1200" spc="200" baseline="0" dirty="0" smtClean="0">
                <a:solidFill>
                  <a:schemeClr val="tx2"/>
                </a:solidFill>
              </a:rPr>
              <a:t>INTOSAI</a:t>
            </a:r>
            <a:endParaRPr lang="en-US" sz="1200" b="1" kern="1200" spc="200" baseline="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 userDrawn="1"/>
        </p:nvSpPr>
        <p:spPr>
          <a:xfrm>
            <a:off x="10255497" y="1355231"/>
            <a:ext cx="18952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kern="1200" spc="0" baseline="0" dirty="0" smtClean="0">
                <a:solidFill>
                  <a:schemeClr val="tx2"/>
                </a:solidFill>
              </a:rPr>
              <a:t>Knowledge Sharing &amp; Knowledge Services Committee</a:t>
            </a:r>
            <a:endParaRPr lang="en-US" sz="800" b="1" kern="1200" spc="0" baseline="0" dirty="0">
              <a:solidFill>
                <a:schemeClr val="tx2"/>
              </a:solidFill>
            </a:endParaRPr>
          </a:p>
        </p:txBody>
      </p:sp>
      <p:pic>
        <p:nvPicPr>
          <p:cNvPr id="25" name="Picture 24" descr="D:\Misc files\Files\IA AD Amended Logo.jp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29" y="175080"/>
            <a:ext cx="1577457" cy="170565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1" y="1907949"/>
            <a:ext cx="7772400" cy="824065"/>
          </a:xfrm>
        </p:spPr>
        <p:txBody>
          <a:bodyPr>
            <a:noAutofit/>
          </a:bodyPr>
          <a:lstStyle/>
          <a:p>
            <a:r>
              <a:rPr lang="en-IN" sz="4000" dirty="0" smtClean="0"/>
              <a:t>Strategic Development Plan of IFPP 2017-19 and 2020-25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0066" y="5447309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tx1"/>
                </a:solidFill>
              </a:rPr>
              <a:t>SAI-India</a:t>
            </a:r>
            <a:endParaRPr lang="en-IN" sz="2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INTOSAI Knowledge Sharing and Knowledge Services Committee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09801" y="3471864"/>
            <a:ext cx="7879557" cy="1541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latin typeface="Cambria" panose="02040503050406030204" pitchFamily="18" charset="0"/>
              </a:rPr>
              <a:t>10</a:t>
            </a:r>
            <a:r>
              <a:rPr lang="en-US" sz="3000" b="1" baseline="30000" dirty="0" smtClean="0">
                <a:latin typeface="Cambria" panose="02040503050406030204" pitchFamily="18" charset="0"/>
              </a:rPr>
              <a:t>th</a:t>
            </a:r>
            <a:r>
              <a:rPr lang="en-US" sz="3000" b="1" dirty="0" smtClean="0">
                <a:latin typeface="Cambria" panose="02040503050406030204" pitchFamily="18" charset="0"/>
              </a:rPr>
              <a:t> </a:t>
            </a:r>
            <a:r>
              <a:rPr lang="en-US" sz="3000" b="1" dirty="0">
                <a:latin typeface="Cambria" panose="02040503050406030204" pitchFamily="18" charset="0"/>
              </a:rPr>
              <a:t>Meeting of KSC Steering Committee</a:t>
            </a:r>
          </a:p>
          <a:p>
            <a:endParaRPr lang="en-US" sz="3000" b="1" dirty="0">
              <a:latin typeface="Cambria" panose="02040503050406030204" pitchFamily="18" charset="0"/>
            </a:endParaRPr>
          </a:p>
          <a:p>
            <a:r>
              <a:rPr lang="en-IN" sz="3000" b="1" dirty="0" smtClean="0">
                <a:latin typeface="Cambria" panose="02040503050406030204" pitchFamily="18" charset="0"/>
              </a:rPr>
              <a:t>Kampala</a:t>
            </a:r>
            <a:endParaRPr lang="en-IN" sz="3000" b="1" dirty="0">
              <a:latin typeface="Cambria" panose="02040503050406030204" pitchFamily="18" charset="0"/>
            </a:endParaRPr>
          </a:p>
          <a:p>
            <a:r>
              <a:rPr lang="en-IN" sz="3000" b="1" dirty="0">
                <a:latin typeface="Cambria" panose="02040503050406030204" pitchFamily="18" charset="0"/>
              </a:rPr>
              <a:t>(</a:t>
            </a:r>
            <a:r>
              <a:rPr lang="en-IN" sz="3000" b="1" dirty="0" smtClean="0">
                <a:latin typeface="Cambria" panose="02040503050406030204" pitchFamily="18" charset="0"/>
              </a:rPr>
              <a:t>20-24 </a:t>
            </a:r>
            <a:r>
              <a:rPr lang="en-IN" sz="3000" b="1" dirty="0">
                <a:latin typeface="Cambria" panose="02040503050406030204" pitchFamily="18" charset="0"/>
              </a:rPr>
              <a:t>August </a:t>
            </a:r>
            <a:r>
              <a:rPr lang="en-IN" sz="3000" b="1" dirty="0" smtClean="0">
                <a:latin typeface="Cambria" panose="02040503050406030204" pitchFamily="18" charset="0"/>
              </a:rPr>
              <a:t>2018)</a:t>
            </a:r>
            <a:endParaRPr lang="en-IN" sz="30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8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250" y="365125"/>
            <a:ext cx="8477250" cy="1325563"/>
          </a:xfrm>
        </p:spPr>
        <p:txBody>
          <a:bodyPr>
            <a:normAutofit/>
          </a:bodyPr>
          <a:lstStyle/>
          <a:p>
            <a:r>
              <a:rPr lang="en-IN" sz="4000" dirty="0" smtClean="0"/>
              <a:t>Discussion issues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033" y="1941785"/>
            <a:ext cx="8464550" cy="3038475"/>
          </a:xfrm>
        </p:spPr>
        <p:txBody>
          <a:bodyPr>
            <a:noAutofit/>
          </a:bodyPr>
          <a:lstStyle/>
          <a:p>
            <a:pPr lvl="0" algn="just"/>
            <a:r>
              <a:rPr lang="en-US" sz="2800" smtClean="0"/>
              <a:t>Working </a:t>
            </a:r>
            <a:r>
              <a:rPr lang="en-US" sz="2800" dirty="0"/>
              <a:t>groups inputs on </a:t>
            </a:r>
            <a:r>
              <a:rPr lang="en-US" sz="2800" dirty="0" smtClean="0"/>
              <a:t>criteria </a:t>
            </a:r>
            <a:r>
              <a:rPr lang="en-US" sz="2800" dirty="0"/>
              <a:t>specified by PSC SC on </a:t>
            </a:r>
            <a:r>
              <a:rPr lang="en-US" sz="2800" dirty="0" smtClean="0"/>
              <a:t>selection </a:t>
            </a:r>
            <a:r>
              <a:rPr lang="en-US" sz="2800" dirty="0"/>
              <a:t>of Projects for </a:t>
            </a:r>
            <a:r>
              <a:rPr lang="en-US" sz="2800" dirty="0" smtClean="0"/>
              <a:t>next SDP</a:t>
            </a:r>
            <a:endParaRPr lang="en-US" sz="2800" dirty="0"/>
          </a:p>
          <a:p>
            <a:pPr lvl="0" algn="just"/>
            <a:r>
              <a:rPr lang="en-US" sz="2800" dirty="0"/>
              <a:t>Has </a:t>
            </a:r>
            <a:r>
              <a:rPr lang="en-US" sz="2800" dirty="0" smtClean="0"/>
              <a:t>Working </a:t>
            </a:r>
            <a:r>
              <a:rPr lang="en-US" sz="2800" dirty="0"/>
              <a:t>Group identified any projects for </a:t>
            </a:r>
            <a:r>
              <a:rPr lang="en-US" sz="2800" dirty="0" smtClean="0"/>
              <a:t>next </a:t>
            </a:r>
            <a:r>
              <a:rPr lang="en-US" sz="2800" dirty="0"/>
              <a:t>SDP of IFPP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pic>
        <p:nvPicPr>
          <p:cNvPr id="3074" name="Picture 2" descr="http://www.contentdevelopmentpros.com/blog/wp-content/uploads/2012/11/writers-bloc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055" y="2166072"/>
            <a:ext cx="3116694" cy="3393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440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597" y="1643052"/>
            <a:ext cx="8066117" cy="193142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4000" b="1" dirty="0" smtClean="0">
                <a:latin typeface="Cambria" panose="02040503050406030204" pitchFamily="18" charset="0"/>
              </a:rPr>
              <a:t/>
            </a:r>
            <a:br>
              <a:rPr lang="en-US" sz="4000" b="1" dirty="0" smtClean="0">
                <a:latin typeface="Cambria" panose="02040503050406030204" pitchFamily="18" charset="0"/>
              </a:rPr>
            </a:br>
            <a:r>
              <a:rPr lang="en-US" sz="5000" b="1" dirty="0" smtClean="0">
                <a:latin typeface="Cambria" panose="02040503050406030204" pitchFamily="18" charset="0"/>
              </a:rPr>
              <a:t>THANK YOU</a:t>
            </a:r>
            <a:r>
              <a:rPr lang="en-IN" sz="4000" b="1" dirty="0" smtClean="0">
                <a:latin typeface="Cambria" panose="02040503050406030204" pitchFamily="18" charset="0"/>
              </a:rPr>
              <a:t/>
            </a:r>
            <a:br>
              <a:rPr lang="en-IN" sz="4000" b="1" dirty="0" smtClean="0">
                <a:latin typeface="Cambria" panose="02040503050406030204" pitchFamily="18" charset="0"/>
              </a:rPr>
            </a:br>
            <a:endParaRPr lang="en-IN" sz="4000" b="1" dirty="0">
              <a:latin typeface="Cambria" panose="020405030504060302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18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365125"/>
            <a:ext cx="8282880" cy="1325563"/>
          </a:xfrm>
        </p:spPr>
        <p:txBody>
          <a:bodyPr/>
          <a:lstStyle/>
          <a:p>
            <a:r>
              <a:rPr lang="en-IN" dirty="0" smtClean="0"/>
              <a:t>Progress of projects under current SDP-IFPP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042162"/>
              </p:ext>
            </p:extLst>
          </p:nvPr>
        </p:nvGraphicFramePr>
        <p:xfrm>
          <a:off x="542925" y="1766888"/>
          <a:ext cx="11220451" cy="479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913"/>
                <a:gridCol w="4277014"/>
                <a:gridCol w="5655524"/>
              </a:tblGrid>
              <a:tr h="492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Name of the Project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Status</a:t>
                      </a:r>
                    </a:p>
                  </a:txBody>
                  <a:tcPr marL="68580" marR="68580" marT="0" marB="0"/>
                </a:tc>
              </a:tr>
              <a:tr h="492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(Project team to be formed)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Consolidating and aligning guidance for audits of </a:t>
                      </a:r>
                      <a:r>
                        <a:rPr lang="en-US" sz="22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Privatization </a:t>
                      </a: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&amp; PPP with ISSAI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2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GUID on audit of Privatization</a:t>
                      </a:r>
                    </a:p>
                    <a:p>
                      <a:pPr marL="228600" marR="0" indent="-2286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2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GUID on Audit of Public-Private Partnerships</a:t>
                      </a: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 proposals forwarded to FIPP</a:t>
                      </a:r>
                      <a:r>
                        <a:rPr lang="en-US" sz="22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for consideration. Project team to be constituted after approval of the project proposal by FIPP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</a:tr>
              <a:tr h="492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2.8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(India)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Consolidating and aligning guidance on IT Audit  with ISSAI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2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GUID</a:t>
                      </a:r>
                      <a:r>
                        <a:rPr lang="en-US" sz="22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on audit of Information system (GUID 5100)</a:t>
                      </a:r>
                    </a:p>
                    <a:p>
                      <a:pPr marL="228600" marR="0" indent="-2286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2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GUID on Audit of Information System Security (GUID 5101)</a:t>
                      </a: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Exposure draft forwarded to FIPP for consideration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918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365125"/>
            <a:ext cx="8282880" cy="1325563"/>
          </a:xfrm>
        </p:spPr>
        <p:txBody>
          <a:bodyPr/>
          <a:lstStyle/>
          <a:p>
            <a:r>
              <a:rPr lang="en-IN" dirty="0" smtClean="0"/>
              <a:t>Progress of projects under current SDP-IFPP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507839"/>
              </p:ext>
            </p:extLst>
          </p:nvPr>
        </p:nvGraphicFramePr>
        <p:xfrm>
          <a:off x="428623" y="1881188"/>
          <a:ext cx="11306176" cy="440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2"/>
                <a:gridCol w="4199245"/>
                <a:gridCol w="5487679"/>
              </a:tblGrid>
              <a:tr h="492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Name of the Project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Status</a:t>
                      </a:r>
                    </a:p>
                  </a:txBody>
                  <a:tcPr marL="68580" marR="68580" marT="0" marB="0"/>
                </a:tc>
              </a:tr>
              <a:tr h="492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2.9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(Philippines)</a:t>
                      </a:r>
                      <a:endParaRPr lang="en-US" sz="20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Consolidating and aligning guidance on audit of  Public debt   with ISSAI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1. The due date for submission of the exposure draft extended from 10</a:t>
                      </a:r>
                      <a:r>
                        <a:rPr lang="en-US" sz="2400" baseline="300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th</a:t>
                      </a: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July to 9</a:t>
                      </a:r>
                      <a:r>
                        <a:rPr lang="en-US" sz="2400" baseline="300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th</a:t>
                      </a: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October</a:t>
                      </a:r>
                    </a:p>
                  </a:txBody>
                  <a:tcPr marL="68580" marR="68580" marT="0" marB="0"/>
                </a:tc>
              </a:tr>
              <a:tr h="492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(Project team to be formed)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Consolidating and aligning guidance on audit of  Disaster related aid   with ISSAI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GUID on audit of Disaster related aid</a:t>
                      </a:r>
                    </a:p>
                    <a:p>
                      <a:pPr marL="0" marR="0" indent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 proposal forwarded to FIPP</a:t>
                      </a:r>
                      <a:r>
                        <a:rPr lang="en-US" sz="24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. Project team to be constituted after approval by FIPP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</a:tr>
              <a:tr h="4926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2.11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(Russia)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Consolidating and aligning guidance on audit of  Public Procurement    with ISSAI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Exposure </a:t>
                      </a:r>
                      <a:r>
                        <a:rPr lang="en-US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draft </a:t>
                      </a: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forwarded to FIPP.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2017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365125"/>
            <a:ext cx="8282880" cy="1325563"/>
          </a:xfrm>
        </p:spPr>
        <p:txBody>
          <a:bodyPr/>
          <a:lstStyle/>
          <a:p>
            <a:r>
              <a:rPr lang="en-IN" dirty="0" smtClean="0"/>
              <a:t>Progress of projects under current SDP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914322"/>
              </p:ext>
            </p:extLst>
          </p:nvPr>
        </p:nvGraphicFramePr>
        <p:xfrm>
          <a:off x="561974" y="1881187"/>
          <a:ext cx="11268075" cy="4166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17"/>
                <a:gridCol w="4302730"/>
                <a:gridCol w="5679528"/>
              </a:tblGrid>
              <a:tr h="4905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Project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Name of the Project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Status</a:t>
                      </a:r>
                    </a:p>
                  </a:txBody>
                  <a:tcPr marL="68580" marR="68580" marT="0" marB="0"/>
                </a:tc>
              </a:tr>
              <a:tr h="24669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2.12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(France)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International Pronouncement on Jurisdictional Activities of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SAIs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1. Project </a:t>
                      </a:r>
                      <a:r>
                        <a:rPr lang="en-US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Proposal </a:t>
                      </a: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revised</a:t>
                      </a:r>
                      <a:r>
                        <a:rPr lang="en-US" sz="24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to develop Fundamental Principles of Jurisdictional activities of SAIs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 </a:t>
                      </a: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Revised Project</a:t>
                      </a:r>
                      <a:r>
                        <a:rPr lang="en-US" sz="2400" baseline="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proposal will be forwarded to FIPP after deliberations at this  KSC SC meeting</a:t>
                      </a:r>
                      <a:r>
                        <a:rPr lang="en-US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2092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3.10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(Russia)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Consolidating and aligning guidance on audit of  KNI </a:t>
                      </a: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with </a:t>
                      </a:r>
                      <a:r>
                        <a:rPr lang="en-US" sz="24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ISSAI 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Exposure draft forwarded to FIPP.</a:t>
                      </a:r>
                      <a:endParaRPr lang="en-US" sz="2400" dirty="0"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89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750" y="688422"/>
            <a:ext cx="8766499" cy="850106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IN" sz="3000" dirty="0"/>
              <a:t>Recommendation of FIPP:  2.7 </a:t>
            </a:r>
            <a:r>
              <a:rPr lang="en-US" sz="3000" dirty="0"/>
              <a:t>Consolidation and aligning Guidance on audit of Privatization with ISSAI </a:t>
            </a:r>
            <a:r>
              <a:rPr lang="en-US" sz="3000" dirty="0" smtClean="0"/>
              <a:t>100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1" y="1921700"/>
            <a:ext cx="10807775" cy="4371589"/>
          </a:xfrm>
        </p:spPr>
        <p:txBody>
          <a:bodyPr>
            <a:noAutofit/>
          </a:bodyPr>
          <a:lstStyle/>
          <a:p>
            <a:pPr marL="400050" lvl="1" indent="-400050">
              <a:lnSpc>
                <a:spcPct val="100000"/>
              </a:lnSpc>
            </a:pPr>
            <a:r>
              <a:rPr lang="en-US" sz="2400" dirty="0" smtClean="0"/>
              <a:t>Prelim team constituted to  assess the need of pronouncements in this area</a:t>
            </a:r>
          </a:p>
          <a:p>
            <a:pPr marL="400050" lvl="1" indent="-400050">
              <a:lnSpc>
                <a:spcPct val="100000"/>
              </a:lnSpc>
            </a:pPr>
            <a:r>
              <a:rPr lang="en-US" sz="2400" dirty="0" smtClean="0"/>
              <a:t>Team members: USA, China, ECA, Philippines, Fiji and India</a:t>
            </a:r>
          </a:p>
          <a:p>
            <a:pPr marL="400050" lvl="1" indent="-400050">
              <a:lnSpc>
                <a:spcPct val="100000"/>
              </a:lnSpc>
            </a:pPr>
            <a:r>
              <a:rPr lang="en-US" sz="2400" dirty="0" smtClean="0"/>
              <a:t>Report discussed in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FIPP meeting in March 2018; FIPP recommended:</a:t>
            </a:r>
          </a:p>
          <a:p>
            <a:pPr marL="857250" lvl="2" indent="-400050">
              <a:lnSpc>
                <a:spcPct val="100000"/>
              </a:lnSpc>
            </a:pPr>
            <a:r>
              <a:rPr lang="en-US" sz="2000" dirty="0" smtClean="0"/>
              <a:t>Develop GUID </a:t>
            </a:r>
            <a:r>
              <a:rPr lang="en-US" sz="2000" dirty="0"/>
              <a:t>on </a:t>
            </a:r>
            <a:r>
              <a:rPr lang="en-US" sz="2000" dirty="0" smtClean="0"/>
              <a:t>Audit of Privatization </a:t>
            </a:r>
            <a:r>
              <a:rPr lang="en-US" sz="2000" dirty="0"/>
              <a:t>(drawing on the pre-existing ISSAI 5210) </a:t>
            </a:r>
            <a:endParaRPr lang="en-US" sz="2000" dirty="0" smtClean="0"/>
          </a:p>
          <a:p>
            <a:pPr marL="857250" lvl="2" indent="-400050">
              <a:lnSpc>
                <a:spcPct val="100000"/>
              </a:lnSpc>
            </a:pPr>
            <a:r>
              <a:rPr lang="en-US" sz="2000" dirty="0" smtClean="0"/>
              <a:t>Develop a </a:t>
            </a:r>
            <a:r>
              <a:rPr lang="en-US" sz="2000" dirty="0"/>
              <a:t>GUID on </a:t>
            </a:r>
            <a:r>
              <a:rPr lang="en-US" sz="2000" dirty="0" smtClean="0"/>
              <a:t>Public-Private </a:t>
            </a:r>
            <a:r>
              <a:rPr lang="en-US" sz="2000" dirty="0"/>
              <a:t>P</a:t>
            </a:r>
            <a:r>
              <a:rPr lang="en-US" sz="2000" dirty="0" smtClean="0"/>
              <a:t>artnerships </a:t>
            </a:r>
            <a:r>
              <a:rPr lang="en-US" sz="2000" dirty="0"/>
              <a:t>(drawing on the pre-existing ISSAI 5240</a:t>
            </a:r>
            <a:r>
              <a:rPr lang="en-US" sz="2000" dirty="0" smtClean="0"/>
              <a:t>) </a:t>
            </a:r>
          </a:p>
          <a:p>
            <a:pPr marL="400050" lvl="1" indent="-400050">
              <a:lnSpc>
                <a:spcPct val="100000"/>
              </a:lnSpc>
            </a:pPr>
            <a:r>
              <a:rPr lang="en-US" sz="2400" dirty="0" smtClean="0"/>
              <a:t>Considering </a:t>
            </a:r>
            <a:r>
              <a:rPr lang="en-US" sz="2400" dirty="0"/>
              <a:t>their relevance and the challenge in developing a separate GUID.</a:t>
            </a:r>
          </a:p>
          <a:p>
            <a:pPr marL="857250" lvl="2" indent="-400050">
              <a:lnSpc>
                <a:spcPct val="100000"/>
              </a:lnSpc>
            </a:pPr>
            <a:r>
              <a:rPr lang="en-US" sz="2000" dirty="0" smtClean="0"/>
              <a:t>Withdrawal of  </a:t>
            </a:r>
            <a:r>
              <a:rPr lang="en-US" sz="2000" dirty="0"/>
              <a:t>ISSAIs 5220 </a:t>
            </a:r>
            <a:r>
              <a:rPr lang="en-US" sz="2000" dirty="0" smtClean="0"/>
              <a:t>on </a:t>
            </a:r>
            <a:r>
              <a:rPr lang="en-US" sz="2000" dirty="0"/>
              <a:t>Guidelines on Best Practice for the Audit of Public/Private Finance and Concessions</a:t>
            </a:r>
          </a:p>
          <a:p>
            <a:pPr marL="857250" lvl="2" indent="-400050">
              <a:lnSpc>
                <a:spcPct val="100000"/>
              </a:lnSpc>
            </a:pPr>
            <a:r>
              <a:rPr lang="en-US" sz="2000" dirty="0" smtClean="0"/>
              <a:t>Withdrawal of  </a:t>
            </a:r>
            <a:r>
              <a:rPr lang="en-US" sz="2000" dirty="0"/>
              <a:t>ISSAI 5230 </a:t>
            </a:r>
            <a:r>
              <a:rPr lang="en-US" sz="2000" dirty="0" smtClean="0"/>
              <a:t>on </a:t>
            </a:r>
            <a:r>
              <a:rPr lang="en-US" sz="2000" dirty="0"/>
              <a:t>Guidelines on Best Practice for the Audit of Economic Regulation</a:t>
            </a:r>
          </a:p>
          <a:p>
            <a:pPr lvl="1">
              <a:lnSpc>
                <a:spcPct val="100000"/>
              </a:lnSpc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690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750" y="688422"/>
            <a:ext cx="8766499" cy="850106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IN" sz="3000" dirty="0"/>
              <a:t>Recommendation of FIPP: </a:t>
            </a:r>
            <a:r>
              <a:rPr lang="en-IN" sz="3000" dirty="0" smtClean="0"/>
              <a:t>2.10 </a:t>
            </a:r>
            <a:r>
              <a:rPr lang="en-US" sz="3000" dirty="0"/>
              <a:t>Consolidation and aligning </a:t>
            </a:r>
            <a:r>
              <a:rPr lang="en-US" sz="3000" dirty="0" smtClean="0"/>
              <a:t>Guidance on audit of disaster </a:t>
            </a:r>
            <a:r>
              <a:rPr lang="en-US" sz="3000" dirty="0"/>
              <a:t>related aid with ISSAI 100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1" y="1904752"/>
            <a:ext cx="10807775" cy="4647011"/>
          </a:xfrm>
        </p:spPr>
        <p:txBody>
          <a:bodyPr>
            <a:noAutofit/>
          </a:bodyPr>
          <a:lstStyle/>
          <a:p>
            <a:pPr marL="400050" lvl="1" indent="-400050">
              <a:lnSpc>
                <a:spcPct val="100000"/>
              </a:lnSpc>
            </a:pPr>
            <a:r>
              <a:rPr lang="en-US" sz="2400" dirty="0"/>
              <a:t>Presently five ISSAIs and one INTOSAI GOV on Disaster related aid </a:t>
            </a:r>
          </a:p>
          <a:p>
            <a:pPr marL="400050" lvl="1" indent="-400050">
              <a:lnSpc>
                <a:spcPct val="100000"/>
              </a:lnSpc>
            </a:pPr>
            <a:r>
              <a:rPr lang="en-US" sz="2400" dirty="0" smtClean="0"/>
              <a:t>Preliminary team constituted to  assess the requirement of ISSAIs </a:t>
            </a:r>
          </a:p>
          <a:p>
            <a:pPr marL="400050" lvl="1" indent="-400050">
              <a:lnSpc>
                <a:spcPct val="100000"/>
              </a:lnSpc>
            </a:pPr>
            <a:r>
              <a:rPr lang="en-US" sz="2400" dirty="0" smtClean="0"/>
              <a:t>Recommended a single </a:t>
            </a:r>
            <a:r>
              <a:rPr lang="en-US" sz="2400" dirty="0"/>
              <a:t>GUID on disaster-management (drawing on and consolidating the pre-existing ISSAIs 5500, 5510 and 5520</a:t>
            </a:r>
            <a:r>
              <a:rPr lang="en-US" sz="2400" dirty="0" smtClean="0"/>
              <a:t>)</a:t>
            </a:r>
          </a:p>
          <a:p>
            <a:pPr marL="857250" lvl="2" indent="-400050">
              <a:lnSpc>
                <a:spcPct val="100000"/>
              </a:lnSpc>
            </a:pPr>
            <a:r>
              <a:rPr lang="en-US" sz="2000" dirty="0" smtClean="0"/>
              <a:t> covering  </a:t>
            </a:r>
            <a:r>
              <a:rPr lang="en-US" sz="2000" dirty="0"/>
              <a:t>audits of preparedness (management before the disaster) as well as audits of aid (management after the disaster</a:t>
            </a:r>
            <a:r>
              <a:rPr lang="en-US" sz="2000" dirty="0" smtClean="0"/>
              <a:t>)</a:t>
            </a:r>
          </a:p>
          <a:p>
            <a:pPr marL="400050" lvl="1" indent="-400050">
              <a:lnSpc>
                <a:spcPct val="100000"/>
              </a:lnSpc>
            </a:pPr>
            <a:r>
              <a:rPr lang="en-US" sz="2400" dirty="0" smtClean="0"/>
              <a:t>To include as an annex risk </a:t>
            </a:r>
            <a:r>
              <a:rPr lang="en-US" sz="2400" dirty="0"/>
              <a:t>of Fraud and corruption in emergency phase after </a:t>
            </a:r>
            <a:r>
              <a:rPr lang="en-US" sz="2400" dirty="0" smtClean="0"/>
              <a:t>disaster (drawing from ISSAI 5530)</a:t>
            </a:r>
          </a:p>
          <a:p>
            <a:pPr marL="400050" lvl="1" indent="-400050">
              <a:lnSpc>
                <a:spcPct val="100000"/>
              </a:lnSpc>
            </a:pPr>
            <a:r>
              <a:rPr lang="en-US" sz="2400" dirty="0" smtClean="0"/>
              <a:t>Withdrawal of:</a:t>
            </a:r>
          </a:p>
          <a:p>
            <a:pPr lvl="1" fontAlgn="base"/>
            <a:r>
              <a:rPr lang="en-US" sz="2200" dirty="0"/>
              <a:t>ISSAI 5540 - Use of Geospatial Information in Auditing Disaster Management and Disaster-related Aid</a:t>
            </a:r>
          </a:p>
          <a:p>
            <a:pPr lvl="1" fontAlgn="base"/>
            <a:r>
              <a:rPr lang="en-US" sz="2200" dirty="0"/>
              <a:t>INTOSAI GOV 9250 - Integrated Financial Accountability Framework (IFAF)</a:t>
            </a:r>
          </a:p>
          <a:p>
            <a:pPr lvl="1">
              <a:lnSpc>
                <a:spcPct val="100000"/>
              </a:lnSpc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44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750" y="688422"/>
            <a:ext cx="8766499" cy="850106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3600" dirty="0" smtClean="0"/>
              <a:t>Points for consideration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1" y="1904752"/>
            <a:ext cx="10807775" cy="4422251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</a:pPr>
            <a:r>
              <a:rPr lang="en-US" sz="2400" dirty="0" smtClean="0"/>
              <a:t>To </a:t>
            </a:r>
            <a:r>
              <a:rPr lang="en-US" sz="2400" dirty="0"/>
              <a:t>mitigate </a:t>
            </a:r>
            <a:r>
              <a:rPr lang="en-US" sz="2400" dirty="0" smtClean="0"/>
              <a:t>risk of </a:t>
            </a:r>
            <a:r>
              <a:rPr lang="en-US" sz="2400" dirty="0"/>
              <a:t>delay in the </a:t>
            </a:r>
            <a:r>
              <a:rPr lang="en-US" sz="2400" dirty="0" smtClean="0"/>
              <a:t>approvals, WGs requested to share intermediate drafts with FIPP LOs for review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FIPP requires </a:t>
            </a:r>
            <a:r>
              <a:rPr lang="en-US" sz="2400" dirty="0"/>
              <a:t>at least one opportunity to consider a draft at </a:t>
            </a:r>
            <a:r>
              <a:rPr lang="en-US" sz="2400" dirty="0" smtClean="0"/>
              <a:t>physical </a:t>
            </a:r>
            <a:r>
              <a:rPr lang="en-US" sz="2400" dirty="0"/>
              <a:t>FIPP meeting before </a:t>
            </a:r>
            <a:r>
              <a:rPr lang="en-US" sz="2400" dirty="0" smtClean="0"/>
              <a:t>approval </a:t>
            </a:r>
          </a:p>
          <a:p>
            <a:pPr lvl="1">
              <a:lnSpc>
                <a:spcPct val="100000"/>
              </a:lnSpc>
            </a:pPr>
            <a:r>
              <a:rPr lang="en-GB" sz="2400" dirty="0" smtClean="0"/>
              <a:t>According to interpretation </a:t>
            </a:r>
            <a:r>
              <a:rPr lang="en-GB" sz="2400" dirty="0"/>
              <a:t>approved by </a:t>
            </a:r>
            <a:r>
              <a:rPr lang="en-GB" sz="2400" dirty="0" smtClean="0"/>
              <a:t>70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</a:t>
            </a:r>
            <a:r>
              <a:rPr lang="en-GB" sz="2400" dirty="0"/>
              <a:t>INTOSAI Governing </a:t>
            </a:r>
            <a:r>
              <a:rPr lang="en-GB" sz="2400" dirty="0" smtClean="0"/>
              <a:t>Board, </a:t>
            </a:r>
            <a:r>
              <a:rPr lang="en-GB" sz="2400" dirty="0"/>
              <a:t>new and revised pronouncements </a:t>
            </a:r>
            <a:r>
              <a:rPr lang="en-GB" sz="2400" dirty="0" smtClean="0"/>
              <a:t>can take </a:t>
            </a:r>
            <a:r>
              <a:rPr lang="en-GB" sz="2400" dirty="0"/>
              <a:t>effect after the Governing Board has referred them </a:t>
            </a:r>
            <a:r>
              <a:rPr lang="en-GB" sz="2400" dirty="0" smtClean="0"/>
              <a:t>for final </a:t>
            </a:r>
            <a:r>
              <a:rPr lang="en-GB" sz="2400" dirty="0"/>
              <a:t>endorsement </a:t>
            </a:r>
            <a:r>
              <a:rPr lang="en-GB" sz="2400" dirty="0" smtClean="0"/>
              <a:t>to INCOSAI </a:t>
            </a:r>
          </a:p>
          <a:p>
            <a:pPr lvl="1">
              <a:lnSpc>
                <a:spcPct val="100000"/>
              </a:lnSpc>
            </a:pPr>
            <a:r>
              <a:rPr lang="en-GB" sz="2400" dirty="0" smtClean="0"/>
              <a:t>Project groups </a:t>
            </a:r>
            <a:r>
              <a:rPr lang="en-GB" sz="2400" dirty="0"/>
              <a:t>can work with </a:t>
            </a:r>
            <a:r>
              <a:rPr lang="en-GB" sz="2400" dirty="0" smtClean="0"/>
              <a:t>perspective </a:t>
            </a:r>
            <a:r>
              <a:rPr lang="en-GB" sz="2400" dirty="0"/>
              <a:t>of having new pronouncements entering the Framework yearly, after Governing Board’s </a:t>
            </a:r>
            <a:r>
              <a:rPr lang="en-GB" sz="2400" dirty="0" smtClean="0"/>
              <a:t>approval </a:t>
            </a:r>
          </a:p>
          <a:p>
            <a:pPr lvl="2">
              <a:lnSpc>
                <a:spcPct val="100000"/>
              </a:lnSpc>
            </a:pPr>
            <a:r>
              <a:rPr lang="en-GB" sz="2000" dirty="0" smtClean="0"/>
              <a:t>need not wait for INCOSAI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681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5307" y="674689"/>
            <a:ext cx="8229600" cy="773013"/>
          </a:xfrm>
        </p:spPr>
        <p:txBody>
          <a:bodyPr>
            <a:normAutofit/>
          </a:bodyPr>
          <a:lstStyle/>
          <a:p>
            <a:r>
              <a:rPr lang="en-IN" sz="4000" dirty="0" smtClean="0"/>
              <a:t>Calendar for next SDP 2020-25</a:t>
            </a:r>
            <a:endParaRPr lang="en-IN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" y="1627090"/>
            <a:ext cx="11153775" cy="509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0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520" y="365125"/>
            <a:ext cx="8282880" cy="1325563"/>
          </a:xfrm>
        </p:spPr>
        <p:txBody>
          <a:bodyPr/>
          <a:lstStyle/>
          <a:p>
            <a:r>
              <a:rPr lang="en-IN" dirty="0" smtClean="0"/>
              <a:t>SDP 2020-25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81784"/>
            <a:ext cx="7905751" cy="465236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IN" dirty="0" smtClean="0"/>
              <a:t>WG to forward proposal to PSC by 5</a:t>
            </a:r>
            <a:r>
              <a:rPr lang="en-IN" baseline="30000" dirty="0" smtClean="0"/>
              <a:t>th</a:t>
            </a:r>
            <a:r>
              <a:rPr lang="en-IN" dirty="0" smtClean="0"/>
              <a:t> October.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Only proposal that fits the prescribed criteria to be considered.</a:t>
            </a:r>
          </a:p>
          <a:p>
            <a:pPr>
              <a:lnSpc>
                <a:spcPct val="120000"/>
              </a:lnSpc>
            </a:pPr>
            <a:r>
              <a:rPr lang="en-IN" dirty="0" smtClean="0"/>
              <a:t>Project under Priority 3 will not automatically qualify for next SDP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FIPP suggestion, the initial assessment may be followed by  </a:t>
            </a:r>
            <a:r>
              <a:rPr lang="en-GB" dirty="0"/>
              <a:t>project proposal in the prescribed </a:t>
            </a:r>
            <a:r>
              <a:rPr lang="en-GB" dirty="0" smtClean="0"/>
              <a:t>template to save time in approvals</a:t>
            </a:r>
            <a:endParaRPr lang="en-IN" dirty="0" smtClean="0"/>
          </a:p>
          <a:p>
            <a:pPr>
              <a:lnSpc>
                <a:spcPct val="120000"/>
              </a:lnSpc>
            </a:pPr>
            <a:endParaRPr lang="en-IN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40000">
            <a:off x="8757804" y="1973839"/>
            <a:ext cx="27813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10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1910</TotalTime>
  <Words>742</Words>
  <Application>Microsoft Office PowerPoint</Application>
  <PresentationFormat>Custom</PresentationFormat>
  <Paragraphs>91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Strategic Development Plan of IFPP 2017-19 and 2020-25</vt:lpstr>
      <vt:lpstr>Progress of projects under current SDP-IFPP</vt:lpstr>
      <vt:lpstr>Progress of projects under current SDP-IFPP</vt:lpstr>
      <vt:lpstr>Progress of projects under current SDP</vt:lpstr>
      <vt:lpstr>Recommendation of FIPP:  2.7 Consolidation and aligning Guidance on audit of Privatization with ISSAI 100</vt:lpstr>
      <vt:lpstr>Recommendation of FIPP: 2.10 Consolidation and aligning Guidance on audit of disaster related aid with ISSAI 100</vt:lpstr>
      <vt:lpstr>Points for consideration</vt:lpstr>
      <vt:lpstr>Calendar for next SDP 2020-25</vt:lpstr>
      <vt:lpstr>SDP 2020-25</vt:lpstr>
      <vt:lpstr>Discussion issues</vt:lpstr>
      <vt:lpstr>  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iCISA</dc:creator>
  <cp:lastModifiedBy>ITsupport</cp:lastModifiedBy>
  <cp:revision>71</cp:revision>
  <cp:lastPrinted>2018-08-16T03:53:22Z</cp:lastPrinted>
  <dcterms:created xsi:type="dcterms:W3CDTF">2017-08-15T02:16:39Z</dcterms:created>
  <dcterms:modified xsi:type="dcterms:W3CDTF">2018-08-20T07:26:34Z</dcterms:modified>
</cp:coreProperties>
</file>